
<file path=[Content_Types].xml><?xml version="1.0" encoding="utf-8"?>
<Types xmlns="http://schemas.openxmlformats.org/package/2006/content-types">
  <Default Extension="png" ContentType="image/png"/>
  <Default Extension="jfif" ContentType="image/jpe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72" r:id="rId1"/>
  </p:sldMasterIdLst>
  <p:notesMasterIdLst>
    <p:notesMasterId r:id="rId102"/>
  </p:notesMasterIdLst>
  <p:handoutMasterIdLst>
    <p:handoutMasterId r:id="rId103"/>
  </p:handoutMasterIdLst>
  <p:sldIdLst>
    <p:sldId id="1360" r:id="rId2"/>
    <p:sldId id="1786" r:id="rId3"/>
    <p:sldId id="1361" r:id="rId4"/>
    <p:sldId id="1362" r:id="rId5"/>
    <p:sldId id="1363" r:id="rId6"/>
    <p:sldId id="1364" r:id="rId7"/>
    <p:sldId id="1365" r:id="rId8"/>
    <p:sldId id="1366" r:id="rId9"/>
    <p:sldId id="1367" r:id="rId10"/>
    <p:sldId id="1224" r:id="rId11"/>
    <p:sldId id="1726" r:id="rId12"/>
    <p:sldId id="1762" r:id="rId13"/>
    <p:sldId id="1674" r:id="rId14"/>
    <p:sldId id="1675" r:id="rId15"/>
    <p:sldId id="1333" r:id="rId16"/>
    <p:sldId id="1397" r:id="rId17"/>
    <p:sldId id="1399" r:id="rId18"/>
    <p:sldId id="1763" r:id="rId19"/>
    <p:sldId id="1401" r:id="rId20"/>
    <p:sldId id="1040" r:id="rId21"/>
    <p:sldId id="1043" r:id="rId22"/>
    <p:sldId id="1187" r:id="rId23"/>
    <p:sldId id="292" r:id="rId24"/>
    <p:sldId id="294" r:id="rId25"/>
    <p:sldId id="1780" r:id="rId26"/>
    <p:sldId id="296" r:id="rId27"/>
    <p:sldId id="298" r:id="rId28"/>
    <p:sldId id="1052" r:id="rId29"/>
    <p:sldId id="1467" r:id="rId30"/>
    <p:sldId id="1053" r:id="rId31"/>
    <p:sldId id="1056" r:id="rId32"/>
    <p:sldId id="1729" r:id="rId33"/>
    <p:sldId id="1617" r:id="rId34"/>
    <p:sldId id="1618" r:id="rId35"/>
    <p:sldId id="1073" r:id="rId36"/>
    <p:sldId id="1725" r:id="rId37"/>
    <p:sldId id="1748" r:id="rId38"/>
    <p:sldId id="1730" r:id="rId39"/>
    <p:sldId id="1781" r:id="rId40"/>
    <p:sldId id="1276" r:id="rId41"/>
    <p:sldId id="1112" r:id="rId42"/>
    <p:sldId id="1162" r:id="rId43"/>
    <p:sldId id="1707" r:id="rId44"/>
    <p:sldId id="1708" r:id="rId45"/>
    <p:sldId id="1732" r:id="rId46"/>
    <p:sldId id="1731" r:id="rId47"/>
    <p:sldId id="1260" r:id="rId48"/>
    <p:sldId id="1417" r:id="rId49"/>
    <p:sldId id="1418" r:id="rId50"/>
    <p:sldId id="1419" r:id="rId51"/>
    <p:sldId id="1268" r:id="rId52"/>
    <p:sldId id="303" r:id="rId53"/>
    <p:sldId id="1782" r:id="rId54"/>
    <p:sldId id="301" r:id="rId55"/>
    <p:sldId id="305" r:id="rId56"/>
    <p:sldId id="1113" r:id="rId57"/>
    <p:sldId id="312" r:id="rId58"/>
    <p:sldId id="1142" r:id="rId59"/>
    <p:sldId id="1428" r:id="rId60"/>
    <p:sldId id="1430" r:id="rId61"/>
    <p:sldId id="1431" r:id="rId62"/>
    <p:sldId id="1433" r:id="rId63"/>
    <p:sldId id="1629" r:id="rId64"/>
    <p:sldId id="1630" r:id="rId65"/>
    <p:sldId id="1121" r:id="rId66"/>
    <p:sldId id="1554" r:id="rId67"/>
    <p:sldId id="1739" r:id="rId68"/>
    <p:sldId id="1567" r:id="rId69"/>
    <p:sldId id="1569" r:id="rId70"/>
    <p:sldId id="1568" r:id="rId71"/>
    <p:sldId id="1302" r:id="rId72"/>
    <p:sldId id="1313" r:id="rId73"/>
    <p:sldId id="1784" r:id="rId74"/>
    <p:sldId id="1783" r:id="rId75"/>
    <p:sldId id="1353" r:id="rId76"/>
    <p:sldId id="1742" r:id="rId77"/>
    <p:sldId id="1317" r:id="rId78"/>
    <p:sldId id="1318" r:id="rId79"/>
    <p:sldId id="1492" r:id="rId80"/>
    <p:sldId id="1628" r:id="rId81"/>
    <p:sldId id="1785" r:id="rId82"/>
    <p:sldId id="1291" r:id="rId83"/>
    <p:sldId id="1722" r:id="rId84"/>
    <p:sldId id="1589" r:id="rId85"/>
    <p:sldId id="1745" r:id="rId86"/>
    <p:sldId id="1723" r:id="rId87"/>
    <p:sldId id="1563" r:id="rId88"/>
    <p:sldId id="1668" r:id="rId89"/>
    <p:sldId id="1667" r:id="rId90"/>
    <p:sldId id="1672" r:id="rId91"/>
    <p:sldId id="1746" r:id="rId92"/>
    <p:sldId id="1669" r:id="rId93"/>
    <p:sldId id="1670" r:id="rId94"/>
    <p:sldId id="1671" r:id="rId95"/>
    <p:sldId id="1665" r:id="rId96"/>
    <p:sldId id="1787" r:id="rId97"/>
    <p:sldId id="1788" r:id="rId98"/>
    <p:sldId id="1789" r:id="rId99"/>
    <p:sldId id="1790" r:id="rId100"/>
    <p:sldId id="1612" r:id="rId101"/>
  </p:sldIdLst>
  <p:sldSz cx="9144000" cy="5143500" type="screen16x9"/>
  <p:notesSz cx="6797675" cy="9926638"/>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4521" userDrawn="1">
          <p15:clr>
            <a:srgbClr val="A4A3A4"/>
          </p15:clr>
        </p15:guide>
        <p15:guide id="2" pos="3128" userDrawn="1">
          <p15:clr>
            <a:srgbClr val="A4A3A4"/>
          </p15:clr>
        </p15:guide>
        <p15:guide id="3" orient="horz" pos="3126" userDrawn="1">
          <p15:clr>
            <a:srgbClr val="A4A3A4"/>
          </p15:clr>
        </p15:guide>
        <p15:guide id="4" pos="214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BCC6F"/>
    <a:srgbClr val="893BC3"/>
    <a:srgbClr val="FF3300"/>
    <a:srgbClr val="FFFFFF"/>
    <a:srgbClr val="000099"/>
    <a:srgbClr val="BD92DE"/>
    <a:srgbClr val="FF00FF"/>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93296810-A885-4BE3-A3E7-6D5BEEA58F35}" styleName="Orta Stil 2 - Vurgu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38B1855-1B75-4FBE-930C-398BA8C253C6}" styleName="Tema Uygulanmış Stil 2 - Vurgu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C2FFA5D-87B4-456A-9821-1D502468CF0F}" styleName="Tema Uygulanmış Stil 1 - Vurgu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113A9D2-9D6B-4929-AA2D-F23B5EE8CBE7}" styleName="Tema Uygulanmış Stil 2 - Vurgu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Orta Stil 2 - Vurgu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Orta Stil 2 - Vurgu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18603FDC-E32A-4AB5-989C-0864C3EAD2B8}" styleName="Tema Uygulanmış Stil 2 - Vurgu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7AC3CCA-C797-4891-BE02-D94E43425B78}" styleName="Orta Stil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Açık Stil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775DCB02-9BB8-47FD-8907-85C794F793BA}" styleName="Tema Uygulanmış Stil 1 - Vurgu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9D7B26C5-4107-4FEC-AEDC-1716B250A1EF}" styleName="Açık Stil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8D230F3-CF80-4859-8CE7-A43EE81993B5}" styleName="Açık Stil 1 - Vurgu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069" autoAdjust="0"/>
    <p:restoredTop sz="96404" autoAdjust="0"/>
  </p:normalViewPr>
  <p:slideViewPr>
    <p:cSldViewPr>
      <p:cViewPr varScale="1">
        <p:scale>
          <a:sx n="145" d="100"/>
          <a:sy n="145" d="100"/>
        </p:scale>
        <p:origin x="828" y="132"/>
      </p:cViewPr>
      <p:guideLst>
        <p:guide orient="horz" pos="162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49" d="100"/>
          <a:sy n="49" d="100"/>
        </p:scale>
        <p:origin x="-2988" y="-108"/>
      </p:cViewPr>
      <p:guideLst>
        <p:guide orient="horz" pos="4521"/>
        <p:guide pos="3128"/>
        <p:guide orient="horz" pos="3126"/>
        <p:guide pos="214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tableStyles" Target="tableStyles.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2" y="0"/>
            <a:ext cx="2945659" cy="496332"/>
          </a:xfrm>
          <a:prstGeom prst="rect">
            <a:avLst/>
          </a:prstGeom>
        </p:spPr>
        <p:txBody>
          <a:bodyPr vert="horz" lIns="92144" tIns="46073" rIns="92144" bIns="46073" rtlCol="0"/>
          <a:lstStyle>
            <a:lvl1pPr algn="l">
              <a:defRPr sz="1200"/>
            </a:lvl1pPr>
          </a:lstStyle>
          <a:p>
            <a:endParaRPr lang="tr-TR"/>
          </a:p>
        </p:txBody>
      </p:sp>
      <p:sp>
        <p:nvSpPr>
          <p:cNvPr id="3" name="Veri Yer Tutucusu 2"/>
          <p:cNvSpPr>
            <a:spLocks noGrp="1"/>
          </p:cNvSpPr>
          <p:nvPr>
            <p:ph type="dt" sz="quarter" idx="1"/>
          </p:nvPr>
        </p:nvSpPr>
        <p:spPr>
          <a:xfrm>
            <a:off x="3850838" y="0"/>
            <a:ext cx="2945659" cy="496332"/>
          </a:xfrm>
          <a:prstGeom prst="rect">
            <a:avLst/>
          </a:prstGeom>
        </p:spPr>
        <p:txBody>
          <a:bodyPr vert="horz" lIns="92144" tIns="46073" rIns="92144" bIns="46073" rtlCol="0"/>
          <a:lstStyle>
            <a:lvl1pPr algn="r">
              <a:defRPr sz="1200"/>
            </a:lvl1pPr>
          </a:lstStyle>
          <a:p>
            <a:fld id="{0B683D2E-CF64-4F01-8F9C-BB137E807AF2}" type="datetimeFigureOut">
              <a:rPr lang="tr-TR" smtClean="0"/>
              <a:pPr/>
              <a:t>12.08.2024</a:t>
            </a:fld>
            <a:endParaRPr lang="tr-TR"/>
          </a:p>
        </p:txBody>
      </p:sp>
      <p:sp>
        <p:nvSpPr>
          <p:cNvPr id="4" name="Altbilgi Yer Tutucusu 3"/>
          <p:cNvSpPr>
            <a:spLocks noGrp="1"/>
          </p:cNvSpPr>
          <p:nvPr>
            <p:ph type="ftr" sz="quarter" idx="2"/>
          </p:nvPr>
        </p:nvSpPr>
        <p:spPr>
          <a:xfrm>
            <a:off x="2" y="9428010"/>
            <a:ext cx="2945659" cy="496332"/>
          </a:xfrm>
          <a:prstGeom prst="rect">
            <a:avLst/>
          </a:prstGeom>
        </p:spPr>
        <p:txBody>
          <a:bodyPr vert="horz" lIns="92144" tIns="46073" rIns="92144" bIns="46073" rtlCol="0" anchor="b"/>
          <a:lstStyle>
            <a:lvl1pPr algn="l">
              <a:defRPr sz="1200"/>
            </a:lvl1pPr>
          </a:lstStyle>
          <a:p>
            <a:endParaRPr lang="tr-TR"/>
          </a:p>
        </p:txBody>
      </p:sp>
      <p:sp>
        <p:nvSpPr>
          <p:cNvPr id="5" name="Slayt Numarası Yer Tutucusu 4"/>
          <p:cNvSpPr>
            <a:spLocks noGrp="1"/>
          </p:cNvSpPr>
          <p:nvPr>
            <p:ph type="sldNum" sz="quarter" idx="3"/>
          </p:nvPr>
        </p:nvSpPr>
        <p:spPr>
          <a:xfrm>
            <a:off x="3850838" y="9428010"/>
            <a:ext cx="2945659" cy="496332"/>
          </a:xfrm>
          <a:prstGeom prst="rect">
            <a:avLst/>
          </a:prstGeom>
        </p:spPr>
        <p:txBody>
          <a:bodyPr vert="horz" lIns="92144" tIns="46073" rIns="92144" bIns="46073" rtlCol="0" anchor="b"/>
          <a:lstStyle>
            <a:lvl1pPr algn="r">
              <a:defRPr sz="1200"/>
            </a:lvl1pPr>
          </a:lstStyle>
          <a:p>
            <a:fld id="{8EF1DCD7-B28B-4A06-B072-AEE2CA108773}" type="slidenum">
              <a:rPr lang="tr-TR" smtClean="0"/>
              <a:pPr/>
              <a:t>‹#›</a:t>
            </a:fld>
            <a:endParaRPr lang="tr-TR"/>
          </a:p>
        </p:txBody>
      </p:sp>
    </p:spTree>
    <p:extLst>
      <p:ext uri="{BB962C8B-B14F-4D97-AF65-F5344CB8AC3E}">
        <p14:creationId xmlns:p14="http://schemas.microsoft.com/office/powerpoint/2010/main" val="17057096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2" y="0"/>
            <a:ext cx="2945659" cy="496332"/>
          </a:xfrm>
          <a:prstGeom prst="rect">
            <a:avLst/>
          </a:prstGeom>
        </p:spPr>
        <p:txBody>
          <a:bodyPr vert="horz" lIns="92144" tIns="46073" rIns="92144" bIns="46073" rtlCol="0"/>
          <a:lstStyle>
            <a:lvl1pPr algn="l">
              <a:defRPr sz="1200"/>
            </a:lvl1pPr>
          </a:lstStyle>
          <a:p>
            <a:endParaRPr lang="tr-TR"/>
          </a:p>
        </p:txBody>
      </p:sp>
      <p:sp>
        <p:nvSpPr>
          <p:cNvPr id="3" name="2 Veri Yer Tutucusu"/>
          <p:cNvSpPr>
            <a:spLocks noGrp="1"/>
          </p:cNvSpPr>
          <p:nvPr>
            <p:ph type="dt" idx="1"/>
          </p:nvPr>
        </p:nvSpPr>
        <p:spPr>
          <a:xfrm>
            <a:off x="3850446" y="0"/>
            <a:ext cx="2945659" cy="496332"/>
          </a:xfrm>
          <a:prstGeom prst="rect">
            <a:avLst/>
          </a:prstGeom>
        </p:spPr>
        <p:txBody>
          <a:bodyPr vert="horz" lIns="92144" tIns="46073" rIns="92144" bIns="46073" rtlCol="0"/>
          <a:lstStyle>
            <a:lvl1pPr algn="r">
              <a:defRPr sz="1200"/>
            </a:lvl1pPr>
          </a:lstStyle>
          <a:p>
            <a:fld id="{7B8076DE-A817-41E8-A549-E996EB8E214B}" type="datetimeFigureOut">
              <a:rPr lang="tr-TR" smtClean="0"/>
              <a:pPr/>
              <a:t>12.08.2024</a:t>
            </a:fld>
            <a:endParaRPr lang="tr-TR"/>
          </a:p>
        </p:txBody>
      </p:sp>
      <p:sp>
        <p:nvSpPr>
          <p:cNvPr id="5" name="4 Not Yer Tutucusu"/>
          <p:cNvSpPr>
            <a:spLocks noGrp="1"/>
          </p:cNvSpPr>
          <p:nvPr>
            <p:ph type="body" sz="quarter" idx="3"/>
          </p:nvPr>
        </p:nvSpPr>
        <p:spPr>
          <a:xfrm>
            <a:off x="679768" y="4715155"/>
            <a:ext cx="5438140" cy="4466987"/>
          </a:xfrm>
          <a:prstGeom prst="rect">
            <a:avLst/>
          </a:prstGeom>
        </p:spPr>
        <p:txBody>
          <a:bodyPr vert="horz" lIns="92144" tIns="46073" rIns="92144" bIns="46073"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2" y="9428584"/>
            <a:ext cx="2945659" cy="496332"/>
          </a:xfrm>
          <a:prstGeom prst="rect">
            <a:avLst/>
          </a:prstGeom>
        </p:spPr>
        <p:txBody>
          <a:bodyPr vert="horz" lIns="92144" tIns="46073" rIns="92144" bIns="46073" rtlCol="0" anchor="b"/>
          <a:lstStyle>
            <a:lvl1pPr algn="l">
              <a:defRPr sz="1200"/>
            </a:lvl1pPr>
          </a:lstStyle>
          <a:p>
            <a:endParaRPr lang="tr-TR"/>
          </a:p>
        </p:txBody>
      </p:sp>
      <p:sp>
        <p:nvSpPr>
          <p:cNvPr id="7" name="6 Slayt Numarası Yer Tutucusu"/>
          <p:cNvSpPr>
            <a:spLocks noGrp="1"/>
          </p:cNvSpPr>
          <p:nvPr>
            <p:ph type="sldNum" sz="quarter" idx="5"/>
          </p:nvPr>
        </p:nvSpPr>
        <p:spPr>
          <a:xfrm>
            <a:off x="3850446" y="9428584"/>
            <a:ext cx="2945659" cy="496332"/>
          </a:xfrm>
          <a:prstGeom prst="rect">
            <a:avLst/>
          </a:prstGeom>
        </p:spPr>
        <p:txBody>
          <a:bodyPr vert="horz" lIns="92144" tIns="46073" rIns="92144" bIns="46073" rtlCol="0" anchor="b"/>
          <a:lstStyle>
            <a:lvl1pPr algn="r">
              <a:defRPr sz="1200"/>
            </a:lvl1pPr>
          </a:lstStyle>
          <a:p>
            <a:fld id="{9B4C3115-798E-4614-B24D-FF628AA6B388}" type="slidenum">
              <a:rPr lang="tr-TR" smtClean="0"/>
              <a:pPr/>
              <a:t>‹#›</a:t>
            </a:fld>
            <a:endParaRPr lang="tr-TR"/>
          </a:p>
        </p:txBody>
      </p:sp>
      <p:sp>
        <p:nvSpPr>
          <p:cNvPr id="8" name="7 Slayt Görüntüsü Yer Tutucusu"/>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2144" tIns="46073" rIns="92144" bIns="46073" rtlCol="0" anchor="ctr"/>
          <a:lstStyle/>
          <a:p>
            <a:endParaRPr lang="tr-TR"/>
          </a:p>
        </p:txBody>
      </p:sp>
    </p:spTree>
    <p:extLst>
      <p:ext uri="{BB962C8B-B14F-4D97-AF65-F5344CB8AC3E}">
        <p14:creationId xmlns:p14="http://schemas.microsoft.com/office/powerpoint/2010/main" val="36479376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91" name="1 Slayt Görüntüsü Yer Tutucusu"/>
          <p:cNvSpPr>
            <a:spLocks noGrp="1" noRot="1" noChangeAspect="1"/>
          </p:cNvSpPr>
          <p:nvPr>
            <p:ph type="sldImg"/>
          </p:nvPr>
        </p:nvSpPr>
        <p:spPr>
          <a:xfrm>
            <a:off x="90488" y="744538"/>
            <a:ext cx="6616700" cy="3722687"/>
          </a:xfrm>
        </p:spPr>
      </p:sp>
      <p:sp>
        <p:nvSpPr>
          <p:cNvPr id="1048592" name="2 Not Yer Tutucusu"/>
          <p:cNvSpPr>
            <a:spLocks noGrp="1"/>
          </p:cNvSpPr>
          <p:nvPr>
            <p:ph type="body" idx="1"/>
          </p:nvPr>
        </p:nvSpPr>
        <p:spPr/>
        <p:txBody>
          <a:bodyPr>
            <a:normAutofit/>
          </a:bodyPr>
          <a:lstStyle/>
          <a:p>
            <a:endParaRPr lang="tr-TR" baseline="0" dirty="0"/>
          </a:p>
        </p:txBody>
      </p:sp>
      <p:sp>
        <p:nvSpPr>
          <p:cNvPr id="1048593" name="3 Slayt Numarası Yer Tutucusu"/>
          <p:cNvSpPr>
            <a:spLocks noGrp="1"/>
          </p:cNvSpPr>
          <p:nvPr>
            <p:ph type="sldNum" sz="quarter" idx="10"/>
          </p:nvPr>
        </p:nvSpPr>
        <p:spPr/>
        <p:txBody>
          <a:bodyPr/>
          <a:lstStyle/>
          <a:p>
            <a:fld id="{6F607B78-29A7-453C-B78C-CDC8A4A6D974}" type="slidenum">
              <a:rPr lang="tr-TR" smtClean="0"/>
              <a:pPr/>
              <a:t>15</a:t>
            </a:fld>
            <a:endParaRPr lang="tr-T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a:xfrm>
            <a:off x="90488" y="744538"/>
            <a:ext cx="6616700" cy="3722687"/>
          </a:xfrm>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FAB986B-9B0A-4FFF-BB24-185ED781240F}" type="slidenum">
              <a:rPr lang="tr-TR" smtClean="0"/>
              <a:pPr/>
              <a:t>47</a:t>
            </a:fld>
            <a:endParaRPr lang="tr-TR"/>
          </a:p>
        </p:txBody>
      </p:sp>
    </p:spTree>
    <p:extLst>
      <p:ext uri="{BB962C8B-B14F-4D97-AF65-F5344CB8AC3E}">
        <p14:creationId xmlns:p14="http://schemas.microsoft.com/office/powerpoint/2010/main" val="1219300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pPr rtl="0"/>
            <a:fld id="{F93199CD-3E1B-4AE6-990F-76F925F5EA9F}" type="slidenum">
              <a:rPr lang="tr-TR" smtClean="0"/>
              <a:t>57</a:t>
            </a:fld>
            <a:endParaRPr lang="tr-TR" dirty="0"/>
          </a:p>
        </p:txBody>
      </p:sp>
    </p:spTree>
    <p:extLst>
      <p:ext uri="{BB962C8B-B14F-4D97-AF65-F5344CB8AC3E}">
        <p14:creationId xmlns:p14="http://schemas.microsoft.com/office/powerpoint/2010/main" val="41226301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ayt Görüntüsü Yer Tutucusu 1"/>
          <p:cNvSpPr>
            <a:spLocks noGrp="1" noRot="1" noChangeAspect="1" noTextEdit="1"/>
          </p:cNvSpPr>
          <p:nvPr>
            <p:ph type="sldImg"/>
          </p:nvPr>
        </p:nvSpPr>
        <p:spPr bwMode="auto">
          <a:noFill/>
          <a:ln>
            <a:solidFill>
              <a:srgbClr val="000000"/>
            </a:solidFill>
            <a:miter lim="800000"/>
            <a:headEnd/>
            <a:tailEnd/>
          </a:ln>
        </p:spPr>
      </p:sp>
      <p:sp>
        <p:nvSpPr>
          <p:cNvPr id="47107" name="Not Yer Tutucusu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altLang="tr-TR"/>
          </a:p>
        </p:txBody>
      </p:sp>
      <p:sp>
        <p:nvSpPr>
          <p:cNvPr id="47108" name="Slayt Numarası Yer Tutucusu 3"/>
          <p:cNvSpPr>
            <a:spLocks noGrp="1"/>
          </p:cNvSpPr>
          <p:nvPr>
            <p:ph type="sldNum" sz="quarter" idx="5"/>
          </p:nvPr>
        </p:nvSpPr>
        <p:spPr bwMode="auto">
          <a:noFill/>
          <a:ln>
            <a:miter lim="800000"/>
            <a:headEnd/>
            <a:tailEnd/>
          </a:ln>
        </p:spPr>
        <p:txBody>
          <a:bodyPr/>
          <a:lstStyle/>
          <a:p>
            <a:fld id="{3FC217F3-6F4C-4D75-887B-6B58E712AF30}" type="slidenum">
              <a:rPr lang="tr-TR" altLang="tr-TR" smtClean="0">
                <a:cs typeface="Arial" charset="0"/>
              </a:rPr>
              <a:pPr/>
              <a:t>65</a:t>
            </a:fld>
            <a:endParaRPr lang="tr-TR" altLang="tr-TR">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028700"/>
            <a:ext cx="7851648" cy="13716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a:t>Asıl başlık stili için tıklatın</a:t>
            </a:r>
            <a:endParaRPr kumimoji="0" lang="en-US"/>
          </a:p>
        </p:txBody>
      </p:sp>
      <p:sp>
        <p:nvSpPr>
          <p:cNvPr id="17" name="16 Alt Başlık"/>
          <p:cNvSpPr>
            <a:spLocks noGrp="1"/>
          </p:cNvSpPr>
          <p:nvPr>
            <p:ph type="subTitle" idx="1"/>
          </p:nvPr>
        </p:nvSpPr>
        <p:spPr>
          <a:xfrm>
            <a:off x="533400" y="2421402"/>
            <a:ext cx="7854696" cy="131445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a:t>Asıl alt başlık stilini düzenlemek için tıklatın</a:t>
            </a:r>
            <a:endParaRPr kumimoji="0" lang="en-US"/>
          </a:p>
        </p:txBody>
      </p:sp>
      <p:sp>
        <p:nvSpPr>
          <p:cNvPr id="30" name="29 Veri Yer Tutucusu"/>
          <p:cNvSpPr>
            <a:spLocks noGrp="1"/>
          </p:cNvSpPr>
          <p:nvPr>
            <p:ph type="dt" sz="half" idx="10"/>
          </p:nvPr>
        </p:nvSpPr>
        <p:spPr/>
        <p:txBody>
          <a:bodyPr/>
          <a:lstStyle/>
          <a:p>
            <a:fld id="{04431EEA-DFE0-4A90-A77B-8E172023D627}" type="datetime1">
              <a:rPr lang="tr-TR" smtClean="0"/>
              <a:t>12.08.2024</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4B13ACF3-0F2D-4C6A-AD1F-FFBCFBC22504}" type="slidenum">
              <a:rPr lang="tr-TR" smtClean="0"/>
              <a:pPr/>
              <a:t>‹#›</a:t>
            </a:fld>
            <a:endParaRPr lang="tr-TR"/>
          </a:p>
        </p:txBody>
      </p:sp>
    </p:spTree>
  </p:cSld>
  <p:clrMapOvr>
    <a:masterClrMapping/>
  </p:clrMapOvr>
  <p:transition>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0D093F8D-D650-420B-AA4B-4C22CEE9B008}" type="datetime1">
              <a:rPr lang="tr-TR" smtClean="0"/>
              <a:t>12.08.2024</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B13ACF3-0F2D-4C6A-AD1F-FFBCFBC22504}" type="slidenum">
              <a:rPr lang="tr-TR" smtClean="0"/>
              <a:pPr/>
              <a:t>‹#›</a:t>
            </a:fld>
            <a:endParaRPr lang="tr-TR"/>
          </a:p>
        </p:txBody>
      </p:sp>
    </p:spTree>
  </p:cSld>
  <p:clrMapOvr>
    <a:masterClrMapping/>
  </p:clrMapOvr>
  <p:transition>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685801"/>
            <a:ext cx="2057400" cy="3908822"/>
          </a:xfrm>
        </p:spPr>
        <p:txBody>
          <a:bodyPr vert="eaVert"/>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457200" y="685801"/>
            <a:ext cx="6019800" cy="3908822"/>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3C5AD398-4A05-405E-B906-7B1FDB75698B}" type="datetime1">
              <a:rPr lang="tr-TR" smtClean="0"/>
              <a:t>12.08.2024</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B13ACF3-0F2D-4C6A-AD1F-FFBCFBC22504}" type="slidenum">
              <a:rPr lang="tr-TR" smtClean="0"/>
              <a:pPr/>
              <a:t>‹#›</a:t>
            </a:fld>
            <a:endParaRPr lang="tr-TR"/>
          </a:p>
        </p:txBody>
      </p:sp>
    </p:spTree>
  </p:cSld>
  <p:clrMapOvr>
    <a:masterClrMapping/>
  </p:clrMapOvr>
  <p:transitio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1279DBFD-8B5E-47B3-819D-388566F269E8}" type="datetime1">
              <a:rPr lang="tr-TR" smtClean="0"/>
              <a:t>12.08.2024</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B13ACF3-0F2D-4C6A-AD1F-FFBCFBC22504}" type="slidenum">
              <a:rPr lang="tr-TR" smtClean="0"/>
              <a:pPr/>
              <a:t>‹#›</a:t>
            </a:fld>
            <a:endParaRPr lang="tr-TR"/>
          </a:p>
        </p:txBody>
      </p:sp>
    </p:spTree>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530352" y="987552"/>
            <a:ext cx="7772400" cy="1021842"/>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a:t>Asıl başlık stili için tıklatın</a:t>
            </a:r>
            <a:endParaRPr kumimoji="0" lang="en-US"/>
          </a:p>
        </p:txBody>
      </p:sp>
      <p:sp>
        <p:nvSpPr>
          <p:cNvPr id="3" name="2 Metin Yer Tutucusu"/>
          <p:cNvSpPr>
            <a:spLocks noGrp="1"/>
          </p:cNvSpPr>
          <p:nvPr>
            <p:ph type="body" idx="1"/>
          </p:nvPr>
        </p:nvSpPr>
        <p:spPr>
          <a:xfrm>
            <a:off x="530352" y="2028498"/>
            <a:ext cx="7772400" cy="1132284"/>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a:t>Asıl metin stillerini düzenlemek için tıklatın</a:t>
            </a:r>
          </a:p>
        </p:txBody>
      </p:sp>
      <p:sp>
        <p:nvSpPr>
          <p:cNvPr id="4" name="3 Veri Yer Tutucusu"/>
          <p:cNvSpPr>
            <a:spLocks noGrp="1"/>
          </p:cNvSpPr>
          <p:nvPr>
            <p:ph type="dt" sz="half" idx="10"/>
          </p:nvPr>
        </p:nvSpPr>
        <p:spPr/>
        <p:txBody>
          <a:bodyPr/>
          <a:lstStyle/>
          <a:p>
            <a:fld id="{C0EA880D-99E5-49A6-87D6-E208079C5B6E}" type="datetime1">
              <a:rPr lang="tr-TR" smtClean="0"/>
              <a:t>12.08.2024</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B13ACF3-0F2D-4C6A-AD1F-FFBCFBC22504}" type="slidenum">
              <a:rPr lang="tr-TR" smtClean="0"/>
              <a:pPr/>
              <a:t>‹#›</a:t>
            </a:fld>
            <a:endParaRPr lang="tr-TR"/>
          </a:p>
        </p:txBody>
      </p:sp>
    </p:spTree>
  </p:cSld>
  <p:clrMapOvr>
    <a:masterClrMapping/>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28066"/>
            <a:ext cx="8229600" cy="857250"/>
          </a:xfrm>
        </p:spPr>
        <p:txBody>
          <a:bodyPr/>
          <a:lstStyle/>
          <a:p>
            <a:r>
              <a:rPr kumimoji="0" lang="tr-TR"/>
              <a:t>Asıl başlık stili için tıklatın</a:t>
            </a:r>
            <a:endParaRPr kumimoji="0" lang="en-US"/>
          </a:p>
        </p:txBody>
      </p:sp>
      <p:sp>
        <p:nvSpPr>
          <p:cNvPr id="3" name="2 İçerik Yer Tutucusu"/>
          <p:cNvSpPr>
            <a:spLocks noGrp="1"/>
          </p:cNvSpPr>
          <p:nvPr>
            <p:ph sz="half" idx="1"/>
          </p:nvPr>
        </p:nvSpPr>
        <p:spPr>
          <a:xfrm>
            <a:off x="457200" y="1440064"/>
            <a:ext cx="4038600" cy="332613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İçerik Yer Tutucusu"/>
          <p:cNvSpPr>
            <a:spLocks noGrp="1"/>
          </p:cNvSpPr>
          <p:nvPr>
            <p:ph sz="half" idx="2"/>
          </p:nvPr>
        </p:nvSpPr>
        <p:spPr>
          <a:xfrm>
            <a:off x="4648200" y="1440064"/>
            <a:ext cx="4038600" cy="332613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65A83D5-9FA5-4D74-91D2-29A271557473}" type="datetime1">
              <a:rPr lang="tr-TR" smtClean="0"/>
              <a:t>12.08.2024</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4B13ACF3-0F2D-4C6A-AD1F-FFBCFBC22504}" type="slidenum">
              <a:rPr lang="tr-TR" smtClean="0"/>
              <a:pPr/>
              <a:t>‹#›</a:t>
            </a:fld>
            <a:endParaRPr lang="tr-TR"/>
          </a:p>
        </p:txBody>
      </p:sp>
    </p:spTree>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28066"/>
            <a:ext cx="8229600" cy="857250"/>
          </a:xfrm>
        </p:spPr>
        <p:txBody>
          <a:bodyPr tIns="45720" anchor="b"/>
          <a:lstStyle>
            <a:lvl1pPr>
              <a:defRPr/>
            </a:lvl1pPr>
          </a:lstStyle>
          <a:p>
            <a:r>
              <a:rPr kumimoji="0" lang="tr-TR"/>
              <a:t>Asıl başlık stili için tıklatın</a:t>
            </a:r>
            <a:endParaRPr kumimoji="0" lang="en-US"/>
          </a:p>
        </p:txBody>
      </p:sp>
      <p:sp>
        <p:nvSpPr>
          <p:cNvPr id="3" name="2 Metin Yer Tutucusu"/>
          <p:cNvSpPr>
            <a:spLocks noGrp="1"/>
          </p:cNvSpPr>
          <p:nvPr>
            <p:ph type="body" idx="1"/>
          </p:nvPr>
        </p:nvSpPr>
        <p:spPr>
          <a:xfrm>
            <a:off x="457200" y="1391436"/>
            <a:ext cx="4040188" cy="494514"/>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a:t>Asıl metin stillerini düzenlemek için tıklatın</a:t>
            </a:r>
          </a:p>
        </p:txBody>
      </p:sp>
      <p:sp>
        <p:nvSpPr>
          <p:cNvPr id="4" name="3 Metin Yer Tutucusu"/>
          <p:cNvSpPr>
            <a:spLocks noGrp="1"/>
          </p:cNvSpPr>
          <p:nvPr>
            <p:ph type="body" sz="half" idx="3"/>
          </p:nvPr>
        </p:nvSpPr>
        <p:spPr>
          <a:xfrm>
            <a:off x="4645026" y="1394818"/>
            <a:ext cx="4041775" cy="491132"/>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a:t>Asıl metin stillerini düzenlemek için tıklatın</a:t>
            </a:r>
          </a:p>
        </p:txBody>
      </p:sp>
      <p:sp>
        <p:nvSpPr>
          <p:cNvPr id="5" name="4 İçerik Yer Tutucusu"/>
          <p:cNvSpPr>
            <a:spLocks noGrp="1"/>
          </p:cNvSpPr>
          <p:nvPr>
            <p:ph sz="quarter" idx="2"/>
          </p:nvPr>
        </p:nvSpPr>
        <p:spPr>
          <a:xfrm>
            <a:off x="457200" y="1885950"/>
            <a:ext cx="4040188" cy="288429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6" name="5 İçerik Yer Tutucusu"/>
          <p:cNvSpPr>
            <a:spLocks noGrp="1"/>
          </p:cNvSpPr>
          <p:nvPr>
            <p:ph sz="quarter" idx="4"/>
          </p:nvPr>
        </p:nvSpPr>
        <p:spPr>
          <a:xfrm>
            <a:off x="4645026" y="1885950"/>
            <a:ext cx="4041775" cy="288429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7" name="6 Veri Yer Tutucusu"/>
          <p:cNvSpPr>
            <a:spLocks noGrp="1"/>
          </p:cNvSpPr>
          <p:nvPr>
            <p:ph type="dt" sz="half" idx="10"/>
          </p:nvPr>
        </p:nvSpPr>
        <p:spPr/>
        <p:txBody>
          <a:bodyPr/>
          <a:lstStyle/>
          <a:p>
            <a:fld id="{9878DB15-BEC4-4418-B88A-CC8D0FAFB1A2}" type="datetime1">
              <a:rPr lang="tr-TR" smtClean="0"/>
              <a:t>12.08.2024</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4B13ACF3-0F2D-4C6A-AD1F-FFBCFBC22504}" type="slidenum">
              <a:rPr lang="tr-TR" smtClean="0"/>
              <a:pPr/>
              <a:t>‹#›</a:t>
            </a:fld>
            <a:endParaRPr lang="tr-TR"/>
          </a:p>
        </p:txBody>
      </p:sp>
    </p:spTree>
  </p:cSld>
  <p:clrMapOvr>
    <a:masterClrMapping/>
  </p:clrMapOvr>
  <p:transitio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28066"/>
            <a:ext cx="8305800" cy="85725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a:t>Asıl başlık stili için tıklatın</a:t>
            </a:r>
            <a:endParaRPr kumimoji="0" lang="en-US"/>
          </a:p>
        </p:txBody>
      </p:sp>
      <p:sp>
        <p:nvSpPr>
          <p:cNvPr id="3" name="2 Veri Yer Tutucusu"/>
          <p:cNvSpPr>
            <a:spLocks noGrp="1"/>
          </p:cNvSpPr>
          <p:nvPr>
            <p:ph type="dt" sz="half" idx="10"/>
          </p:nvPr>
        </p:nvSpPr>
        <p:spPr/>
        <p:txBody>
          <a:bodyPr/>
          <a:lstStyle/>
          <a:p>
            <a:fld id="{C89A92A3-63E6-4DCD-AE9A-A8AACD71A4BC}" type="datetime1">
              <a:rPr lang="tr-TR" smtClean="0"/>
              <a:t>12.08.2024</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4B13ACF3-0F2D-4C6A-AD1F-FFBCFBC22504}" type="slidenum">
              <a:rPr lang="tr-TR" smtClean="0"/>
              <a:pPr/>
              <a:t>‹#›</a:t>
            </a:fld>
            <a:endParaRPr lang="tr-TR"/>
          </a:p>
        </p:txBody>
      </p:sp>
    </p:spTree>
  </p:cSld>
  <p:clrMapOvr>
    <a:masterClrMapping/>
  </p:clrMapOvr>
  <p:transitio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E40A2AEB-E550-4E52-86C5-B34C98DA7A67}" type="datetime1">
              <a:rPr lang="tr-TR" smtClean="0"/>
              <a:t>12.08.2024</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4B13ACF3-0F2D-4C6A-AD1F-FFBCFBC22504}" type="slidenum">
              <a:rPr lang="tr-TR" smtClean="0"/>
              <a:pPr/>
              <a:t>‹#›</a:t>
            </a:fld>
            <a:endParaRPr lang="tr-TR"/>
          </a:p>
        </p:txBody>
      </p:sp>
    </p:spTree>
  </p:cSld>
  <p:clrMapOvr>
    <a:masterClrMapping/>
  </p:clrMapOvr>
  <p:transition>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385764"/>
            <a:ext cx="2743200" cy="871538"/>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a:t>Asıl başlık stili için tıklatın</a:t>
            </a:r>
            <a:endParaRPr kumimoji="0" lang="en-US"/>
          </a:p>
        </p:txBody>
      </p:sp>
      <p:sp>
        <p:nvSpPr>
          <p:cNvPr id="3" name="2 Metin Yer Tutucusu"/>
          <p:cNvSpPr>
            <a:spLocks noGrp="1"/>
          </p:cNvSpPr>
          <p:nvPr>
            <p:ph type="body" idx="2"/>
          </p:nvPr>
        </p:nvSpPr>
        <p:spPr>
          <a:xfrm>
            <a:off x="685800" y="1257300"/>
            <a:ext cx="2743200" cy="3429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a:t>Asıl metin stillerini düzenlemek için tıklatın</a:t>
            </a:r>
          </a:p>
        </p:txBody>
      </p:sp>
      <p:sp>
        <p:nvSpPr>
          <p:cNvPr id="4" name="3 İçerik Yer Tutucusu"/>
          <p:cNvSpPr>
            <a:spLocks noGrp="1"/>
          </p:cNvSpPr>
          <p:nvPr>
            <p:ph sz="half" idx="1"/>
          </p:nvPr>
        </p:nvSpPr>
        <p:spPr>
          <a:xfrm>
            <a:off x="3575050" y="1257300"/>
            <a:ext cx="5111750" cy="3429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3DDC6824-DA1E-4EBB-B1F3-692C07062DBD}" type="datetime1">
              <a:rPr lang="tr-TR" smtClean="0"/>
              <a:t>12.08.2024</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4B13ACF3-0F2D-4C6A-AD1F-FFBCFBC22504}" type="slidenum">
              <a:rPr lang="tr-TR" smtClean="0"/>
              <a:pPr/>
              <a:t>‹#›</a:t>
            </a:fld>
            <a:endParaRPr lang="tr-TR"/>
          </a:p>
        </p:txBody>
      </p:sp>
    </p:spTree>
  </p:cSld>
  <p:clrMapOvr>
    <a:masterClrMapping/>
  </p:clrMapOvr>
  <p:transition>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831058"/>
            <a:ext cx="5257800" cy="30861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4019827"/>
            <a:ext cx="155448" cy="116586"/>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882747"/>
            <a:ext cx="2212848" cy="1186966"/>
          </a:xfrm>
        </p:spPr>
        <p:txBody>
          <a:bodyPr vert="horz" lIns="45720" tIns="45720" rIns="45720" bIns="45720" anchor="b"/>
          <a:lstStyle>
            <a:lvl1pPr algn="l">
              <a:buNone/>
              <a:defRPr sz="2000" b="1">
                <a:solidFill>
                  <a:schemeClr val="tx2"/>
                </a:solidFill>
              </a:defRPr>
            </a:lvl1pPr>
          </a:lstStyle>
          <a:p>
            <a:r>
              <a:rPr kumimoji="0" lang="tr-TR"/>
              <a:t>Asıl başlık stili için tıklatın</a:t>
            </a:r>
            <a:endParaRPr kumimoji="0" lang="en-US"/>
          </a:p>
        </p:txBody>
      </p:sp>
      <p:sp>
        <p:nvSpPr>
          <p:cNvPr id="4" name="3 Metin Yer Tutucusu"/>
          <p:cNvSpPr>
            <a:spLocks noGrp="1"/>
          </p:cNvSpPr>
          <p:nvPr>
            <p:ph type="body" sz="half" idx="2"/>
          </p:nvPr>
        </p:nvSpPr>
        <p:spPr>
          <a:xfrm>
            <a:off x="609600" y="2121589"/>
            <a:ext cx="2209800" cy="163449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a:t>Asıl metin stillerini düzenlemek için tıklatın</a:t>
            </a:r>
          </a:p>
        </p:txBody>
      </p:sp>
      <p:sp>
        <p:nvSpPr>
          <p:cNvPr id="5" name="4 Veri Yer Tutucusu"/>
          <p:cNvSpPr>
            <a:spLocks noGrp="1"/>
          </p:cNvSpPr>
          <p:nvPr>
            <p:ph type="dt" sz="half" idx="10"/>
          </p:nvPr>
        </p:nvSpPr>
        <p:spPr/>
        <p:txBody>
          <a:bodyPr/>
          <a:lstStyle/>
          <a:p>
            <a:fld id="{5961FE91-622B-4860-BE44-5420916AB8FC}" type="datetime1">
              <a:rPr lang="tr-TR" smtClean="0"/>
              <a:t>12.08.2024</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4767263"/>
            <a:ext cx="609600" cy="273844"/>
          </a:xfrm>
        </p:spPr>
        <p:txBody>
          <a:bodyPr/>
          <a:lstStyle/>
          <a:p>
            <a:fld id="{4B13ACF3-0F2D-4C6A-AD1F-FFBCFBC22504}" type="slidenum">
              <a:rPr lang="tr-TR" smtClean="0"/>
              <a:pPr/>
              <a:t>‹#›</a:t>
            </a:fld>
            <a:endParaRPr lang="tr-TR"/>
          </a:p>
        </p:txBody>
      </p:sp>
      <p:sp>
        <p:nvSpPr>
          <p:cNvPr id="3" name="2 Resim Yer Tutucusu"/>
          <p:cNvSpPr>
            <a:spLocks noGrp="1"/>
          </p:cNvSpPr>
          <p:nvPr>
            <p:ph type="pic" idx="1"/>
          </p:nvPr>
        </p:nvSpPr>
        <p:spPr>
          <a:xfrm rot="420000">
            <a:off x="3485793" y="899638"/>
            <a:ext cx="4617720" cy="294894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a:t>Resim eklemek için simgeyi tıklatın</a:t>
            </a:r>
            <a:endParaRPr kumimoji="0" lang="en-US" dirty="0"/>
          </a:p>
        </p:txBody>
      </p:sp>
      <p:sp>
        <p:nvSpPr>
          <p:cNvPr id="10" name="9 Serbest Form"/>
          <p:cNvSpPr>
            <a:spLocks/>
          </p:cNvSpPr>
          <p:nvPr/>
        </p:nvSpPr>
        <p:spPr bwMode="auto">
          <a:xfrm flipV="1">
            <a:off x="-9525" y="4362450"/>
            <a:ext cx="9163050" cy="78105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4664869"/>
            <a:ext cx="4762500" cy="478631"/>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transition>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alpha val="92000"/>
          </a:schemeClr>
        </a:solidFill>
        <a:effectLst/>
      </p:bgPr>
    </p:bg>
    <p:spTree>
      <p:nvGrpSpPr>
        <p:cNvPr id="1" name=""/>
        <p:cNvGrpSpPr/>
        <p:nvPr/>
      </p:nvGrpSpPr>
      <p:grpSpPr>
        <a:xfrm>
          <a:off x="0" y="0"/>
          <a:ext cx="0" cy="0"/>
          <a:chOff x="0" y="0"/>
          <a:chExt cx="0" cy="0"/>
        </a:xfrm>
      </p:grpSpPr>
      <p:sp>
        <p:nvSpPr>
          <p:cNvPr id="7" name="6 Serbest Form"/>
          <p:cNvSpPr>
            <a:spLocks/>
          </p:cNvSpPr>
          <p:nvPr/>
        </p:nvSpPr>
        <p:spPr bwMode="auto">
          <a:xfrm>
            <a:off x="-9525" y="-5358"/>
            <a:ext cx="9163050" cy="78105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5358"/>
            <a:ext cx="4762500" cy="478631"/>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528066"/>
            <a:ext cx="8229600" cy="857250"/>
          </a:xfrm>
          <a:prstGeom prst="rect">
            <a:avLst/>
          </a:prstGeom>
        </p:spPr>
        <p:txBody>
          <a:bodyPr vert="horz" lIns="0" rIns="0" bIns="0" anchor="b">
            <a:normAutofit/>
          </a:bodyPr>
          <a:lstStyle/>
          <a:p>
            <a:r>
              <a:rPr kumimoji="0" lang="tr-TR"/>
              <a:t>Asıl başlık stili için tıklatın</a:t>
            </a:r>
            <a:endParaRPr kumimoji="0" lang="en-US"/>
          </a:p>
        </p:txBody>
      </p:sp>
      <p:sp>
        <p:nvSpPr>
          <p:cNvPr id="30" name="29 Metin Yer Tutucusu"/>
          <p:cNvSpPr>
            <a:spLocks noGrp="1"/>
          </p:cNvSpPr>
          <p:nvPr>
            <p:ph type="body" idx="1"/>
          </p:nvPr>
        </p:nvSpPr>
        <p:spPr>
          <a:xfrm>
            <a:off x="457200" y="1451610"/>
            <a:ext cx="8229600" cy="3291840"/>
          </a:xfrm>
          <a:prstGeom prst="rect">
            <a:avLst/>
          </a:prstGeom>
        </p:spPr>
        <p:txBody>
          <a:bodyPr vert="horz">
            <a:normAutofit/>
          </a:bodyPr>
          <a:lstStyle/>
          <a:p>
            <a:pPr lvl="0" eaLnBrk="1" latinLnBrk="0" hangingPunct="1"/>
            <a:r>
              <a:rPr kumimoji="0" lang="tr-TR"/>
              <a:t>Asıl metin stillerini düzenlemek için tıklatın</a:t>
            </a:r>
          </a:p>
          <a:p>
            <a:pPr lvl="1" eaLnBrk="1" latinLnBrk="0" hangingPunct="1"/>
            <a:r>
              <a:rPr kumimoji="0" lang="tr-TR"/>
              <a:t>İkinci düzey</a:t>
            </a:r>
          </a:p>
          <a:p>
            <a:pPr lvl="2" eaLnBrk="1" latinLnBrk="0" hangingPunct="1"/>
            <a:r>
              <a:rPr kumimoji="0" lang="tr-TR"/>
              <a:t>Üçüncü düzey</a:t>
            </a:r>
          </a:p>
          <a:p>
            <a:pPr lvl="3" eaLnBrk="1" latinLnBrk="0" hangingPunct="1"/>
            <a:r>
              <a:rPr kumimoji="0" lang="tr-TR"/>
              <a:t>Dördüncü düzey</a:t>
            </a:r>
          </a:p>
          <a:p>
            <a:pPr lvl="4" eaLnBrk="1" latinLnBrk="0" hangingPunct="1"/>
            <a:r>
              <a:rPr kumimoji="0" lang="tr-TR"/>
              <a:t>Beşinci düzey</a:t>
            </a:r>
            <a:endParaRPr kumimoji="0" lang="en-US"/>
          </a:p>
        </p:txBody>
      </p:sp>
      <p:sp>
        <p:nvSpPr>
          <p:cNvPr id="10" name="9 Veri Yer Tutucusu"/>
          <p:cNvSpPr>
            <a:spLocks noGrp="1"/>
          </p:cNvSpPr>
          <p:nvPr>
            <p:ph type="dt" sz="half" idx="2"/>
          </p:nvPr>
        </p:nvSpPr>
        <p:spPr>
          <a:xfrm>
            <a:off x="457200" y="4767263"/>
            <a:ext cx="2133600" cy="273844"/>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2CB505A-8FAD-45B8-B6F4-2E415C1CD5F6}" type="datetime1">
              <a:rPr lang="tr-TR" smtClean="0"/>
              <a:t>12.08.2024</a:t>
            </a:fld>
            <a:endParaRPr lang="tr-TR"/>
          </a:p>
        </p:txBody>
      </p:sp>
      <p:sp>
        <p:nvSpPr>
          <p:cNvPr id="22" name="21 Altbilgi Yer Tutucusu"/>
          <p:cNvSpPr>
            <a:spLocks noGrp="1"/>
          </p:cNvSpPr>
          <p:nvPr>
            <p:ph type="ftr" sz="quarter" idx="3"/>
          </p:nvPr>
        </p:nvSpPr>
        <p:spPr>
          <a:xfrm>
            <a:off x="2667000" y="4767263"/>
            <a:ext cx="3352800" cy="273844"/>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4767263"/>
            <a:ext cx="762000" cy="273844"/>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4B13ACF3-0F2D-4C6A-AD1F-FFBCFBC22504}" type="slidenum">
              <a:rPr lang="tr-TR" smtClean="0"/>
              <a:pPr/>
              <a:t>‹#›</a:t>
            </a:fld>
            <a:endParaRPr lang="tr-TR"/>
          </a:p>
        </p:txBody>
      </p:sp>
      <p:grpSp>
        <p:nvGrpSpPr>
          <p:cNvPr id="2" name="1 Grup"/>
          <p:cNvGrpSpPr/>
          <p:nvPr/>
        </p:nvGrpSpPr>
        <p:grpSpPr>
          <a:xfrm>
            <a:off x="-19017" y="151806"/>
            <a:ext cx="9180548" cy="486918"/>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p:wipe dir="r"/>
  </p:transition>
  <p:hf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2" Type="http://schemas.openxmlformats.org/officeDocument/2006/relationships/image" Target="../media/image143.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1.xml"/><Relationship Id="rId4" Type="http://schemas.openxmlformats.org/officeDocument/2006/relationships/image" Target="../media/image18.jpeg"/></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1.xml"/><Relationship Id="rId5" Type="http://schemas.openxmlformats.org/officeDocument/2006/relationships/image" Target="../media/image24.jpeg"/><Relationship Id="rId4" Type="http://schemas.openxmlformats.org/officeDocument/2006/relationships/image" Target="../media/image23.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6.xml"/><Relationship Id="rId4" Type="http://schemas.openxmlformats.org/officeDocument/2006/relationships/image" Target="../media/image45.jpg"/></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2.xml"/><Relationship Id="rId4" Type="http://schemas.openxmlformats.org/officeDocument/2006/relationships/image" Target="../media/image48.jpeg"/></Relationships>
</file>

<file path=ppt/slides/_rels/slide31.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2.xml"/><Relationship Id="rId4" Type="http://schemas.openxmlformats.org/officeDocument/2006/relationships/image" Target="../media/image51.jpeg"/></Relationships>
</file>

<file path=ppt/slides/_rels/slide32.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2.xml"/><Relationship Id="rId4" Type="http://schemas.openxmlformats.org/officeDocument/2006/relationships/image" Target="../media/image55.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2.xml"/><Relationship Id="rId4" Type="http://schemas.openxmlformats.org/officeDocument/2006/relationships/image" Target="../media/image59.jpeg"/></Relationships>
</file>

<file path=ppt/slides/_rels/slide45.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2.xml"/><Relationship Id="rId5" Type="http://schemas.openxmlformats.org/officeDocument/2006/relationships/image" Target="../media/image63.jpeg"/><Relationship Id="rId4" Type="http://schemas.openxmlformats.org/officeDocument/2006/relationships/image" Target="../media/image62.jpeg"/></Relationships>
</file>

<file path=ppt/slides/_rels/slide46.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2.xml"/><Relationship Id="rId5" Type="http://schemas.openxmlformats.org/officeDocument/2006/relationships/image" Target="../media/image67.jpeg"/><Relationship Id="rId4" Type="http://schemas.openxmlformats.org/officeDocument/2006/relationships/image" Target="../media/image66.jpe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78.jpe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1.xml"/><Relationship Id="rId4" Type="http://schemas.openxmlformats.org/officeDocument/2006/relationships/image" Target="../media/image82.emf"/></Relationships>
</file>

<file path=ppt/slides/_rels/slide62.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jpeg"/><Relationship Id="rId1" Type="http://schemas.openxmlformats.org/officeDocument/2006/relationships/slideLayout" Target="../slideLayouts/slideLayout1.xml"/><Relationship Id="rId4" Type="http://schemas.openxmlformats.org/officeDocument/2006/relationships/image" Target="../media/image85.png"/></Relationships>
</file>

<file path=ppt/slides/_rels/slide63.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jpeg"/><Relationship Id="rId1" Type="http://schemas.openxmlformats.org/officeDocument/2006/relationships/slideLayout" Target="../slideLayouts/slideLayout1.xml"/><Relationship Id="rId4" Type="http://schemas.openxmlformats.org/officeDocument/2006/relationships/image" Target="../media/image88.png"/></Relationships>
</file>

<file path=ppt/slides/_rels/slide64.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slideLayout" Target="../slideLayouts/slideLayout1.xml"/><Relationship Id="rId4" Type="http://schemas.openxmlformats.org/officeDocument/2006/relationships/image" Target="../media/image91.jpeg"/></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image" Target="../media/image92.jpeg"/><Relationship Id="rId1" Type="http://schemas.openxmlformats.org/officeDocument/2006/relationships/slideLayout" Target="../slideLayouts/slideLayout7.xml"/><Relationship Id="rId4" Type="http://schemas.openxmlformats.org/officeDocument/2006/relationships/image" Target="../media/image94.jpeg"/></Relationships>
</file>

<file path=ppt/slides/_rels/slide67.xml.rels><?xml version="1.0" encoding="UTF-8" standalone="yes"?>
<Relationships xmlns="http://schemas.openxmlformats.org/package/2006/relationships"><Relationship Id="rId3" Type="http://schemas.openxmlformats.org/officeDocument/2006/relationships/image" Target="../media/image96.jpg"/><Relationship Id="rId2" Type="http://schemas.openxmlformats.org/officeDocument/2006/relationships/image" Target="../media/image95.jpg"/><Relationship Id="rId1" Type="http://schemas.openxmlformats.org/officeDocument/2006/relationships/slideLayout" Target="../slideLayouts/slideLayout7.xml"/><Relationship Id="rId5" Type="http://schemas.openxmlformats.org/officeDocument/2006/relationships/image" Target="../media/image98.jpg"/><Relationship Id="rId4" Type="http://schemas.openxmlformats.org/officeDocument/2006/relationships/image" Target="../media/image97.jpg"/></Relationships>
</file>

<file path=ppt/slides/_rels/slide68.xml.rels><?xml version="1.0" encoding="UTF-8" standalone="yes"?>
<Relationships xmlns="http://schemas.openxmlformats.org/package/2006/relationships"><Relationship Id="rId3" Type="http://schemas.openxmlformats.org/officeDocument/2006/relationships/image" Target="../media/image100.jpeg"/><Relationship Id="rId7" Type="http://schemas.openxmlformats.org/officeDocument/2006/relationships/image" Target="../media/image104.jpeg"/><Relationship Id="rId2" Type="http://schemas.openxmlformats.org/officeDocument/2006/relationships/image" Target="../media/image99.jpeg"/><Relationship Id="rId1" Type="http://schemas.openxmlformats.org/officeDocument/2006/relationships/slideLayout" Target="../slideLayouts/slideLayout7.xml"/><Relationship Id="rId6" Type="http://schemas.openxmlformats.org/officeDocument/2006/relationships/image" Target="../media/image103.jpeg"/><Relationship Id="rId5" Type="http://schemas.openxmlformats.org/officeDocument/2006/relationships/image" Target="../media/image102.jpeg"/><Relationship Id="rId4" Type="http://schemas.openxmlformats.org/officeDocument/2006/relationships/image" Target="../media/image101.jpeg"/></Relationships>
</file>

<file path=ppt/slides/_rels/slide69.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image" Target="../media/image10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108.jpg"/><Relationship Id="rId2" Type="http://schemas.openxmlformats.org/officeDocument/2006/relationships/image" Target="../media/image107.jpg"/><Relationship Id="rId1" Type="http://schemas.openxmlformats.org/officeDocument/2006/relationships/slideLayout" Target="../slideLayouts/slideLayout7.xml"/><Relationship Id="rId4" Type="http://schemas.openxmlformats.org/officeDocument/2006/relationships/image" Target="../media/image109.jp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image" Target="../media/image115.jpeg"/><Relationship Id="rId1" Type="http://schemas.openxmlformats.org/officeDocument/2006/relationships/slideLayout" Target="../slideLayouts/slideLayout2.xml"/><Relationship Id="rId5" Type="http://schemas.openxmlformats.org/officeDocument/2006/relationships/image" Target="../media/image118.jpeg"/><Relationship Id="rId4" Type="http://schemas.openxmlformats.org/officeDocument/2006/relationships/image" Target="../media/image117.jpe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image" Target="../media/image119.jpeg"/><Relationship Id="rId1" Type="http://schemas.openxmlformats.org/officeDocument/2006/relationships/slideLayout" Target="../slideLayouts/slideLayout2.xml"/><Relationship Id="rId4" Type="http://schemas.openxmlformats.org/officeDocument/2006/relationships/image" Target="../media/image121.jfif"/></Relationships>
</file>

<file path=ppt/slides/_rels/slide89.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image" Target="../media/image122.png"/><Relationship Id="rId1" Type="http://schemas.openxmlformats.org/officeDocument/2006/relationships/slideLayout" Target="../slideLayouts/slideLayout2.xml"/><Relationship Id="rId4" Type="http://schemas.openxmlformats.org/officeDocument/2006/relationships/image" Target="../media/image124.png"/></Relationships>
</file>

<file path=ppt/slides/_rels/slide9.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126.jfif"/><Relationship Id="rId2" Type="http://schemas.openxmlformats.org/officeDocument/2006/relationships/image" Target="../media/image125.jpeg"/><Relationship Id="rId1" Type="http://schemas.openxmlformats.org/officeDocument/2006/relationships/slideLayout" Target="../slideLayouts/slideLayout2.xml"/><Relationship Id="rId4" Type="http://schemas.openxmlformats.org/officeDocument/2006/relationships/image" Target="../media/image127.jpeg"/></Relationships>
</file>

<file path=ppt/slides/_rels/slide91.xml.rels><?xml version="1.0" encoding="UTF-8" standalone="yes"?>
<Relationships xmlns="http://schemas.openxmlformats.org/package/2006/relationships"><Relationship Id="rId3" Type="http://schemas.openxmlformats.org/officeDocument/2006/relationships/image" Target="../media/image129.jpeg"/><Relationship Id="rId2" Type="http://schemas.openxmlformats.org/officeDocument/2006/relationships/image" Target="../media/image128.png"/><Relationship Id="rId1" Type="http://schemas.openxmlformats.org/officeDocument/2006/relationships/slideLayout" Target="../slideLayouts/slideLayout2.xml"/><Relationship Id="rId4" Type="http://schemas.openxmlformats.org/officeDocument/2006/relationships/image" Target="../media/image130.png"/></Relationships>
</file>

<file path=ppt/slides/_rels/slide92.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image" Target="../media/image131.png"/><Relationship Id="rId1" Type="http://schemas.openxmlformats.org/officeDocument/2006/relationships/slideLayout" Target="../slideLayouts/slideLayout2.xml"/><Relationship Id="rId4" Type="http://schemas.openxmlformats.org/officeDocument/2006/relationships/image" Target="../media/image133.png"/></Relationships>
</file>

<file path=ppt/slides/_rels/slide93.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image" Target="../media/image134.png"/><Relationship Id="rId1" Type="http://schemas.openxmlformats.org/officeDocument/2006/relationships/slideLayout" Target="../slideLayouts/slideLayout2.xml"/><Relationship Id="rId4" Type="http://schemas.openxmlformats.org/officeDocument/2006/relationships/image" Target="../media/image136.jpg"/></Relationships>
</file>

<file path=ppt/slides/_rels/slide94.xml.rels><?xml version="1.0" encoding="UTF-8" standalone="yes"?>
<Relationships xmlns="http://schemas.openxmlformats.org/package/2006/relationships"><Relationship Id="rId3" Type="http://schemas.openxmlformats.org/officeDocument/2006/relationships/image" Target="../media/image138.jpg"/><Relationship Id="rId2" Type="http://schemas.openxmlformats.org/officeDocument/2006/relationships/image" Target="../media/image137.jpe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139.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140.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141.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14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159 Dikdörtgen"/>
          <p:cNvSpPr/>
          <p:nvPr/>
        </p:nvSpPr>
        <p:spPr>
          <a:xfrm>
            <a:off x="35470" y="4948014"/>
            <a:ext cx="9073034" cy="150043"/>
          </a:xfrm>
          <a:prstGeom prst="rect">
            <a:avLst/>
          </a:prstGeom>
          <a:solidFill>
            <a:schemeClr val="bg2">
              <a:lumMod val="10000"/>
              <a:alpha val="42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b="1" dirty="0">
              <a:latin typeface="Arial Narrow" pitchFamily="34" charset="0"/>
            </a:endParaRPr>
          </a:p>
        </p:txBody>
      </p:sp>
      <p:sp>
        <p:nvSpPr>
          <p:cNvPr id="6" name="1 Başlık"/>
          <p:cNvSpPr txBox="1">
            <a:spLocks/>
          </p:cNvSpPr>
          <p:nvPr/>
        </p:nvSpPr>
        <p:spPr bwMode="auto">
          <a:xfrm rot="5400000">
            <a:off x="4706400" y="618422"/>
            <a:ext cx="36000" cy="9144000"/>
          </a:xfrm>
          <a:prstGeom prst="rect">
            <a:avLst/>
          </a:prstGeom>
          <a:solidFill>
            <a:schemeClr val="tx1"/>
          </a:solidFill>
          <a:ln w="9525">
            <a:noFill/>
            <a:miter lim="800000"/>
            <a:headEnd/>
            <a:tailEnd/>
          </a:ln>
        </p:spPr>
        <p:txBody>
          <a:bodyPr anchor="ctr"/>
          <a:lstStyle/>
          <a:p>
            <a:pPr algn="ctr"/>
            <a:endParaRPr lang="tr-TR" dirty="0"/>
          </a:p>
        </p:txBody>
      </p:sp>
      <p:sp>
        <p:nvSpPr>
          <p:cNvPr id="7" name="Text Box 10"/>
          <p:cNvSpPr txBox="1">
            <a:spLocks noChangeArrowheads="1"/>
          </p:cNvSpPr>
          <p:nvPr/>
        </p:nvSpPr>
        <p:spPr bwMode="auto">
          <a:xfrm>
            <a:off x="187896" y="491902"/>
            <a:ext cx="9001000" cy="2861328"/>
          </a:xfrm>
          <a:prstGeom prst="rect">
            <a:avLst/>
          </a:prstGeom>
          <a:noFill/>
          <a:ln>
            <a:noFill/>
          </a:ln>
          <a:effectLst>
            <a:outerShdw dist="35921" dir="2700000" algn="ctr" rotWithShape="0">
              <a:schemeClr val="tx1">
                <a:alpha val="50000"/>
              </a:schemeClr>
            </a:outerShdw>
          </a:effectLst>
        </p:spPr>
        <p:txBody>
          <a:bodyPr wrap="square" lIns="144000" tIns="45228" rIns="90454" bIns="45228">
            <a:spAutoFit/>
          </a:bodyPr>
          <a:lstStyle>
            <a:lvl1pPr defTabSz="904875" eaLnBrk="0" hangingPunct="0">
              <a:defRPr sz="1600">
                <a:solidFill>
                  <a:schemeClr val="bg1"/>
                </a:solidFill>
                <a:latin typeface="Tahoma" pitchFamily="34" charset="0"/>
              </a:defRPr>
            </a:lvl1pPr>
            <a:lvl2pPr marL="735013" indent="-282575" defTabSz="904875" eaLnBrk="0" hangingPunct="0">
              <a:defRPr sz="1600">
                <a:solidFill>
                  <a:schemeClr val="bg1"/>
                </a:solidFill>
                <a:latin typeface="Tahoma" pitchFamily="34" charset="0"/>
              </a:defRPr>
            </a:lvl2pPr>
            <a:lvl3pPr marL="1131888" indent="-227013" defTabSz="904875" eaLnBrk="0" hangingPunct="0">
              <a:defRPr sz="1600">
                <a:solidFill>
                  <a:schemeClr val="bg1"/>
                </a:solidFill>
                <a:latin typeface="Tahoma" pitchFamily="34" charset="0"/>
              </a:defRPr>
            </a:lvl3pPr>
            <a:lvl4pPr marL="1581150" indent="-223838" defTabSz="904875" eaLnBrk="0" hangingPunct="0">
              <a:defRPr sz="1600">
                <a:solidFill>
                  <a:schemeClr val="bg1"/>
                </a:solidFill>
                <a:latin typeface="Tahoma" pitchFamily="34" charset="0"/>
              </a:defRPr>
            </a:lvl4pPr>
            <a:lvl5pPr marL="2035175" indent="-225425" defTabSz="904875" eaLnBrk="0" hangingPunct="0">
              <a:defRPr sz="1600">
                <a:solidFill>
                  <a:schemeClr val="bg1"/>
                </a:solidFill>
                <a:latin typeface="Tahoma" pitchFamily="34" charset="0"/>
              </a:defRPr>
            </a:lvl5pPr>
            <a:lvl6pPr marL="2492375" indent="-225425" defTabSz="904875" eaLnBrk="0" fontAlgn="base" hangingPunct="0">
              <a:spcBef>
                <a:spcPct val="0"/>
              </a:spcBef>
              <a:spcAft>
                <a:spcPct val="0"/>
              </a:spcAft>
              <a:defRPr sz="1600">
                <a:solidFill>
                  <a:schemeClr val="bg1"/>
                </a:solidFill>
                <a:latin typeface="Tahoma" pitchFamily="34" charset="0"/>
              </a:defRPr>
            </a:lvl6pPr>
            <a:lvl7pPr marL="2949575" indent="-225425" defTabSz="904875" eaLnBrk="0" fontAlgn="base" hangingPunct="0">
              <a:spcBef>
                <a:spcPct val="0"/>
              </a:spcBef>
              <a:spcAft>
                <a:spcPct val="0"/>
              </a:spcAft>
              <a:defRPr sz="1600">
                <a:solidFill>
                  <a:schemeClr val="bg1"/>
                </a:solidFill>
                <a:latin typeface="Tahoma" pitchFamily="34" charset="0"/>
              </a:defRPr>
            </a:lvl7pPr>
            <a:lvl8pPr marL="3406775" indent="-225425" defTabSz="904875" eaLnBrk="0" fontAlgn="base" hangingPunct="0">
              <a:spcBef>
                <a:spcPct val="0"/>
              </a:spcBef>
              <a:spcAft>
                <a:spcPct val="0"/>
              </a:spcAft>
              <a:defRPr sz="1600">
                <a:solidFill>
                  <a:schemeClr val="bg1"/>
                </a:solidFill>
                <a:latin typeface="Tahoma" pitchFamily="34" charset="0"/>
              </a:defRPr>
            </a:lvl8pPr>
            <a:lvl9pPr marL="3863975" indent="-225425" defTabSz="904875" eaLnBrk="0" fontAlgn="base" hangingPunct="0">
              <a:spcBef>
                <a:spcPct val="0"/>
              </a:spcBef>
              <a:spcAft>
                <a:spcPct val="0"/>
              </a:spcAft>
              <a:defRPr sz="1600">
                <a:solidFill>
                  <a:schemeClr val="bg1"/>
                </a:solidFill>
                <a:latin typeface="Tahoma" pitchFamily="34" charset="0"/>
              </a:defRPr>
            </a:lvl9pPr>
          </a:lstStyle>
          <a:p>
            <a:pPr algn="ctr" eaLnBrk="1" hangingPunct="1">
              <a:defRPr/>
            </a:pPr>
            <a:r>
              <a:rPr lang="tr-TR" sz="6000" b="1" dirty="0">
                <a:ln w="17780" cmpd="sng">
                  <a:solidFill>
                    <a:srgbClr val="FFFFFF"/>
                  </a:solidFill>
                  <a:prstDash val="solid"/>
                  <a:miter lim="800000"/>
                </a:ln>
                <a:solidFill>
                  <a:schemeClr val="tx1"/>
                </a:solidFill>
                <a:effectLst>
                  <a:outerShdw blurRad="50800" dist="38100" dir="2700000" algn="tl" rotWithShape="0">
                    <a:prstClr val="black">
                      <a:alpha val="40000"/>
                    </a:prstClr>
                  </a:outerShdw>
                </a:effectLst>
                <a:latin typeface="Arial Black" pitchFamily="34" charset="0"/>
              </a:rPr>
              <a:t>EDREMİT </a:t>
            </a:r>
          </a:p>
          <a:p>
            <a:pPr algn="ctr" eaLnBrk="1" hangingPunct="1">
              <a:defRPr/>
            </a:pPr>
            <a:r>
              <a:rPr lang="tr-TR" sz="6000" b="1" dirty="0" smtClean="0">
                <a:ln w="17780" cmpd="sng">
                  <a:solidFill>
                    <a:srgbClr val="FFFFFF"/>
                  </a:solidFill>
                  <a:prstDash val="solid"/>
                  <a:miter lim="800000"/>
                </a:ln>
                <a:solidFill>
                  <a:schemeClr val="tx1"/>
                </a:solidFill>
                <a:effectLst>
                  <a:outerShdw blurRad="50800" dist="38100" dir="2700000" algn="tl" rotWithShape="0">
                    <a:prstClr val="black">
                      <a:alpha val="40000"/>
                    </a:prstClr>
                  </a:outerShdw>
                </a:effectLst>
                <a:latin typeface="Arial Black" pitchFamily="34" charset="0"/>
              </a:rPr>
              <a:t>BELEDİYE </a:t>
            </a:r>
            <a:endParaRPr lang="tr-TR" sz="6000" b="1" dirty="0">
              <a:ln w="17780" cmpd="sng">
                <a:solidFill>
                  <a:srgbClr val="FFFFFF"/>
                </a:solidFill>
                <a:prstDash val="solid"/>
                <a:miter lim="800000"/>
              </a:ln>
              <a:solidFill>
                <a:schemeClr val="tx1"/>
              </a:solidFill>
              <a:effectLst>
                <a:outerShdw blurRad="50800" dist="38100" dir="2700000" algn="tl" rotWithShape="0">
                  <a:prstClr val="black">
                    <a:alpha val="40000"/>
                  </a:prstClr>
                </a:outerShdw>
              </a:effectLst>
              <a:latin typeface="Arial Black" pitchFamily="34" charset="0"/>
            </a:endParaRPr>
          </a:p>
          <a:p>
            <a:pPr algn="ctr" eaLnBrk="1" hangingPunct="1">
              <a:defRPr/>
            </a:pPr>
            <a:r>
              <a:rPr lang="tr-TR" sz="6000" b="1" dirty="0">
                <a:ln w="17780" cmpd="sng">
                  <a:solidFill>
                    <a:srgbClr val="FFFFFF"/>
                  </a:solidFill>
                  <a:prstDash val="solid"/>
                  <a:miter lim="800000"/>
                </a:ln>
                <a:solidFill>
                  <a:schemeClr val="tx1"/>
                </a:solidFill>
                <a:effectLst>
                  <a:outerShdw blurRad="50800" dist="38100" dir="2700000" algn="tl" rotWithShape="0">
                    <a:prstClr val="black">
                      <a:alpha val="40000"/>
                    </a:prstClr>
                  </a:outerShdw>
                </a:effectLst>
                <a:latin typeface="Arial Black" pitchFamily="34" charset="0"/>
              </a:rPr>
              <a:t>BAŞKANLIĞI</a:t>
            </a:r>
          </a:p>
        </p:txBody>
      </p:sp>
      <p:sp>
        <p:nvSpPr>
          <p:cNvPr id="8" name="Rectangle 1"/>
          <p:cNvSpPr/>
          <p:nvPr/>
        </p:nvSpPr>
        <p:spPr>
          <a:xfrm>
            <a:off x="1856656" y="3588246"/>
            <a:ext cx="6120680" cy="558032"/>
          </a:xfrm>
          <a:prstGeom prst="rect">
            <a:avLst/>
          </a:prstGeom>
        </p:spPr>
        <p:txBody>
          <a:bodyPr wrap="square" lIns="0">
            <a:prstTxWarp prst="textPlain">
              <a:avLst/>
            </a:prstTxWarp>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kumimoji="1" lang="tr-TR" sz="3200" b="1" spc="50" dirty="0" smtClean="0">
                <a:ln w="11430"/>
                <a:gradFill>
                  <a:gsLst>
                    <a:gs pos="25000">
                      <a:schemeClr val="accent2">
                        <a:satMod val="155000"/>
                      </a:schemeClr>
                    </a:gs>
                    <a:gs pos="100000">
                      <a:schemeClr val="accent2">
                        <a:shade val="45000"/>
                        <a:satMod val="165000"/>
                      </a:schemeClr>
                    </a:gs>
                  </a:gsLst>
                  <a:lin ang="5400000"/>
                </a:gradFill>
                <a:effectLst>
                  <a:glow rad="63500">
                    <a:schemeClr val="accent2">
                      <a:satMod val="175000"/>
                      <a:alpha val="40000"/>
                    </a:schemeClr>
                  </a:glow>
                  <a:outerShdw blurRad="76200" dist="50800" dir="5400000" algn="tl" rotWithShape="0">
                    <a:srgbClr val="000000">
                      <a:alpha val="65000"/>
                    </a:srgbClr>
                  </a:outerShdw>
                </a:effectLst>
                <a:latin typeface="Arial Black" pitchFamily="34" charset="0"/>
              </a:rPr>
              <a:t>2023 </a:t>
            </a:r>
            <a:r>
              <a:rPr kumimoji="1" lang="tr-TR" sz="3200" b="1" spc="50" dirty="0">
                <a:ln w="11430"/>
                <a:gradFill>
                  <a:gsLst>
                    <a:gs pos="25000">
                      <a:schemeClr val="accent2">
                        <a:satMod val="155000"/>
                      </a:schemeClr>
                    </a:gs>
                    <a:gs pos="100000">
                      <a:schemeClr val="accent2">
                        <a:shade val="45000"/>
                        <a:satMod val="165000"/>
                      </a:schemeClr>
                    </a:gs>
                  </a:gsLst>
                  <a:lin ang="5400000"/>
                </a:gradFill>
                <a:effectLst>
                  <a:glow rad="63500">
                    <a:schemeClr val="accent2">
                      <a:satMod val="175000"/>
                      <a:alpha val="40000"/>
                    </a:schemeClr>
                  </a:glow>
                  <a:outerShdw blurRad="76200" dist="50800" dir="5400000" algn="tl" rotWithShape="0">
                    <a:srgbClr val="000000">
                      <a:alpha val="65000"/>
                    </a:srgbClr>
                  </a:outerShdw>
                </a:effectLst>
                <a:latin typeface="Arial Black" pitchFamily="34" charset="0"/>
              </a:rPr>
              <a:t>FAALİYET RAPORU</a:t>
            </a:r>
          </a:p>
        </p:txBody>
      </p:sp>
      <p:pic>
        <p:nvPicPr>
          <p:cNvPr id="12" name="Resim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
            <a:ext cx="827584" cy="1131590"/>
          </a:xfrm>
          <a:prstGeom prst="rect">
            <a:avLst/>
          </a:prstGeom>
        </p:spPr>
      </p:pic>
    </p:spTree>
    <p:extLst>
      <p:ext uri="{BB962C8B-B14F-4D97-AF65-F5344CB8AC3E}">
        <p14:creationId xmlns:p14="http://schemas.microsoft.com/office/powerpoint/2010/main" val="3847608695"/>
      </p:ext>
    </p:extLst>
  </p:cSld>
  <p:clrMapOvr>
    <a:masterClrMapping/>
  </p:clrMapOvr>
  <p:transition>
    <p:wipe dir="r"/>
  </p:transition>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475656" y="699542"/>
            <a:ext cx="6172200" cy="3528392"/>
          </a:xfrm>
        </p:spPr>
        <p:txBody>
          <a:bodyPr>
            <a:normAutofit/>
          </a:bodyPr>
          <a:lstStyle/>
          <a:p>
            <a:pPr algn="ctr"/>
            <a:r>
              <a:rPr lang="tr-TR" sz="7200" dirty="0">
                <a:solidFill>
                  <a:schemeClr val="tx1"/>
                </a:solidFill>
                <a:effectLst>
                  <a:outerShdw blurRad="38100" dist="38100" dir="2700000" algn="tl">
                    <a:srgbClr val="000000">
                      <a:alpha val="43137"/>
                    </a:srgbClr>
                  </a:outerShdw>
                </a:effectLst>
              </a:rPr>
              <a:t>PARK VE BAHÇELER</a:t>
            </a:r>
            <a:br>
              <a:rPr lang="tr-TR" sz="7200" dirty="0">
                <a:solidFill>
                  <a:schemeClr val="tx1"/>
                </a:solidFill>
                <a:effectLst>
                  <a:outerShdw blurRad="38100" dist="38100" dir="2700000" algn="tl">
                    <a:srgbClr val="000000">
                      <a:alpha val="43137"/>
                    </a:srgbClr>
                  </a:outerShdw>
                </a:effectLst>
              </a:rPr>
            </a:br>
            <a:r>
              <a:rPr lang="tr-TR" sz="7200" dirty="0">
                <a:solidFill>
                  <a:schemeClr val="tx1"/>
                </a:solidFill>
                <a:effectLst>
                  <a:outerShdw blurRad="38100" dist="38100" dir="2700000" algn="tl">
                    <a:srgbClr val="000000">
                      <a:alpha val="43137"/>
                    </a:srgbClr>
                  </a:outerShdw>
                </a:effectLst>
              </a:rPr>
              <a:t>MÜDÜRLÜĞÜ</a:t>
            </a:r>
          </a:p>
        </p:txBody>
      </p:sp>
      <p:sp>
        <p:nvSpPr>
          <p:cNvPr id="3" name="Slayt Numarası Yer Tutucusu 2">
            <a:extLst>
              <a:ext uri="{FF2B5EF4-FFF2-40B4-BE49-F238E27FC236}">
                <a16:creationId xmlns:a16="http://schemas.microsoft.com/office/drawing/2014/main" id="{3E030728-506E-42C0-9203-FDFBA1183CE7}"/>
              </a:ext>
            </a:extLst>
          </p:cNvPr>
          <p:cNvSpPr>
            <a:spLocks noGrp="1"/>
          </p:cNvSpPr>
          <p:nvPr>
            <p:ph type="sldNum" sz="quarter" idx="12"/>
          </p:nvPr>
        </p:nvSpPr>
        <p:spPr/>
        <p:txBody>
          <a:bodyPr/>
          <a:lstStyle/>
          <a:p>
            <a:fld id="{4B13ACF3-0F2D-4C6A-AD1F-FFBCFBC22504}" type="slidenum">
              <a:rPr lang="tr-TR" smtClean="0"/>
              <a:pPr/>
              <a:t>10</a:t>
            </a:fld>
            <a:endParaRPr lang="tr-TR"/>
          </a:p>
        </p:txBody>
      </p:sp>
    </p:spTree>
    <p:extLst>
      <p:ext uri="{BB962C8B-B14F-4D97-AF65-F5344CB8AC3E}">
        <p14:creationId xmlns:p14="http://schemas.microsoft.com/office/powerpoint/2010/main" val="927778657"/>
      </p:ext>
    </p:extLst>
  </p:cSld>
  <p:clrMapOvr>
    <a:masterClrMapping/>
  </p:clrMapOvr>
  <p:transition>
    <p:wipe dir="r"/>
  </p:transition>
</p:sld>
</file>

<file path=ppt/slides/slide10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Metin kutusu 52"/>
          <p:cNvSpPr txBox="1">
            <a:spLocks noChangeArrowheads="1"/>
          </p:cNvSpPr>
          <p:nvPr/>
        </p:nvSpPr>
        <p:spPr bwMode="auto">
          <a:xfrm>
            <a:off x="302196" y="1910755"/>
            <a:ext cx="8640960" cy="1938992"/>
          </a:xfrm>
          <a:prstGeom prst="rect">
            <a:avLst/>
          </a:prstGeom>
          <a:noFill/>
          <a:ln w="9525">
            <a:noFill/>
            <a:miter lim="800000"/>
            <a:headEnd/>
            <a:tailEnd/>
          </a:ln>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eaLnBrk="1" hangingPunct="1"/>
            <a:r>
              <a:rPr lang="tr-TR" altLang="tr-TR" sz="6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Black" pitchFamily="34" charset="0"/>
              </a:rPr>
              <a:t>EDREMİT BELEDİYE BAŞKANLIĞI</a:t>
            </a:r>
          </a:p>
        </p:txBody>
      </p:sp>
      <p:pic>
        <p:nvPicPr>
          <p:cNvPr id="3" name="Resi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23928" y="482774"/>
            <a:ext cx="1144532" cy="1427237"/>
          </a:xfrm>
          <a:prstGeom prst="rect">
            <a:avLst/>
          </a:prstGeom>
        </p:spPr>
      </p:pic>
      <p:sp>
        <p:nvSpPr>
          <p:cNvPr id="4" name="Slayt Numarası Yer Tutucusu 3">
            <a:extLst>
              <a:ext uri="{FF2B5EF4-FFF2-40B4-BE49-F238E27FC236}">
                <a16:creationId xmlns:a16="http://schemas.microsoft.com/office/drawing/2014/main" id="{ADEC2528-61EF-493E-8C52-E02EA484179F}"/>
              </a:ext>
            </a:extLst>
          </p:cNvPr>
          <p:cNvSpPr>
            <a:spLocks noGrp="1"/>
          </p:cNvSpPr>
          <p:nvPr>
            <p:ph type="sldNum" sz="quarter" idx="12"/>
          </p:nvPr>
        </p:nvSpPr>
        <p:spPr/>
        <p:txBody>
          <a:bodyPr/>
          <a:lstStyle/>
          <a:p>
            <a:fld id="{4B13ACF3-0F2D-4C6A-AD1F-FFBCFBC22504}" type="slidenum">
              <a:rPr lang="tr-TR" smtClean="0"/>
              <a:pPr/>
              <a:t>100</a:t>
            </a:fld>
            <a:endParaRPr lang="tr-TR"/>
          </a:p>
        </p:txBody>
      </p:sp>
    </p:spTree>
    <p:extLst>
      <p:ext uri="{BB962C8B-B14F-4D97-AF65-F5344CB8AC3E}">
        <p14:creationId xmlns:p14="http://schemas.microsoft.com/office/powerpoint/2010/main" val="80857406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ayt Numarası Yer Tutucusu 3">
            <a:extLst>
              <a:ext uri="{FF2B5EF4-FFF2-40B4-BE49-F238E27FC236}">
                <a16:creationId xmlns:a16="http://schemas.microsoft.com/office/drawing/2014/main" id="{255A2CB5-C453-45AA-6956-A6CC170E04DB}"/>
              </a:ext>
            </a:extLst>
          </p:cNvPr>
          <p:cNvSpPr>
            <a:spLocks noGrp="1"/>
          </p:cNvSpPr>
          <p:nvPr>
            <p:ph type="sldNum" sz="quarter" idx="12"/>
          </p:nvPr>
        </p:nvSpPr>
        <p:spPr>
          <a:xfrm>
            <a:off x="8256140" y="4815636"/>
            <a:ext cx="762000" cy="273844"/>
          </a:xfrm>
        </p:spPr>
        <p:txBody>
          <a:bodyPr/>
          <a:lstStyle/>
          <a:p>
            <a:fld id="{4B13ACF3-0F2D-4C6A-AD1F-FFBCFBC22504}" type="slidenum">
              <a:rPr lang="tr-TR" smtClean="0">
                <a:solidFill>
                  <a:schemeClr val="tx1"/>
                </a:solidFill>
                <a:effectLst>
                  <a:outerShdw blurRad="38100" dist="38100" dir="2700000" algn="tl">
                    <a:srgbClr val="000000">
                      <a:alpha val="43137"/>
                    </a:srgbClr>
                  </a:outerShdw>
                </a:effectLst>
              </a:rPr>
              <a:pPr/>
              <a:t>11</a:t>
            </a:fld>
            <a:endParaRPr lang="tr-TR" dirty="0">
              <a:solidFill>
                <a:schemeClr val="tx1"/>
              </a:solidFill>
              <a:effectLst>
                <a:outerShdw blurRad="38100" dist="38100" dir="2700000" algn="tl">
                  <a:srgbClr val="000000">
                    <a:alpha val="43137"/>
                  </a:srgbClr>
                </a:outerShdw>
              </a:effectLst>
            </a:endParaRPr>
          </a:p>
        </p:txBody>
      </p:sp>
      <p:sp>
        <p:nvSpPr>
          <p:cNvPr id="5" name="1 Başlık">
            <a:extLst>
              <a:ext uri="{FF2B5EF4-FFF2-40B4-BE49-F238E27FC236}">
                <a16:creationId xmlns:a16="http://schemas.microsoft.com/office/drawing/2014/main" id="{8076F291-9F44-320F-DAB1-71CDAF31BF54}"/>
              </a:ext>
            </a:extLst>
          </p:cNvPr>
          <p:cNvSpPr>
            <a:spLocks noGrp="1"/>
          </p:cNvSpPr>
          <p:nvPr>
            <p:ph type="title"/>
          </p:nvPr>
        </p:nvSpPr>
        <p:spPr>
          <a:xfrm>
            <a:off x="365126" y="370609"/>
            <a:ext cx="8543956" cy="745709"/>
          </a:xfrm>
        </p:spPr>
        <p:txBody>
          <a:bodyPr>
            <a:normAutofit fontScale="90000"/>
          </a:bodyPr>
          <a:lstStyle/>
          <a:p>
            <a:r>
              <a:rPr lang="tr-TR" b="1" dirty="0">
                <a:solidFill>
                  <a:schemeClr val="tx1"/>
                </a:solidFill>
                <a:effectLst>
                  <a:outerShdw blurRad="38100" dist="38100" dir="2700000" algn="tl">
                    <a:srgbClr val="000000">
                      <a:alpha val="43137"/>
                    </a:srgbClr>
                  </a:outerShdw>
                </a:effectLst>
              </a:rPr>
              <a:t>YAPILAN AĞAÇ DİKİM ÇALIŞMALARI</a:t>
            </a:r>
          </a:p>
        </p:txBody>
      </p:sp>
      <p:sp>
        <p:nvSpPr>
          <p:cNvPr id="6" name="2 İçerik Yer Tutucusu">
            <a:extLst>
              <a:ext uri="{FF2B5EF4-FFF2-40B4-BE49-F238E27FC236}">
                <a16:creationId xmlns:a16="http://schemas.microsoft.com/office/drawing/2014/main" id="{991B1865-E4A2-12A8-BE1E-BC4F13A68089}"/>
              </a:ext>
            </a:extLst>
          </p:cNvPr>
          <p:cNvSpPr>
            <a:spLocks noGrp="1"/>
          </p:cNvSpPr>
          <p:nvPr>
            <p:ph sz="quarter" idx="1"/>
          </p:nvPr>
        </p:nvSpPr>
        <p:spPr>
          <a:xfrm>
            <a:off x="204572" y="1191785"/>
            <a:ext cx="8813568" cy="875909"/>
          </a:xfrm>
        </p:spPr>
        <p:txBody>
          <a:bodyPr>
            <a:normAutofit/>
          </a:bodyPr>
          <a:lstStyle/>
          <a:p>
            <a:pPr marL="0" indent="0">
              <a:lnSpc>
                <a:spcPct val="120000"/>
              </a:lnSpc>
              <a:buNone/>
            </a:pPr>
            <a:r>
              <a:rPr lang="tr-TR" sz="16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40.000 m² alanda 7.000 adet ağaç ile kent ormanı</a:t>
            </a:r>
            <a:r>
              <a:rPr lang="tr-TR" sz="16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2. etap</a:t>
            </a:r>
            <a:endParaRPr lang="tr-TR" sz="16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marL="0" indent="0">
              <a:lnSpc>
                <a:spcPct val="120000"/>
              </a:lnSpc>
              <a:buNone/>
            </a:pPr>
            <a:r>
              <a:rPr lang="tr-TR" sz="16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tr-TR" sz="16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Ayrıca kendi alanlarımıza, okul bahçelerine,camilere vb. yerlere </a:t>
            </a:r>
            <a:r>
              <a:rPr lang="tr-TR" sz="16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700 </a:t>
            </a:r>
            <a:r>
              <a:rPr lang="tr-TR" sz="16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adet ağaç dikimi yapılmıştır.</a:t>
            </a:r>
          </a:p>
        </p:txBody>
      </p:sp>
      <p:pic>
        <p:nvPicPr>
          <p:cNvPr id="8" name="Resim 7" descr="dış mekan, gökyüzü, çim, doğa içeren bir resim&#10;&#10;Açıklama otomatik olarak oluşturuldu">
            <a:extLst>
              <a:ext uri="{FF2B5EF4-FFF2-40B4-BE49-F238E27FC236}">
                <a16:creationId xmlns:a16="http://schemas.microsoft.com/office/drawing/2014/main" id="{4DE87829-B73A-7DD0-F744-1977636C38B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34019" y="2067694"/>
            <a:ext cx="5668926" cy="298798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 name="1 Başlık">
            <a:extLst>
              <a:ext uri="{FF2B5EF4-FFF2-40B4-BE49-F238E27FC236}">
                <a16:creationId xmlns:a16="http://schemas.microsoft.com/office/drawing/2014/main" id="{73A66C13-E20E-D5B9-00AE-0B94853CF160}"/>
              </a:ext>
            </a:extLst>
          </p:cNvPr>
          <p:cNvSpPr txBox="1">
            <a:spLocks/>
          </p:cNvSpPr>
          <p:nvPr/>
        </p:nvSpPr>
        <p:spPr>
          <a:xfrm>
            <a:off x="1023902" y="0"/>
            <a:ext cx="6552728" cy="370609"/>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tr-TR" sz="2000" dirty="0">
                <a:solidFill>
                  <a:schemeClr val="tx1"/>
                </a:solidFill>
                <a:effectLst>
                  <a:outerShdw blurRad="38100" dist="38100" dir="2700000" algn="tl">
                    <a:srgbClr val="000000">
                      <a:alpha val="43137"/>
                    </a:srgbClr>
                  </a:outerShdw>
                </a:effectLst>
                <a:highlight>
                  <a:srgbClr val="FF0000"/>
                </a:highlight>
              </a:rPr>
              <a:t>PARK VE BAHÇELER MÜDÜRLÜĞÜ</a:t>
            </a:r>
          </a:p>
        </p:txBody>
      </p:sp>
    </p:spTree>
    <p:extLst>
      <p:ext uri="{BB962C8B-B14F-4D97-AF65-F5344CB8AC3E}">
        <p14:creationId xmlns:p14="http://schemas.microsoft.com/office/powerpoint/2010/main" val="4149810216"/>
      </p:ext>
    </p:extLst>
  </p:cSld>
  <p:clrMapOvr>
    <a:masterClrMapping/>
  </p:clrMapOvr>
  <p:transition>
    <p:wipe dir="r"/>
  </p:transition>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Alt Başlık 3"/>
          <p:cNvSpPr>
            <a:spLocks noGrp="1"/>
          </p:cNvSpPr>
          <p:nvPr>
            <p:ph type="subTitle" idx="1"/>
          </p:nvPr>
        </p:nvSpPr>
        <p:spPr>
          <a:xfrm>
            <a:off x="239478" y="3889522"/>
            <a:ext cx="2402656" cy="1395843"/>
          </a:xfrm>
        </p:spPr>
        <p:txBody>
          <a:bodyPr tIns="34290" bIns="34290">
            <a:noAutofit/>
          </a:bodyPr>
          <a:lstStyle/>
          <a:p>
            <a:pPr algn="l"/>
            <a:r>
              <a:rPr lang="tr-TR" sz="1700" dirty="0">
                <a:effectLst>
                  <a:outerShdw blurRad="38100" dist="38100" dir="2700000" algn="tl">
                    <a:srgbClr val="000000">
                      <a:alpha val="43137"/>
                    </a:srgbClr>
                  </a:outerShdw>
                </a:effectLst>
              </a:rPr>
              <a:t>140.000 metrekare yeşil alanda zirai gübreleme çalışması tamamlandı.  </a:t>
            </a:r>
          </a:p>
        </p:txBody>
      </p:sp>
      <p:sp>
        <p:nvSpPr>
          <p:cNvPr id="8" name="1 Başlık"/>
          <p:cNvSpPr txBox="1">
            <a:spLocks/>
          </p:cNvSpPr>
          <p:nvPr/>
        </p:nvSpPr>
        <p:spPr bwMode="auto">
          <a:xfrm rot="5400000" flipV="1">
            <a:off x="3647213" y="2610758"/>
            <a:ext cx="4540159" cy="45719"/>
          </a:xfrm>
          <a:prstGeom prst="rect">
            <a:avLst/>
          </a:prstGeom>
          <a:solidFill>
            <a:schemeClr val="tx1"/>
          </a:solidFill>
          <a:ln w="9525">
            <a:noFill/>
            <a:miter lim="800000"/>
            <a:headEnd/>
            <a:tailEnd/>
          </a:ln>
        </p:spPr>
        <p:txBody>
          <a:bodyPr anchor="ctr"/>
          <a:lstStyle/>
          <a:p>
            <a:pPr algn="ctr"/>
            <a:endParaRPr lang="tr-TR">
              <a:effectLst>
                <a:outerShdw blurRad="38100" dist="38100" dir="2700000" algn="tl">
                  <a:srgbClr val="000000">
                    <a:alpha val="43137"/>
                  </a:srgbClr>
                </a:outerShdw>
              </a:effectLst>
              <a:latin typeface="Calibri" pitchFamily="34" charset="0"/>
            </a:endParaRPr>
          </a:p>
        </p:txBody>
      </p:sp>
      <p:sp>
        <p:nvSpPr>
          <p:cNvPr id="9" name="Alt Başlık 3"/>
          <p:cNvSpPr txBox="1">
            <a:spLocks/>
          </p:cNvSpPr>
          <p:nvPr/>
        </p:nvSpPr>
        <p:spPr>
          <a:xfrm>
            <a:off x="6051351" y="605792"/>
            <a:ext cx="2980425" cy="648071"/>
          </a:xfrm>
          <a:prstGeom prst="rect">
            <a:avLst/>
          </a:prstGeom>
        </p:spPr>
        <p:txBody>
          <a:bodyPr vert="horz" lIns="0" tIns="34290" rIns="18288" bIns="34290">
            <a:noAutofit/>
          </a:bodyPr>
          <a:lstStyle>
            <a:lvl1pPr marL="0" marR="45720" indent="0" algn="r" rtl="0" eaLnBrk="1" latinLnBrk="0" hangingPunct="1">
              <a:spcBef>
                <a:spcPct val="20000"/>
              </a:spcBef>
              <a:buClr>
                <a:schemeClr val="accent3"/>
              </a:buClr>
              <a:buSzPct val="95000"/>
              <a:buFont typeface="Wingdings 2"/>
              <a:buNone/>
              <a:defRPr kumimoji="0" sz="2600" kern="1200">
                <a:solidFill>
                  <a:schemeClr val="tx1"/>
                </a:solidFill>
                <a:latin typeface="+mn-lt"/>
                <a:ea typeface="+mn-ea"/>
                <a:cs typeface="+mn-cs"/>
              </a:defRPr>
            </a:lvl1pPr>
            <a:lvl2pPr marL="457200" indent="0" algn="ctr" rtl="0" eaLnBrk="1" latinLnBrk="0" hangingPunct="1">
              <a:spcBef>
                <a:spcPct val="20000"/>
              </a:spcBef>
              <a:buClr>
                <a:schemeClr val="accent1"/>
              </a:buClr>
              <a:buSzPct val="85000"/>
              <a:buFont typeface="Wingdings 2"/>
              <a:buNone/>
              <a:defRPr kumimoji="0" sz="2400" kern="1200">
                <a:solidFill>
                  <a:schemeClr val="tx1"/>
                </a:solidFill>
                <a:latin typeface="+mn-lt"/>
                <a:ea typeface="+mn-ea"/>
                <a:cs typeface="+mn-cs"/>
              </a:defRPr>
            </a:lvl2pPr>
            <a:lvl3pPr marL="914400" indent="0" algn="ctr" rtl="0" eaLnBrk="1" latinLnBrk="0" hangingPunct="1">
              <a:spcBef>
                <a:spcPct val="20000"/>
              </a:spcBef>
              <a:buClr>
                <a:schemeClr val="accent2"/>
              </a:buClr>
              <a:buSzPct val="70000"/>
              <a:buFont typeface="Wingdings 2"/>
              <a:buNone/>
              <a:defRPr kumimoji="0" sz="2100" kern="1200">
                <a:solidFill>
                  <a:schemeClr val="tx1"/>
                </a:solidFill>
                <a:latin typeface="+mn-lt"/>
                <a:ea typeface="+mn-ea"/>
                <a:cs typeface="+mn-cs"/>
              </a:defRPr>
            </a:lvl3pPr>
            <a:lvl4pPr marL="1371600" indent="0" algn="ctr" rtl="0" eaLnBrk="1" latinLnBrk="0" hangingPunct="1">
              <a:spcBef>
                <a:spcPct val="20000"/>
              </a:spcBef>
              <a:buClr>
                <a:schemeClr val="accent3"/>
              </a:buClr>
              <a:buSzPct val="65000"/>
              <a:buFont typeface="Wingdings 2"/>
              <a:buNone/>
              <a:defRPr kumimoji="0" sz="2000" kern="1200">
                <a:solidFill>
                  <a:schemeClr val="tx1"/>
                </a:solidFill>
                <a:latin typeface="+mn-lt"/>
                <a:ea typeface="+mn-ea"/>
                <a:cs typeface="+mn-cs"/>
              </a:defRPr>
            </a:lvl4pPr>
            <a:lvl5pPr marL="1828800" indent="0" algn="ctr" rtl="0" eaLnBrk="1" latinLnBrk="0" hangingPunct="1">
              <a:spcBef>
                <a:spcPct val="20000"/>
              </a:spcBef>
              <a:buClr>
                <a:schemeClr val="accent4"/>
              </a:buClr>
              <a:buSzPct val="65000"/>
              <a:buFont typeface="Wingdings 2"/>
              <a:buNone/>
              <a:defRPr kumimoji="0" sz="2000" kern="1200">
                <a:solidFill>
                  <a:schemeClr val="tx1"/>
                </a:solidFill>
                <a:latin typeface="+mn-lt"/>
                <a:ea typeface="+mn-ea"/>
                <a:cs typeface="+mn-cs"/>
              </a:defRPr>
            </a:lvl5pPr>
            <a:lvl6pPr marL="2286000" indent="0" algn="ctr" rtl="0" eaLnBrk="1" latinLnBrk="0" hangingPunct="1">
              <a:spcBef>
                <a:spcPct val="20000"/>
              </a:spcBef>
              <a:buClr>
                <a:schemeClr val="accent5"/>
              </a:buClr>
              <a:buSzPct val="80000"/>
              <a:buFont typeface="Wingdings 2"/>
              <a:buNone/>
              <a:defRPr kumimoji="0" sz="1800" kern="1200">
                <a:solidFill>
                  <a:schemeClr val="tx1"/>
                </a:solidFill>
                <a:latin typeface="+mn-lt"/>
                <a:ea typeface="+mn-ea"/>
                <a:cs typeface="+mn-cs"/>
              </a:defRPr>
            </a:lvl6pPr>
            <a:lvl7pPr marL="2743200" indent="0" algn="ctr" rtl="0" eaLnBrk="1" latinLnBrk="0" hangingPunct="1">
              <a:spcBef>
                <a:spcPct val="20000"/>
              </a:spcBef>
              <a:buClr>
                <a:schemeClr val="accent6"/>
              </a:buClr>
              <a:buSzPct val="80000"/>
              <a:buFont typeface="Wingdings 2"/>
              <a:buNone/>
              <a:defRPr kumimoji="0" sz="1600" kern="1200" baseline="0">
                <a:solidFill>
                  <a:schemeClr val="tx1"/>
                </a:solidFill>
                <a:latin typeface="+mn-lt"/>
                <a:ea typeface="+mn-ea"/>
                <a:cs typeface="+mn-cs"/>
              </a:defRPr>
            </a:lvl7pPr>
            <a:lvl8pPr marL="3200400" indent="0" algn="ctr" rtl="0" eaLnBrk="1" latinLnBrk="0" hangingPunct="1">
              <a:spcBef>
                <a:spcPct val="20000"/>
              </a:spcBef>
              <a:buClr>
                <a:schemeClr val="tx2"/>
              </a:buClr>
              <a:buNone/>
              <a:defRPr kumimoji="0" sz="1600" kern="1200">
                <a:solidFill>
                  <a:schemeClr val="tx1"/>
                </a:solidFill>
                <a:latin typeface="+mn-lt"/>
                <a:ea typeface="+mn-ea"/>
                <a:cs typeface="+mn-cs"/>
              </a:defRPr>
            </a:lvl8pPr>
            <a:lvl9pPr marL="3657600" indent="0" algn="ctr"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algn="ctr"/>
            <a:r>
              <a:rPr lang="tr-TR" sz="1900" b="1" cap="none" dirty="0">
                <a:ln w="1905"/>
                <a:effectLst>
                  <a:outerShdw blurRad="38100" dist="38100" dir="2700000" algn="tl">
                    <a:srgbClr val="000000">
                      <a:alpha val="43137"/>
                    </a:srgbClr>
                  </a:outerShdw>
                </a:effectLst>
              </a:rPr>
              <a:t>MEZARLIKLARDA OT BİÇİMİ VE TEMİZLİK</a:t>
            </a:r>
            <a:endParaRPr lang="tr-TR" sz="1900" b="1" dirty="0">
              <a:effectLst>
                <a:outerShdw blurRad="38100" dist="38100" dir="2700000" algn="tl">
                  <a:srgbClr val="000000">
                    <a:alpha val="43137"/>
                  </a:srgbClr>
                </a:outerShdw>
              </a:effectLst>
            </a:endParaRPr>
          </a:p>
        </p:txBody>
      </p:sp>
      <p:sp>
        <p:nvSpPr>
          <p:cNvPr id="10" name="1 Başlık">
            <a:extLst>
              <a:ext uri="{FF2B5EF4-FFF2-40B4-BE49-F238E27FC236}">
                <a16:creationId xmlns:a16="http://schemas.microsoft.com/office/drawing/2014/main" id="{0E472154-276D-4E11-9143-CA71D0284933}"/>
              </a:ext>
            </a:extLst>
          </p:cNvPr>
          <p:cNvSpPr txBox="1">
            <a:spLocks/>
          </p:cNvSpPr>
          <p:nvPr/>
        </p:nvSpPr>
        <p:spPr bwMode="auto">
          <a:xfrm rot="5400000" flipV="1">
            <a:off x="572519" y="2633448"/>
            <a:ext cx="4540159" cy="45719"/>
          </a:xfrm>
          <a:prstGeom prst="rect">
            <a:avLst/>
          </a:prstGeom>
          <a:solidFill>
            <a:schemeClr val="tx1"/>
          </a:solidFill>
          <a:ln w="9525">
            <a:noFill/>
            <a:miter lim="800000"/>
            <a:headEnd/>
            <a:tailEnd/>
          </a:ln>
        </p:spPr>
        <p:txBody>
          <a:bodyPr anchor="ctr"/>
          <a:lstStyle/>
          <a:p>
            <a:pPr algn="ctr"/>
            <a:endParaRPr lang="tr-TR">
              <a:effectLst>
                <a:outerShdw blurRad="38100" dist="38100" dir="2700000" algn="tl">
                  <a:srgbClr val="000000">
                    <a:alpha val="43137"/>
                  </a:srgbClr>
                </a:outerShdw>
              </a:effectLst>
              <a:latin typeface="Calibri" pitchFamily="34" charset="0"/>
            </a:endParaRPr>
          </a:p>
        </p:txBody>
      </p:sp>
      <p:sp>
        <p:nvSpPr>
          <p:cNvPr id="12" name="Alt Başlık 3">
            <a:extLst>
              <a:ext uri="{FF2B5EF4-FFF2-40B4-BE49-F238E27FC236}">
                <a16:creationId xmlns:a16="http://schemas.microsoft.com/office/drawing/2014/main" id="{5B26CA96-3B4A-4816-BC7E-B7CB18194B8E}"/>
              </a:ext>
            </a:extLst>
          </p:cNvPr>
          <p:cNvSpPr txBox="1">
            <a:spLocks/>
          </p:cNvSpPr>
          <p:nvPr/>
        </p:nvSpPr>
        <p:spPr>
          <a:xfrm>
            <a:off x="7589" y="657255"/>
            <a:ext cx="2835010" cy="642677"/>
          </a:xfrm>
          <a:prstGeom prst="rect">
            <a:avLst/>
          </a:prstGeom>
        </p:spPr>
        <p:txBody>
          <a:bodyPr vert="horz" lIns="0" tIns="34290" rIns="18288" bIns="34290">
            <a:noAutofit/>
          </a:bodyPr>
          <a:lstStyle>
            <a:lvl1pPr marL="0" marR="45720" indent="0" algn="r" rtl="0" eaLnBrk="1" latinLnBrk="0" hangingPunct="1">
              <a:spcBef>
                <a:spcPct val="20000"/>
              </a:spcBef>
              <a:buClr>
                <a:schemeClr val="accent3"/>
              </a:buClr>
              <a:buSzPct val="95000"/>
              <a:buFont typeface="Wingdings 2"/>
              <a:buNone/>
              <a:defRPr kumimoji="0" sz="2600" kern="1200">
                <a:solidFill>
                  <a:schemeClr val="tx1"/>
                </a:solidFill>
                <a:latin typeface="+mn-lt"/>
                <a:ea typeface="+mn-ea"/>
                <a:cs typeface="+mn-cs"/>
              </a:defRPr>
            </a:lvl1pPr>
            <a:lvl2pPr marL="457200" indent="0" algn="ctr" rtl="0" eaLnBrk="1" latinLnBrk="0" hangingPunct="1">
              <a:spcBef>
                <a:spcPct val="20000"/>
              </a:spcBef>
              <a:buClr>
                <a:schemeClr val="accent1"/>
              </a:buClr>
              <a:buSzPct val="85000"/>
              <a:buFont typeface="Wingdings 2"/>
              <a:buNone/>
              <a:defRPr kumimoji="0" sz="2400" kern="1200">
                <a:solidFill>
                  <a:schemeClr val="tx1"/>
                </a:solidFill>
                <a:latin typeface="+mn-lt"/>
                <a:ea typeface="+mn-ea"/>
                <a:cs typeface="+mn-cs"/>
              </a:defRPr>
            </a:lvl2pPr>
            <a:lvl3pPr marL="914400" indent="0" algn="ctr" rtl="0" eaLnBrk="1" latinLnBrk="0" hangingPunct="1">
              <a:spcBef>
                <a:spcPct val="20000"/>
              </a:spcBef>
              <a:buClr>
                <a:schemeClr val="accent2"/>
              </a:buClr>
              <a:buSzPct val="70000"/>
              <a:buFont typeface="Wingdings 2"/>
              <a:buNone/>
              <a:defRPr kumimoji="0" sz="2100" kern="1200">
                <a:solidFill>
                  <a:schemeClr val="tx1"/>
                </a:solidFill>
                <a:latin typeface="+mn-lt"/>
                <a:ea typeface="+mn-ea"/>
                <a:cs typeface="+mn-cs"/>
              </a:defRPr>
            </a:lvl3pPr>
            <a:lvl4pPr marL="1371600" indent="0" algn="ctr" rtl="0" eaLnBrk="1" latinLnBrk="0" hangingPunct="1">
              <a:spcBef>
                <a:spcPct val="20000"/>
              </a:spcBef>
              <a:buClr>
                <a:schemeClr val="accent3"/>
              </a:buClr>
              <a:buSzPct val="65000"/>
              <a:buFont typeface="Wingdings 2"/>
              <a:buNone/>
              <a:defRPr kumimoji="0" sz="2000" kern="1200">
                <a:solidFill>
                  <a:schemeClr val="tx1"/>
                </a:solidFill>
                <a:latin typeface="+mn-lt"/>
                <a:ea typeface="+mn-ea"/>
                <a:cs typeface="+mn-cs"/>
              </a:defRPr>
            </a:lvl4pPr>
            <a:lvl5pPr marL="1828800" indent="0" algn="ctr" rtl="0" eaLnBrk="1" latinLnBrk="0" hangingPunct="1">
              <a:spcBef>
                <a:spcPct val="20000"/>
              </a:spcBef>
              <a:buClr>
                <a:schemeClr val="accent4"/>
              </a:buClr>
              <a:buSzPct val="65000"/>
              <a:buFont typeface="Wingdings 2"/>
              <a:buNone/>
              <a:defRPr kumimoji="0" sz="2000" kern="1200">
                <a:solidFill>
                  <a:schemeClr val="tx1"/>
                </a:solidFill>
                <a:latin typeface="+mn-lt"/>
                <a:ea typeface="+mn-ea"/>
                <a:cs typeface="+mn-cs"/>
              </a:defRPr>
            </a:lvl5pPr>
            <a:lvl6pPr marL="2286000" indent="0" algn="ctr" rtl="0" eaLnBrk="1" latinLnBrk="0" hangingPunct="1">
              <a:spcBef>
                <a:spcPct val="20000"/>
              </a:spcBef>
              <a:buClr>
                <a:schemeClr val="accent5"/>
              </a:buClr>
              <a:buSzPct val="80000"/>
              <a:buFont typeface="Wingdings 2"/>
              <a:buNone/>
              <a:defRPr kumimoji="0" sz="1800" kern="1200">
                <a:solidFill>
                  <a:schemeClr val="tx1"/>
                </a:solidFill>
                <a:latin typeface="+mn-lt"/>
                <a:ea typeface="+mn-ea"/>
                <a:cs typeface="+mn-cs"/>
              </a:defRPr>
            </a:lvl6pPr>
            <a:lvl7pPr marL="2743200" indent="0" algn="ctr" rtl="0" eaLnBrk="1" latinLnBrk="0" hangingPunct="1">
              <a:spcBef>
                <a:spcPct val="20000"/>
              </a:spcBef>
              <a:buClr>
                <a:schemeClr val="accent6"/>
              </a:buClr>
              <a:buSzPct val="80000"/>
              <a:buFont typeface="Wingdings 2"/>
              <a:buNone/>
              <a:defRPr kumimoji="0" sz="1600" kern="1200" baseline="0">
                <a:solidFill>
                  <a:schemeClr val="tx1"/>
                </a:solidFill>
                <a:latin typeface="+mn-lt"/>
                <a:ea typeface="+mn-ea"/>
                <a:cs typeface="+mn-cs"/>
              </a:defRPr>
            </a:lvl7pPr>
            <a:lvl8pPr marL="3200400" indent="0" algn="ctr" rtl="0" eaLnBrk="1" latinLnBrk="0" hangingPunct="1">
              <a:spcBef>
                <a:spcPct val="20000"/>
              </a:spcBef>
              <a:buClr>
                <a:schemeClr val="tx2"/>
              </a:buClr>
              <a:buNone/>
              <a:defRPr kumimoji="0" sz="1600" kern="1200">
                <a:solidFill>
                  <a:schemeClr val="tx1"/>
                </a:solidFill>
                <a:latin typeface="+mn-lt"/>
                <a:ea typeface="+mn-ea"/>
                <a:cs typeface="+mn-cs"/>
              </a:defRPr>
            </a:lvl8pPr>
            <a:lvl9pPr marL="3657600" indent="0" algn="ctr"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algn="ctr"/>
            <a:r>
              <a:rPr lang="tr-TR" sz="1800" b="1" cap="none" dirty="0">
                <a:ln w="1905"/>
                <a:effectLst>
                  <a:outerShdw blurRad="38100" dist="38100" dir="2700000" algn="tl">
                    <a:srgbClr val="000000">
                      <a:alpha val="43137"/>
                    </a:srgbClr>
                  </a:outerShdw>
                </a:effectLst>
              </a:rPr>
              <a:t>YEŞİL ALANLARDA GÜBRELEME ÇALIŞMASI</a:t>
            </a:r>
            <a:endParaRPr lang="tr-TR" sz="17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4" name="Alt Başlık 3">
            <a:extLst>
              <a:ext uri="{FF2B5EF4-FFF2-40B4-BE49-F238E27FC236}">
                <a16:creationId xmlns:a16="http://schemas.microsoft.com/office/drawing/2014/main" id="{16E10BBD-8BEC-4BA6-8933-60A012C0A0B9}"/>
              </a:ext>
            </a:extLst>
          </p:cNvPr>
          <p:cNvSpPr txBox="1">
            <a:spLocks/>
          </p:cNvSpPr>
          <p:nvPr/>
        </p:nvSpPr>
        <p:spPr>
          <a:xfrm>
            <a:off x="2992126" y="3817513"/>
            <a:ext cx="2804010" cy="1490541"/>
          </a:xfrm>
          <a:prstGeom prst="rect">
            <a:avLst/>
          </a:prstGeom>
        </p:spPr>
        <p:txBody>
          <a:bodyPr vert="horz" lIns="0" tIns="34290" rIns="18288" bIns="34290">
            <a:noAutofit/>
          </a:bodyPr>
          <a:lstStyle>
            <a:lvl1pPr marL="0" marR="45720" indent="0" algn="r" rtl="0" eaLnBrk="1" latinLnBrk="0" hangingPunct="1">
              <a:spcBef>
                <a:spcPct val="20000"/>
              </a:spcBef>
              <a:buClr>
                <a:schemeClr val="accent3"/>
              </a:buClr>
              <a:buSzPct val="95000"/>
              <a:buFont typeface="Wingdings 2"/>
              <a:buNone/>
              <a:defRPr kumimoji="0" sz="2600" kern="1200">
                <a:solidFill>
                  <a:schemeClr val="tx1"/>
                </a:solidFill>
                <a:latin typeface="+mn-lt"/>
                <a:ea typeface="+mn-ea"/>
                <a:cs typeface="+mn-cs"/>
              </a:defRPr>
            </a:lvl1pPr>
            <a:lvl2pPr marL="457200" indent="0" algn="ctr" rtl="0" eaLnBrk="1" latinLnBrk="0" hangingPunct="1">
              <a:spcBef>
                <a:spcPct val="20000"/>
              </a:spcBef>
              <a:buClr>
                <a:schemeClr val="accent1"/>
              </a:buClr>
              <a:buSzPct val="85000"/>
              <a:buFont typeface="Wingdings 2"/>
              <a:buNone/>
              <a:defRPr kumimoji="0" sz="2400" kern="1200">
                <a:solidFill>
                  <a:schemeClr val="tx1"/>
                </a:solidFill>
                <a:latin typeface="+mn-lt"/>
                <a:ea typeface="+mn-ea"/>
                <a:cs typeface="+mn-cs"/>
              </a:defRPr>
            </a:lvl2pPr>
            <a:lvl3pPr marL="914400" indent="0" algn="ctr" rtl="0" eaLnBrk="1" latinLnBrk="0" hangingPunct="1">
              <a:spcBef>
                <a:spcPct val="20000"/>
              </a:spcBef>
              <a:buClr>
                <a:schemeClr val="accent2"/>
              </a:buClr>
              <a:buSzPct val="70000"/>
              <a:buFont typeface="Wingdings 2"/>
              <a:buNone/>
              <a:defRPr kumimoji="0" sz="2100" kern="1200">
                <a:solidFill>
                  <a:schemeClr val="tx1"/>
                </a:solidFill>
                <a:latin typeface="+mn-lt"/>
                <a:ea typeface="+mn-ea"/>
                <a:cs typeface="+mn-cs"/>
              </a:defRPr>
            </a:lvl3pPr>
            <a:lvl4pPr marL="1371600" indent="0" algn="ctr" rtl="0" eaLnBrk="1" latinLnBrk="0" hangingPunct="1">
              <a:spcBef>
                <a:spcPct val="20000"/>
              </a:spcBef>
              <a:buClr>
                <a:schemeClr val="accent3"/>
              </a:buClr>
              <a:buSzPct val="65000"/>
              <a:buFont typeface="Wingdings 2"/>
              <a:buNone/>
              <a:defRPr kumimoji="0" sz="2000" kern="1200">
                <a:solidFill>
                  <a:schemeClr val="tx1"/>
                </a:solidFill>
                <a:latin typeface="+mn-lt"/>
                <a:ea typeface="+mn-ea"/>
                <a:cs typeface="+mn-cs"/>
              </a:defRPr>
            </a:lvl4pPr>
            <a:lvl5pPr marL="1828800" indent="0" algn="ctr" rtl="0" eaLnBrk="1" latinLnBrk="0" hangingPunct="1">
              <a:spcBef>
                <a:spcPct val="20000"/>
              </a:spcBef>
              <a:buClr>
                <a:schemeClr val="accent4"/>
              </a:buClr>
              <a:buSzPct val="65000"/>
              <a:buFont typeface="Wingdings 2"/>
              <a:buNone/>
              <a:defRPr kumimoji="0" sz="2000" kern="1200">
                <a:solidFill>
                  <a:schemeClr val="tx1"/>
                </a:solidFill>
                <a:latin typeface="+mn-lt"/>
                <a:ea typeface="+mn-ea"/>
                <a:cs typeface="+mn-cs"/>
              </a:defRPr>
            </a:lvl5pPr>
            <a:lvl6pPr marL="2286000" indent="0" algn="ctr" rtl="0" eaLnBrk="1" latinLnBrk="0" hangingPunct="1">
              <a:spcBef>
                <a:spcPct val="20000"/>
              </a:spcBef>
              <a:buClr>
                <a:schemeClr val="accent5"/>
              </a:buClr>
              <a:buSzPct val="80000"/>
              <a:buFont typeface="Wingdings 2"/>
              <a:buNone/>
              <a:defRPr kumimoji="0" sz="1800" kern="1200">
                <a:solidFill>
                  <a:schemeClr val="tx1"/>
                </a:solidFill>
                <a:latin typeface="+mn-lt"/>
                <a:ea typeface="+mn-ea"/>
                <a:cs typeface="+mn-cs"/>
              </a:defRPr>
            </a:lvl6pPr>
            <a:lvl7pPr marL="2743200" indent="0" algn="ctr" rtl="0" eaLnBrk="1" latinLnBrk="0" hangingPunct="1">
              <a:spcBef>
                <a:spcPct val="20000"/>
              </a:spcBef>
              <a:buClr>
                <a:schemeClr val="accent6"/>
              </a:buClr>
              <a:buSzPct val="80000"/>
              <a:buFont typeface="Wingdings 2"/>
              <a:buNone/>
              <a:defRPr kumimoji="0" sz="1600" kern="1200" baseline="0">
                <a:solidFill>
                  <a:schemeClr val="tx1"/>
                </a:solidFill>
                <a:latin typeface="+mn-lt"/>
                <a:ea typeface="+mn-ea"/>
                <a:cs typeface="+mn-cs"/>
              </a:defRPr>
            </a:lvl7pPr>
            <a:lvl8pPr marL="3200400" indent="0" algn="ctr" rtl="0" eaLnBrk="1" latinLnBrk="0" hangingPunct="1">
              <a:spcBef>
                <a:spcPct val="20000"/>
              </a:spcBef>
              <a:buClr>
                <a:schemeClr val="tx2"/>
              </a:buClr>
              <a:buNone/>
              <a:defRPr kumimoji="0" sz="1600" kern="1200">
                <a:solidFill>
                  <a:schemeClr val="tx1"/>
                </a:solidFill>
                <a:latin typeface="+mn-lt"/>
                <a:ea typeface="+mn-ea"/>
                <a:cs typeface="+mn-cs"/>
              </a:defRPr>
            </a:lvl8pPr>
            <a:lvl9pPr marL="3657600" indent="0" algn="ctr"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algn="l"/>
            <a:r>
              <a:rPr lang="tr-TR" sz="1450" dirty="0">
                <a:effectLst>
                  <a:outerShdw blurRad="38100" dist="38100" dir="2700000" algn="tl">
                    <a:srgbClr val="000000">
                      <a:alpha val="43137"/>
                    </a:srgbClr>
                  </a:outerShdw>
                </a:effectLst>
              </a:rPr>
              <a:t>140.000 metrekare yeşil alanda yıl içerisinde 4 defa çim biçimi yapıldı.  </a:t>
            </a:r>
          </a:p>
        </p:txBody>
      </p:sp>
      <p:sp>
        <p:nvSpPr>
          <p:cNvPr id="17" name="Alt Başlık 3">
            <a:extLst>
              <a:ext uri="{FF2B5EF4-FFF2-40B4-BE49-F238E27FC236}">
                <a16:creationId xmlns:a16="http://schemas.microsoft.com/office/drawing/2014/main" id="{5E0F3C83-EF04-44C2-A08C-A9C92E1EAE47}"/>
              </a:ext>
            </a:extLst>
          </p:cNvPr>
          <p:cNvSpPr txBox="1">
            <a:spLocks/>
          </p:cNvSpPr>
          <p:nvPr/>
        </p:nvSpPr>
        <p:spPr>
          <a:xfrm>
            <a:off x="6094192" y="3458535"/>
            <a:ext cx="2980424" cy="1467852"/>
          </a:xfrm>
          <a:prstGeom prst="rect">
            <a:avLst/>
          </a:prstGeom>
        </p:spPr>
        <p:txBody>
          <a:bodyPr vert="horz" lIns="0" tIns="34290" rIns="18288" bIns="34290">
            <a:noAutofit/>
          </a:bodyPr>
          <a:lstStyle>
            <a:lvl1pPr marL="0" marR="45720" indent="0" algn="r" rtl="0" eaLnBrk="1" latinLnBrk="0" hangingPunct="1">
              <a:spcBef>
                <a:spcPct val="20000"/>
              </a:spcBef>
              <a:buClr>
                <a:schemeClr val="accent3"/>
              </a:buClr>
              <a:buSzPct val="95000"/>
              <a:buFont typeface="Wingdings 2"/>
              <a:buNone/>
              <a:defRPr kumimoji="0" sz="2600" kern="1200">
                <a:solidFill>
                  <a:schemeClr val="tx1"/>
                </a:solidFill>
                <a:latin typeface="+mn-lt"/>
                <a:ea typeface="+mn-ea"/>
                <a:cs typeface="+mn-cs"/>
              </a:defRPr>
            </a:lvl1pPr>
            <a:lvl2pPr marL="457200" indent="0" algn="ctr" rtl="0" eaLnBrk="1" latinLnBrk="0" hangingPunct="1">
              <a:spcBef>
                <a:spcPct val="20000"/>
              </a:spcBef>
              <a:buClr>
                <a:schemeClr val="accent1"/>
              </a:buClr>
              <a:buSzPct val="85000"/>
              <a:buFont typeface="Wingdings 2"/>
              <a:buNone/>
              <a:defRPr kumimoji="0" sz="2400" kern="1200">
                <a:solidFill>
                  <a:schemeClr val="tx1"/>
                </a:solidFill>
                <a:latin typeface="+mn-lt"/>
                <a:ea typeface="+mn-ea"/>
                <a:cs typeface="+mn-cs"/>
              </a:defRPr>
            </a:lvl2pPr>
            <a:lvl3pPr marL="914400" indent="0" algn="ctr" rtl="0" eaLnBrk="1" latinLnBrk="0" hangingPunct="1">
              <a:spcBef>
                <a:spcPct val="20000"/>
              </a:spcBef>
              <a:buClr>
                <a:schemeClr val="accent2"/>
              </a:buClr>
              <a:buSzPct val="70000"/>
              <a:buFont typeface="Wingdings 2"/>
              <a:buNone/>
              <a:defRPr kumimoji="0" sz="2100" kern="1200">
                <a:solidFill>
                  <a:schemeClr val="tx1"/>
                </a:solidFill>
                <a:latin typeface="+mn-lt"/>
                <a:ea typeface="+mn-ea"/>
                <a:cs typeface="+mn-cs"/>
              </a:defRPr>
            </a:lvl3pPr>
            <a:lvl4pPr marL="1371600" indent="0" algn="ctr" rtl="0" eaLnBrk="1" latinLnBrk="0" hangingPunct="1">
              <a:spcBef>
                <a:spcPct val="20000"/>
              </a:spcBef>
              <a:buClr>
                <a:schemeClr val="accent3"/>
              </a:buClr>
              <a:buSzPct val="65000"/>
              <a:buFont typeface="Wingdings 2"/>
              <a:buNone/>
              <a:defRPr kumimoji="0" sz="2000" kern="1200">
                <a:solidFill>
                  <a:schemeClr val="tx1"/>
                </a:solidFill>
                <a:latin typeface="+mn-lt"/>
                <a:ea typeface="+mn-ea"/>
                <a:cs typeface="+mn-cs"/>
              </a:defRPr>
            </a:lvl4pPr>
            <a:lvl5pPr marL="1828800" indent="0" algn="ctr" rtl="0" eaLnBrk="1" latinLnBrk="0" hangingPunct="1">
              <a:spcBef>
                <a:spcPct val="20000"/>
              </a:spcBef>
              <a:buClr>
                <a:schemeClr val="accent4"/>
              </a:buClr>
              <a:buSzPct val="65000"/>
              <a:buFont typeface="Wingdings 2"/>
              <a:buNone/>
              <a:defRPr kumimoji="0" sz="2000" kern="1200">
                <a:solidFill>
                  <a:schemeClr val="tx1"/>
                </a:solidFill>
                <a:latin typeface="+mn-lt"/>
                <a:ea typeface="+mn-ea"/>
                <a:cs typeface="+mn-cs"/>
              </a:defRPr>
            </a:lvl5pPr>
            <a:lvl6pPr marL="2286000" indent="0" algn="ctr" rtl="0" eaLnBrk="1" latinLnBrk="0" hangingPunct="1">
              <a:spcBef>
                <a:spcPct val="20000"/>
              </a:spcBef>
              <a:buClr>
                <a:schemeClr val="accent5"/>
              </a:buClr>
              <a:buSzPct val="80000"/>
              <a:buFont typeface="Wingdings 2"/>
              <a:buNone/>
              <a:defRPr kumimoji="0" sz="1800" kern="1200">
                <a:solidFill>
                  <a:schemeClr val="tx1"/>
                </a:solidFill>
                <a:latin typeface="+mn-lt"/>
                <a:ea typeface="+mn-ea"/>
                <a:cs typeface="+mn-cs"/>
              </a:defRPr>
            </a:lvl6pPr>
            <a:lvl7pPr marL="2743200" indent="0" algn="ctr" rtl="0" eaLnBrk="1" latinLnBrk="0" hangingPunct="1">
              <a:spcBef>
                <a:spcPct val="20000"/>
              </a:spcBef>
              <a:buClr>
                <a:schemeClr val="accent6"/>
              </a:buClr>
              <a:buSzPct val="80000"/>
              <a:buFont typeface="Wingdings 2"/>
              <a:buNone/>
              <a:defRPr kumimoji="0" sz="1600" kern="1200" baseline="0">
                <a:solidFill>
                  <a:schemeClr val="tx1"/>
                </a:solidFill>
                <a:latin typeface="+mn-lt"/>
                <a:ea typeface="+mn-ea"/>
                <a:cs typeface="+mn-cs"/>
              </a:defRPr>
            </a:lvl7pPr>
            <a:lvl8pPr marL="3200400" indent="0" algn="ctr" rtl="0" eaLnBrk="1" latinLnBrk="0" hangingPunct="1">
              <a:spcBef>
                <a:spcPct val="20000"/>
              </a:spcBef>
              <a:buClr>
                <a:schemeClr val="tx2"/>
              </a:buClr>
              <a:buNone/>
              <a:defRPr kumimoji="0" sz="1600" kern="1200">
                <a:solidFill>
                  <a:schemeClr val="tx1"/>
                </a:solidFill>
                <a:latin typeface="+mn-lt"/>
                <a:ea typeface="+mn-ea"/>
                <a:cs typeface="+mn-cs"/>
              </a:defRPr>
            </a:lvl8pPr>
            <a:lvl9pPr marL="3657600" indent="0" algn="ctr"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algn="just"/>
            <a:r>
              <a:rPr lang="tr-TR" sz="1600" dirty="0" err="1">
                <a:effectLst>
                  <a:outerShdw blurRad="38100" dist="38100" dir="2700000" algn="tl">
                    <a:srgbClr val="000000">
                      <a:alpha val="43137"/>
                    </a:srgbClr>
                  </a:outerShdw>
                </a:effectLst>
              </a:rPr>
              <a:t>Şabaniye</a:t>
            </a:r>
            <a:r>
              <a:rPr lang="tr-TR" sz="1600" dirty="0">
                <a:effectLst>
                  <a:outerShdw blurRad="38100" dist="38100" dir="2700000" algn="tl">
                    <a:srgbClr val="000000">
                      <a:alpha val="43137"/>
                    </a:srgbClr>
                  </a:outerShdw>
                </a:effectLst>
              </a:rPr>
              <a:t>, </a:t>
            </a:r>
            <a:r>
              <a:rPr lang="tr-TR" sz="1600" dirty="0" err="1">
                <a:effectLst>
                  <a:outerShdw blurRad="38100" dist="38100" dir="2700000" algn="tl">
                    <a:srgbClr val="000000">
                      <a:alpha val="43137"/>
                    </a:srgbClr>
                  </a:outerShdw>
                </a:effectLst>
              </a:rPr>
              <a:t>Eskicamii</a:t>
            </a:r>
            <a:r>
              <a:rPr lang="tr-TR" sz="1600" dirty="0">
                <a:effectLst>
                  <a:outerShdw blurRad="38100" dist="38100" dir="2700000" algn="tl">
                    <a:srgbClr val="000000">
                      <a:alpha val="43137"/>
                    </a:srgbClr>
                  </a:outerShdw>
                </a:effectLst>
              </a:rPr>
              <a:t>, </a:t>
            </a:r>
            <a:r>
              <a:rPr lang="tr-TR" sz="1600" dirty="0" err="1">
                <a:effectLst>
                  <a:outerShdw blurRad="38100" dist="38100" dir="2700000" algn="tl">
                    <a:srgbClr val="000000">
                      <a:alpha val="43137"/>
                    </a:srgbClr>
                  </a:outerShdw>
                </a:effectLst>
              </a:rPr>
              <a:t>Yenicamii</a:t>
            </a:r>
            <a:r>
              <a:rPr lang="tr-TR" sz="1600" dirty="0">
                <a:effectLst>
                  <a:outerShdw blurRad="38100" dist="38100" dir="2700000" algn="tl">
                    <a:srgbClr val="000000">
                      <a:alpha val="43137"/>
                    </a:srgbClr>
                  </a:outerShdw>
                </a:effectLst>
              </a:rPr>
              <a:t>, Kavurma, Bakımlı, Elmalık, Doğanlar, Akınlar Mahallelerinde bulunan mahalle mezarlıklarında biçim ve genel temizlik yapıldı.</a:t>
            </a:r>
          </a:p>
        </p:txBody>
      </p:sp>
      <p:sp>
        <p:nvSpPr>
          <p:cNvPr id="18" name="Alt Başlık 3">
            <a:extLst>
              <a:ext uri="{FF2B5EF4-FFF2-40B4-BE49-F238E27FC236}">
                <a16:creationId xmlns:a16="http://schemas.microsoft.com/office/drawing/2014/main" id="{E250DC8D-88D1-440E-A7F9-BCDE0E89FB17}"/>
              </a:ext>
            </a:extLst>
          </p:cNvPr>
          <p:cNvSpPr txBox="1">
            <a:spLocks/>
          </p:cNvSpPr>
          <p:nvPr/>
        </p:nvSpPr>
        <p:spPr>
          <a:xfrm>
            <a:off x="2976625" y="654692"/>
            <a:ext cx="2835011" cy="642678"/>
          </a:xfrm>
          <a:prstGeom prst="rect">
            <a:avLst/>
          </a:prstGeom>
        </p:spPr>
        <p:txBody>
          <a:bodyPr vert="horz" lIns="0" tIns="34290" rIns="18288" bIns="34290">
            <a:noAutofit/>
          </a:bodyPr>
          <a:lstStyle>
            <a:lvl1pPr marL="0" marR="45720" indent="0" algn="r" rtl="0" eaLnBrk="1" latinLnBrk="0" hangingPunct="1">
              <a:spcBef>
                <a:spcPct val="20000"/>
              </a:spcBef>
              <a:buClr>
                <a:schemeClr val="accent3"/>
              </a:buClr>
              <a:buSzPct val="95000"/>
              <a:buFont typeface="Wingdings 2"/>
              <a:buNone/>
              <a:defRPr kumimoji="0" sz="2600" kern="1200">
                <a:solidFill>
                  <a:schemeClr val="tx1"/>
                </a:solidFill>
                <a:latin typeface="+mn-lt"/>
                <a:ea typeface="+mn-ea"/>
                <a:cs typeface="+mn-cs"/>
              </a:defRPr>
            </a:lvl1pPr>
            <a:lvl2pPr marL="457200" indent="0" algn="ctr" rtl="0" eaLnBrk="1" latinLnBrk="0" hangingPunct="1">
              <a:spcBef>
                <a:spcPct val="20000"/>
              </a:spcBef>
              <a:buClr>
                <a:schemeClr val="accent1"/>
              </a:buClr>
              <a:buSzPct val="85000"/>
              <a:buFont typeface="Wingdings 2"/>
              <a:buNone/>
              <a:defRPr kumimoji="0" sz="2400" kern="1200">
                <a:solidFill>
                  <a:schemeClr val="tx1"/>
                </a:solidFill>
                <a:latin typeface="+mn-lt"/>
                <a:ea typeface="+mn-ea"/>
                <a:cs typeface="+mn-cs"/>
              </a:defRPr>
            </a:lvl2pPr>
            <a:lvl3pPr marL="914400" indent="0" algn="ctr" rtl="0" eaLnBrk="1" latinLnBrk="0" hangingPunct="1">
              <a:spcBef>
                <a:spcPct val="20000"/>
              </a:spcBef>
              <a:buClr>
                <a:schemeClr val="accent2"/>
              </a:buClr>
              <a:buSzPct val="70000"/>
              <a:buFont typeface="Wingdings 2"/>
              <a:buNone/>
              <a:defRPr kumimoji="0" sz="2100" kern="1200">
                <a:solidFill>
                  <a:schemeClr val="tx1"/>
                </a:solidFill>
                <a:latin typeface="+mn-lt"/>
                <a:ea typeface="+mn-ea"/>
                <a:cs typeface="+mn-cs"/>
              </a:defRPr>
            </a:lvl3pPr>
            <a:lvl4pPr marL="1371600" indent="0" algn="ctr" rtl="0" eaLnBrk="1" latinLnBrk="0" hangingPunct="1">
              <a:spcBef>
                <a:spcPct val="20000"/>
              </a:spcBef>
              <a:buClr>
                <a:schemeClr val="accent3"/>
              </a:buClr>
              <a:buSzPct val="65000"/>
              <a:buFont typeface="Wingdings 2"/>
              <a:buNone/>
              <a:defRPr kumimoji="0" sz="2000" kern="1200">
                <a:solidFill>
                  <a:schemeClr val="tx1"/>
                </a:solidFill>
                <a:latin typeface="+mn-lt"/>
                <a:ea typeface="+mn-ea"/>
                <a:cs typeface="+mn-cs"/>
              </a:defRPr>
            </a:lvl4pPr>
            <a:lvl5pPr marL="1828800" indent="0" algn="ctr" rtl="0" eaLnBrk="1" latinLnBrk="0" hangingPunct="1">
              <a:spcBef>
                <a:spcPct val="20000"/>
              </a:spcBef>
              <a:buClr>
                <a:schemeClr val="accent4"/>
              </a:buClr>
              <a:buSzPct val="65000"/>
              <a:buFont typeface="Wingdings 2"/>
              <a:buNone/>
              <a:defRPr kumimoji="0" sz="2000" kern="1200">
                <a:solidFill>
                  <a:schemeClr val="tx1"/>
                </a:solidFill>
                <a:latin typeface="+mn-lt"/>
                <a:ea typeface="+mn-ea"/>
                <a:cs typeface="+mn-cs"/>
              </a:defRPr>
            </a:lvl5pPr>
            <a:lvl6pPr marL="2286000" indent="0" algn="ctr" rtl="0" eaLnBrk="1" latinLnBrk="0" hangingPunct="1">
              <a:spcBef>
                <a:spcPct val="20000"/>
              </a:spcBef>
              <a:buClr>
                <a:schemeClr val="accent5"/>
              </a:buClr>
              <a:buSzPct val="80000"/>
              <a:buFont typeface="Wingdings 2"/>
              <a:buNone/>
              <a:defRPr kumimoji="0" sz="1800" kern="1200">
                <a:solidFill>
                  <a:schemeClr val="tx1"/>
                </a:solidFill>
                <a:latin typeface="+mn-lt"/>
                <a:ea typeface="+mn-ea"/>
                <a:cs typeface="+mn-cs"/>
              </a:defRPr>
            </a:lvl6pPr>
            <a:lvl7pPr marL="2743200" indent="0" algn="ctr" rtl="0" eaLnBrk="1" latinLnBrk="0" hangingPunct="1">
              <a:spcBef>
                <a:spcPct val="20000"/>
              </a:spcBef>
              <a:buClr>
                <a:schemeClr val="accent6"/>
              </a:buClr>
              <a:buSzPct val="80000"/>
              <a:buFont typeface="Wingdings 2"/>
              <a:buNone/>
              <a:defRPr kumimoji="0" sz="1600" kern="1200" baseline="0">
                <a:solidFill>
                  <a:schemeClr val="tx1"/>
                </a:solidFill>
                <a:latin typeface="+mn-lt"/>
                <a:ea typeface="+mn-ea"/>
                <a:cs typeface="+mn-cs"/>
              </a:defRPr>
            </a:lvl7pPr>
            <a:lvl8pPr marL="3200400" indent="0" algn="ctr" rtl="0" eaLnBrk="1" latinLnBrk="0" hangingPunct="1">
              <a:spcBef>
                <a:spcPct val="20000"/>
              </a:spcBef>
              <a:buClr>
                <a:schemeClr val="tx2"/>
              </a:buClr>
              <a:buNone/>
              <a:defRPr kumimoji="0" sz="1600" kern="1200">
                <a:solidFill>
                  <a:schemeClr val="tx1"/>
                </a:solidFill>
                <a:latin typeface="+mn-lt"/>
                <a:ea typeface="+mn-ea"/>
                <a:cs typeface="+mn-cs"/>
              </a:defRPr>
            </a:lvl8pPr>
            <a:lvl9pPr marL="3657600" indent="0" algn="ctr"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algn="ctr"/>
            <a:r>
              <a:rPr lang="tr-TR" sz="1800" b="1" cap="none" dirty="0">
                <a:ln w="1905"/>
                <a:effectLst>
                  <a:outerShdw blurRad="38100" dist="38100" dir="2700000" algn="tl">
                    <a:srgbClr val="000000">
                      <a:alpha val="43137"/>
                    </a:srgbClr>
                  </a:outerShdw>
                </a:effectLst>
              </a:rPr>
              <a:t>YEŞİL ALANLARDA ÇİM BİÇİM ÇALIŞMALARI</a:t>
            </a:r>
            <a:endParaRPr lang="tr-TR" sz="17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3" name="Picture 2" descr="F:\Yeni klasör\sahil bandı ilaçlama\WhatsApp Image 2020-06-11 at 16.26.59.jpeg">
            <a:extLst>
              <a:ext uri="{FF2B5EF4-FFF2-40B4-BE49-F238E27FC236}">
                <a16:creationId xmlns:a16="http://schemas.microsoft.com/office/drawing/2014/main" id="{B90D15FA-6B9C-67A9-0746-D315B3EB63C6}"/>
              </a:ext>
            </a:extLst>
          </p:cNvPr>
          <p:cNvPicPr>
            <a:picLocks noChangeAspect="1" noChangeArrowheads="1"/>
          </p:cNvPicPr>
          <p:nvPr/>
        </p:nvPicPr>
        <p:blipFill>
          <a:blip r:embed="rId2" cstate="print"/>
          <a:srcRect/>
          <a:stretch>
            <a:fillRect/>
          </a:stretch>
        </p:blipFill>
        <p:spPr bwMode="auto">
          <a:xfrm>
            <a:off x="135129" y="1461668"/>
            <a:ext cx="2465500" cy="194421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Picture 2" descr="F:\Yeni klasör\ÇİM BİÇİMİ\WhatsApp Image 2020-05-08 at 18.41.26.jpeg">
            <a:extLst>
              <a:ext uri="{FF2B5EF4-FFF2-40B4-BE49-F238E27FC236}">
                <a16:creationId xmlns:a16="http://schemas.microsoft.com/office/drawing/2014/main" id="{C92B52E0-299F-5B7E-701E-CF702382410B}"/>
              </a:ext>
            </a:extLst>
          </p:cNvPr>
          <p:cNvPicPr>
            <a:picLocks noChangeAspect="1" noChangeArrowheads="1"/>
          </p:cNvPicPr>
          <p:nvPr/>
        </p:nvPicPr>
        <p:blipFill>
          <a:blip r:embed="rId3" cstate="print"/>
          <a:srcRect/>
          <a:stretch>
            <a:fillRect/>
          </a:stretch>
        </p:blipFill>
        <p:spPr bwMode="auto">
          <a:xfrm>
            <a:off x="3084569" y="1450725"/>
            <a:ext cx="2740526" cy="194421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6" name="Picture 2" descr="F:\Yeni klasör\mezarlık ot biçimi\WhatsApp Image 2020-07-24 at 13.49.56.jpeg">
            <a:extLst>
              <a:ext uri="{FF2B5EF4-FFF2-40B4-BE49-F238E27FC236}">
                <a16:creationId xmlns:a16="http://schemas.microsoft.com/office/drawing/2014/main" id="{5C72CFAC-04AE-A86C-BC19-38878CD31959}"/>
              </a:ext>
            </a:extLst>
          </p:cNvPr>
          <p:cNvPicPr>
            <a:picLocks noChangeAspect="1" noChangeArrowheads="1"/>
          </p:cNvPicPr>
          <p:nvPr/>
        </p:nvPicPr>
        <p:blipFill>
          <a:blip r:embed="rId4" cstate="print"/>
          <a:srcRect/>
          <a:stretch>
            <a:fillRect/>
          </a:stretch>
        </p:blipFill>
        <p:spPr bwMode="auto">
          <a:xfrm>
            <a:off x="6201442" y="1450725"/>
            <a:ext cx="2765924" cy="194421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 name="Slayt Numarası Yer Tutucusu 1">
            <a:extLst>
              <a:ext uri="{FF2B5EF4-FFF2-40B4-BE49-F238E27FC236}">
                <a16:creationId xmlns:a16="http://schemas.microsoft.com/office/drawing/2014/main" id="{E79F27E6-0F83-4F96-430A-D4D80C446B61}"/>
              </a:ext>
            </a:extLst>
          </p:cNvPr>
          <p:cNvSpPr>
            <a:spLocks noGrp="1"/>
          </p:cNvSpPr>
          <p:nvPr>
            <p:ph type="sldNum" sz="quarter" idx="12"/>
          </p:nvPr>
        </p:nvSpPr>
        <p:spPr>
          <a:xfrm>
            <a:off x="8063110" y="4773868"/>
            <a:ext cx="762000" cy="273844"/>
          </a:xfrm>
        </p:spPr>
        <p:txBody>
          <a:bodyPr/>
          <a:lstStyle/>
          <a:p>
            <a:fld id="{4B13ACF3-0F2D-4C6A-AD1F-FFBCFBC22504}" type="slidenum">
              <a:rPr lang="tr-TR" smtClean="0">
                <a:solidFill>
                  <a:schemeClr val="tx1"/>
                </a:solidFill>
                <a:effectLst>
                  <a:outerShdw blurRad="38100" dist="38100" dir="2700000" algn="tl">
                    <a:srgbClr val="000000">
                      <a:alpha val="43137"/>
                    </a:srgbClr>
                  </a:outerShdw>
                </a:effectLst>
              </a:rPr>
              <a:pPr/>
              <a:t>12</a:t>
            </a:fld>
            <a:endParaRPr lang="tr-TR">
              <a:solidFill>
                <a:schemeClr val="tx1"/>
              </a:solidFill>
              <a:effectLst>
                <a:outerShdw blurRad="38100" dist="38100" dir="2700000" algn="tl">
                  <a:srgbClr val="000000">
                    <a:alpha val="43137"/>
                  </a:srgbClr>
                </a:outerShdw>
              </a:effectLst>
            </a:endParaRPr>
          </a:p>
        </p:txBody>
      </p:sp>
      <p:sp>
        <p:nvSpPr>
          <p:cNvPr id="15" name="1 Başlık">
            <a:extLst>
              <a:ext uri="{FF2B5EF4-FFF2-40B4-BE49-F238E27FC236}">
                <a16:creationId xmlns:a16="http://schemas.microsoft.com/office/drawing/2014/main" id="{73A66C13-E20E-D5B9-00AE-0B94853CF160}"/>
              </a:ext>
            </a:extLst>
          </p:cNvPr>
          <p:cNvSpPr txBox="1">
            <a:spLocks/>
          </p:cNvSpPr>
          <p:nvPr/>
        </p:nvSpPr>
        <p:spPr>
          <a:xfrm>
            <a:off x="1023902" y="0"/>
            <a:ext cx="6552728" cy="370609"/>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tr-TR" sz="2000" dirty="0">
                <a:solidFill>
                  <a:schemeClr val="tx1"/>
                </a:solidFill>
                <a:effectLst>
                  <a:outerShdw blurRad="38100" dist="38100" dir="2700000" algn="tl">
                    <a:srgbClr val="000000">
                      <a:alpha val="43137"/>
                    </a:srgbClr>
                  </a:outerShdw>
                </a:effectLst>
                <a:highlight>
                  <a:srgbClr val="FF0000"/>
                </a:highlight>
              </a:rPr>
              <a:t>PARK VE BAHÇELER MÜDÜRLÜĞÜ</a:t>
            </a:r>
          </a:p>
        </p:txBody>
      </p:sp>
    </p:spTree>
    <p:extLst>
      <p:ext uri="{BB962C8B-B14F-4D97-AF65-F5344CB8AC3E}">
        <p14:creationId xmlns:p14="http://schemas.microsoft.com/office/powerpoint/2010/main" val="934081626"/>
      </p:ext>
    </p:extLst>
  </p:cSld>
  <p:clrMapOvr>
    <a:masterClrMapping/>
  </p:clrMapOvr>
  <p:transition>
    <p:wipe dir="r"/>
  </p:transition>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1 Başlık"/>
          <p:cNvSpPr txBox="1">
            <a:spLocks/>
          </p:cNvSpPr>
          <p:nvPr/>
        </p:nvSpPr>
        <p:spPr bwMode="auto">
          <a:xfrm rot="5400000" flipV="1">
            <a:off x="2523745" y="2672225"/>
            <a:ext cx="4430262" cy="45719"/>
          </a:xfrm>
          <a:prstGeom prst="rect">
            <a:avLst/>
          </a:prstGeom>
          <a:solidFill>
            <a:schemeClr val="tx1"/>
          </a:solidFill>
          <a:ln w="9525">
            <a:noFill/>
            <a:miter lim="800000"/>
            <a:headEnd/>
            <a:tailEnd/>
          </a:ln>
        </p:spPr>
        <p:txBody>
          <a:bodyPr anchor="ctr"/>
          <a:lstStyle/>
          <a:p>
            <a:pPr algn="ctr"/>
            <a:endParaRPr lang="tr-TR">
              <a:effectLst>
                <a:outerShdw blurRad="38100" dist="38100" dir="2700000" algn="tl">
                  <a:srgbClr val="000000">
                    <a:alpha val="43137"/>
                  </a:srgbClr>
                </a:outerShdw>
              </a:effectLst>
              <a:latin typeface="Calibri" pitchFamily="34" charset="0"/>
            </a:endParaRPr>
          </a:p>
        </p:txBody>
      </p:sp>
      <p:sp>
        <p:nvSpPr>
          <p:cNvPr id="9" name="Alt Başlık 3"/>
          <p:cNvSpPr txBox="1">
            <a:spLocks/>
          </p:cNvSpPr>
          <p:nvPr/>
        </p:nvSpPr>
        <p:spPr>
          <a:xfrm>
            <a:off x="4845073" y="460551"/>
            <a:ext cx="4335439" cy="529338"/>
          </a:xfrm>
          <a:prstGeom prst="rect">
            <a:avLst/>
          </a:prstGeom>
        </p:spPr>
        <p:txBody>
          <a:bodyPr vert="horz" lIns="0" tIns="34290" rIns="18288" bIns="34290">
            <a:normAutofit/>
          </a:bodyPr>
          <a:lstStyle>
            <a:lvl1pPr marL="0" marR="45720" indent="0" algn="r" rtl="0" eaLnBrk="1" latinLnBrk="0" hangingPunct="1">
              <a:spcBef>
                <a:spcPct val="20000"/>
              </a:spcBef>
              <a:buClr>
                <a:schemeClr val="accent3"/>
              </a:buClr>
              <a:buSzPct val="95000"/>
              <a:buFont typeface="Wingdings 2"/>
              <a:buNone/>
              <a:defRPr kumimoji="0" sz="2600" kern="1200">
                <a:solidFill>
                  <a:schemeClr val="tx1"/>
                </a:solidFill>
                <a:latin typeface="+mn-lt"/>
                <a:ea typeface="+mn-ea"/>
                <a:cs typeface="+mn-cs"/>
              </a:defRPr>
            </a:lvl1pPr>
            <a:lvl2pPr marL="457200" indent="0" algn="ctr" rtl="0" eaLnBrk="1" latinLnBrk="0" hangingPunct="1">
              <a:spcBef>
                <a:spcPct val="20000"/>
              </a:spcBef>
              <a:buClr>
                <a:schemeClr val="accent1"/>
              </a:buClr>
              <a:buSzPct val="85000"/>
              <a:buFont typeface="Wingdings 2"/>
              <a:buNone/>
              <a:defRPr kumimoji="0" sz="2400" kern="1200">
                <a:solidFill>
                  <a:schemeClr val="tx1"/>
                </a:solidFill>
                <a:latin typeface="+mn-lt"/>
                <a:ea typeface="+mn-ea"/>
                <a:cs typeface="+mn-cs"/>
              </a:defRPr>
            </a:lvl2pPr>
            <a:lvl3pPr marL="914400" indent="0" algn="ctr" rtl="0" eaLnBrk="1" latinLnBrk="0" hangingPunct="1">
              <a:spcBef>
                <a:spcPct val="20000"/>
              </a:spcBef>
              <a:buClr>
                <a:schemeClr val="accent2"/>
              </a:buClr>
              <a:buSzPct val="70000"/>
              <a:buFont typeface="Wingdings 2"/>
              <a:buNone/>
              <a:defRPr kumimoji="0" sz="2100" kern="1200">
                <a:solidFill>
                  <a:schemeClr val="tx1"/>
                </a:solidFill>
                <a:latin typeface="+mn-lt"/>
                <a:ea typeface="+mn-ea"/>
                <a:cs typeface="+mn-cs"/>
              </a:defRPr>
            </a:lvl3pPr>
            <a:lvl4pPr marL="1371600" indent="0" algn="ctr" rtl="0" eaLnBrk="1" latinLnBrk="0" hangingPunct="1">
              <a:spcBef>
                <a:spcPct val="20000"/>
              </a:spcBef>
              <a:buClr>
                <a:schemeClr val="accent3"/>
              </a:buClr>
              <a:buSzPct val="65000"/>
              <a:buFont typeface="Wingdings 2"/>
              <a:buNone/>
              <a:defRPr kumimoji="0" sz="2000" kern="1200">
                <a:solidFill>
                  <a:schemeClr val="tx1"/>
                </a:solidFill>
                <a:latin typeface="+mn-lt"/>
                <a:ea typeface="+mn-ea"/>
                <a:cs typeface="+mn-cs"/>
              </a:defRPr>
            </a:lvl4pPr>
            <a:lvl5pPr marL="1828800" indent="0" algn="ctr" rtl="0" eaLnBrk="1" latinLnBrk="0" hangingPunct="1">
              <a:spcBef>
                <a:spcPct val="20000"/>
              </a:spcBef>
              <a:buClr>
                <a:schemeClr val="accent4"/>
              </a:buClr>
              <a:buSzPct val="65000"/>
              <a:buFont typeface="Wingdings 2"/>
              <a:buNone/>
              <a:defRPr kumimoji="0" sz="2000" kern="1200">
                <a:solidFill>
                  <a:schemeClr val="tx1"/>
                </a:solidFill>
                <a:latin typeface="+mn-lt"/>
                <a:ea typeface="+mn-ea"/>
                <a:cs typeface="+mn-cs"/>
              </a:defRPr>
            </a:lvl5pPr>
            <a:lvl6pPr marL="2286000" indent="0" algn="ctr" rtl="0" eaLnBrk="1" latinLnBrk="0" hangingPunct="1">
              <a:spcBef>
                <a:spcPct val="20000"/>
              </a:spcBef>
              <a:buClr>
                <a:schemeClr val="accent5"/>
              </a:buClr>
              <a:buSzPct val="80000"/>
              <a:buFont typeface="Wingdings 2"/>
              <a:buNone/>
              <a:defRPr kumimoji="0" sz="1800" kern="1200">
                <a:solidFill>
                  <a:schemeClr val="tx1"/>
                </a:solidFill>
                <a:latin typeface="+mn-lt"/>
                <a:ea typeface="+mn-ea"/>
                <a:cs typeface="+mn-cs"/>
              </a:defRPr>
            </a:lvl6pPr>
            <a:lvl7pPr marL="2743200" indent="0" algn="ctr" rtl="0" eaLnBrk="1" latinLnBrk="0" hangingPunct="1">
              <a:spcBef>
                <a:spcPct val="20000"/>
              </a:spcBef>
              <a:buClr>
                <a:schemeClr val="accent6"/>
              </a:buClr>
              <a:buSzPct val="80000"/>
              <a:buFont typeface="Wingdings 2"/>
              <a:buNone/>
              <a:defRPr kumimoji="0" sz="1600" kern="1200" baseline="0">
                <a:solidFill>
                  <a:schemeClr val="tx1"/>
                </a:solidFill>
                <a:latin typeface="+mn-lt"/>
                <a:ea typeface="+mn-ea"/>
                <a:cs typeface="+mn-cs"/>
              </a:defRPr>
            </a:lvl7pPr>
            <a:lvl8pPr marL="3200400" indent="0" algn="ctr" rtl="0" eaLnBrk="1" latinLnBrk="0" hangingPunct="1">
              <a:spcBef>
                <a:spcPct val="20000"/>
              </a:spcBef>
              <a:buClr>
                <a:schemeClr val="tx2"/>
              </a:buClr>
              <a:buNone/>
              <a:defRPr kumimoji="0" sz="1600" kern="1200">
                <a:solidFill>
                  <a:schemeClr val="tx1"/>
                </a:solidFill>
                <a:latin typeface="+mn-lt"/>
                <a:ea typeface="+mn-ea"/>
                <a:cs typeface="+mn-cs"/>
              </a:defRPr>
            </a:lvl8pPr>
            <a:lvl9pPr marL="3657600" indent="0" algn="ctr"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algn="l"/>
            <a:r>
              <a:rPr lang="tr-TR" sz="1800" b="1" dirty="0">
                <a:effectLst>
                  <a:outerShdw blurRad="38100" dist="38100" dir="2700000" algn="tl">
                    <a:srgbClr val="000000">
                      <a:alpha val="43137"/>
                    </a:srgbClr>
                  </a:outerShdw>
                </a:effectLst>
              </a:rPr>
              <a:t>SERAMIZDA ÇİÇEK VE SEBZE ÜRETİMİ</a:t>
            </a:r>
          </a:p>
        </p:txBody>
      </p:sp>
      <p:sp>
        <p:nvSpPr>
          <p:cNvPr id="14" name="Alt Başlık 3">
            <a:extLst>
              <a:ext uri="{FF2B5EF4-FFF2-40B4-BE49-F238E27FC236}">
                <a16:creationId xmlns:a16="http://schemas.microsoft.com/office/drawing/2014/main" id="{16E10BBD-8BEC-4BA6-8933-60A012C0A0B9}"/>
              </a:ext>
            </a:extLst>
          </p:cNvPr>
          <p:cNvSpPr txBox="1">
            <a:spLocks/>
          </p:cNvSpPr>
          <p:nvPr/>
        </p:nvSpPr>
        <p:spPr>
          <a:xfrm>
            <a:off x="213302" y="3620915"/>
            <a:ext cx="4464496" cy="1404385"/>
          </a:xfrm>
          <a:prstGeom prst="rect">
            <a:avLst/>
          </a:prstGeom>
        </p:spPr>
        <p:txBody>
          <a:bodyPr vert="horz" lIns="0" tIns="34290" rIns="18288" bIns="34290">
            <a:noAutofit/>
          </a:bodyPr>
          <a:lstStyle>
            <a:lvl1pPr marL="0" marR="45720" indent="0" algn="r" rtl="0" eaLnBrk="1" latinLnBrk="0" hangingPunct="1">
              <a:spcBef>
                <a:spcPct val="20000"/>
              </a:spcBef>
              <a:buClr>
                <a:schemeClr val="accent3"/>
              </a:buClr>
              <a:buSzPct val="95000"/>
              <a:buFont typeface="Wingdings 2"/>
              <a:buNone/>
              <a:defRPr kumimoji="0" sz="2600" kern="1200">
                <a:solidFill>
                  <a:schemeClr val="tx1"/>
                </a:solidFill>
                <a:latin typeface="+mn-lt"/>
                <a:ea typeface="+mn-ea"/>
                <a:cs typeface="+mn-cs"/>
              </a:defRPr>
            </a:lvl1pPr>
            <a:lvl2pPr marL="457200" indent="0" algn="ctr" rtl="0" eaLnBrk="1" latinLnBrk="0" hangingPunct="1">
              <a:spcBef>
                <a:spcPct val="20000"/>
              </a:spcBef>
              <a:buClr>
                <a:schemeClr val="accent1"/>
              </a:buClr>
              <a:buSzPct val="85000"/>
              <a:buFont typeface="Wingdings 2"/>
              <a:buNone/>
              <a:defRPr kumimoji="0" sz="2400" kern="1200">
                <a:solidFill>
                  <a:schemeClr val="tx1"/>
                </a:solidFill>
                <a:latin typeface="+mn-lt"/>
                <a:ea typeface="+mn-ea"/>
                <a:cs typeface="+mn-cs"/>
              </a:defRPr>
            </a:lvl2pPr>
            <a:lvl3pPr marL="914400" indent="0" algn="ctr" rtl="0" eaLnBrk="1" latinLnBrk="0" hangingPunct="1">
              <a:spcBef>
                <a:spcPct val="20000"/>
              </a:spcBef>
              <a:buClr>
                <a:schemeClr val="accent2"/>
              </a:buClr>
              <a:buSzPct val="70000"/>
              <a:buFont typeface="Wingdings 2"/>
              <a:buNone/>
              <a:defRPr kumimoji="0" sz="2100" kern="1200">
                <a:solidFill>
                  <a:schemeClr val="tx1"/>
                </a:solidFill>
                <a:latin typeface="+mn-lt"/>
                <a:ea typeface="+mn-ea"/>
                <a:cs typeface="+mn-cs"/>
              </a:defRPr>
            </a:lvl3pPr>
            <a:lvl4pPr marL="1371600" indent="0" algn="ctr" rtl="0" eaLnBrk="1" latinLnBrk="0" hangingPunct="1">
              <a:spcBef>
                <a:spcPct val="20000"/>
              </a:spcBef>
              <a:buClr>
                <a:schemeClr val="accent3"/>
              </a:buClr>
              <a:buSzPct val="65000"/>
              <a:buFont typeface="Wingdings 2"/>
              <a:buNone/>
              <a:defRPr kumimoji="0" sz="2000" kern="1200">
                <a:solidFill>
                  <a:schemeClr val="tx1"/>
                </a:solidFill>
                <a:latin typeface="+mn-lt"/>
                <a:ea typeface="+mn-ea"/>
                <a:cs typeface="+mn-cs"/>
              </a:defRPr>
            </a:lvl4pPr>
            <a:lvl5pPr marL="1828800" indent="0" algn="ctr" rtl="0" eaLnBrk="1" latinLnBrk="0" hangingPunct="1">
              <a:spcBef>
                <a:spcPct val="20000"/>
              </a:spcBef>
              <a:buClr>
                <a:schemeClr val="accent4"/>
              </a:buClr>
              <a:buSzPct val="65000"/>
              <a:buFont typeface="Wingdings 2"/>
              <a:buNone/>
              <a:defRPr kumimoji="0" sz="2000" kern="1200">
                <a:solidFill>
                  <a:schemeClr val="tx1"/>
                </a:solidFill>
                <a:latin typeface="+mn-lt"/>
                <a:ea typeface="+mn-ea"/>
                <a:cs typeface="+mn-cs"/>
              </a:defRPr>
            </a:lvl5pPr>
            <a:lvl6pPr marL="2286000" indent="0" algn="ctr" rtl="0" eaLnBrk="1" latinLnBrk="0" hangingPunct="1">
              <a:spcBef>
                <a:spcPct val="20000"/>
              </a:spcBef>
              <a:buClr>
                <a:schemeClr val="accent5"/>
              </a:buClr>
              <a:buSzPct val="80000"/>
              <a:buFont typeface="Wingdings 2"/>
              <a:buNone/>
              <a:defRPr kumimoji="0" sz="1800" kern="1200">
                <a:solidFill>
                  <a:schemeClr val="tx1"/>
                </a:solidFill>
                <a:latin typeface="+mn-lt"/>
                <a:ea typeface="+mn-ea"/>
                <a:cs typeface="+mn-cs"/>
              </a:defRPr>
            </a:lvl6pPr>
            <a:lvl7pPr marL="2743200" indent="0" algn="ctr" rtl="0" eaLnBrk="1" latinLnBrk="0" hangingPunct="1">
              <a:spcBef>
                <a:spcPct val="20000"/>
              </a:spcBef>
              <a:buClr>
                <a:schemeClr val="accent6"/>
              </a:buClr>
              <a:buSzPct val="80000"/>
              <a:buFont typeface="Wingdings 2"/>
              <a:buNone/>
              <a:defRPr kumimoji="0" sz="1600" kern="1200" baseline="0">
                <a:solidFill>
                  <a:schemeClr val="tx1"/>
                </a:solidFill>
                <a:latin typeface="+mn-lt"/>
                <a:ea typeface="+mn-ea"/>
                <a:cs typeface="+mn-cs"/>
              </a:defRPr>
            </a:lvl7pPr>
            <a:lvl8pPr marL="3200400" indent="0" algn="ctr" rtl="0" eaLnBrk="1" latinLnBrk="0" hangingPunct="1">
              <a:spcBef>
                <a:spcPct val="20000"/>
              </a:spcBef>
              <a:buClr>
                <a:schemeClr val="tx2"/>
              </a:buClr>
              <a:buNone/>
              <a:defRPr kumimoji="0" sz="1600" kern="1200">
                <a:solidFill>
                  <a:schemeClr val="tx1"/>
                </a:solidFill>
                <a:latin typeface="+mn-lt"/>
                <a:ea typeface="+mn-ea"/>
                <a:cs typeface="+mn-cs"/>
              </a:defRPr>
            </a:lvl8pPr>
            <a:lvl9pPr marL="3657600" indent="0" algn="ctr"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algn="l"/>
            <a:r>
              <a:rPr lang="tr-TR" sz="1400" dirty="0">
                <a:effectLst>
                  <a:outerShdw blurRad="38100" dist="38100" dir="2700000" algn="tl">
                    <a:srgbClr val="000000">
                      <a:alpha val="43137"/>
                    </a:srgbClr>
                  </a:outerShdw>
                </a:effectLst>
              </a:rPr>
              <a:t>Önceden tespitleri gerçekleştirilmiş ve kullanılamayacak durumda olan 50 adet oyun grubunun yenileme çalışmaları tamamlanmıştır. Bu kapsamda mevcut alanda bulunan oyun gruplarının sökümü, oyun grupları zemin betonu, kauçuk zemin ve oyun grupları değiştirilerek standartlar dahilinde oyun grupları kurulmuştur.</a:t>
            </a:r>
          </a:p>
        </p:txBody>
      </p:sp>
      <p:sp>
        <p:nvSpPr>
          <p:cNvPr id="17" name="Alt Başlık 3">
            <a:extLst>
              <a:ext uri="{FF2B5EF4-FFF2-40B4-BE49-F238E27FC236}">
                <a16:creationId xmlns:a16="http://schemas.microsoft.com/office/drawing/2014/main" id="{5E0F3C83-EF04-44C2-A08C-A9C92E1EAE47}"/>
              </a:ext>
            </a:extLst>
          </p:cNvPr>
          <p:cNvSpPr txBox="1">
            <a:spLocks/>
          </p:cNvSpPr>
          <p:nvPr/>
        </p:nvSpPr>
        <p:spPr>
          <a:xfrm>
            <a:off x="5364088" y="3795886"/>
            <a:ext cx="3758839" cy="955570"/>
          </a:xfrm>
          <a:prstGeom prst="rect">
            <a:avLst/>
          </a:prstGeom>
        </p:spPr>
        <p:txBody>
          <a:bodyPr vert="horz" lIns="0" tIns="34290" rIns="18288" bIns="34290">
            <a:noAutofit/>
          </a:bodyPr>
          <a:lstStyle>
            <a:lvl1pPr marL="0" marR="45720" indent="0" algn="r" rtl="0" eaLnBrk="1" latinLnBrk="0" hangingPunct="1">
              <a:spcBef>
                <a:spcPct val="20000"/>
              </a:spcBef>
              <a:buClr>
                <a:schemeClr val="accent3"/>
              </a:buClr>
              <a:buSzPct val="95000"/>
              <a:buFont typeface="Wingdings 2"/>
              <a:buNone/>
              <a:defRPr kumimoji="0" sz="2600" kern="1200">
                <a:solidFill>
                  <a:schemeClr val="tx1"/>
                </a:solidFill>
                <a:latin typeface="+mn-lt"/>
                <a:ea typeface="+mn-ea"/>
                <a:cs typeface="+mn-cs"/>
              </a:defRPr>
            </a:lvl1pPr>
            <a:lvl2pPr marL="457200" indent="0" algn="ctr" rtl="0" eaLnBrk="1" latinLnBrk="0" hangingPunct="1">
              <a:spcBef>
                <a:spcPct val="20000"/>
              </a:spcBef>
              <a:buClr>
                <a:schemeClr val="accent1"/>
              </a:buClr>
              <a:buSzPct val="85000"/>
              <a:buFont typeface="Wingdings 2"/>
              <a:buNone/>
              <a:defRPr kumimoji="0" sz="2400" kern="1200">
                <a:solidFill>
                  <a:schemeClr val="tx1"/>
                </a:solidFill>
                <a:latin typeface="+mn-lt"/>
                <a:ea typeface="+mn-ea"/>
                <a:cs typeface="+mn-cs"/>
              </a:defRPr>
            </a:lvl2pPr>
            <a:lvl3pPr marL="914400" indent="0" algn="ctr" rtl="0" eaLnBrk="1" latinLnBrk="0" hangingPunct="1">
              <a:spcBef>
                <a:spcPct val="20000"/>
              </a:spcBef>
              <a:buClr>
                <a:schemeClr val="accent2"/>
              </a:buClr>
              <a:buSzPct val="70000"/>
              <a:buFont typeface="Wingdings 2"/>
              <a:buNone/>
              <a:defRPr kumimoji="0" sz="2100" kern="1200">
                <a:solidFill>
                  <a:schemeClr val="tx1"/>
                </a:solidFill>
                <a:latin typeface="+mn-lt"/>
                <a:ea typeface="+mn-ea"/>
                <a:cs typeface="+mn-cs"/>
              </a:defRPr>
            </a:lvl3pPr>
            <a:lvl4pPr marL="1371600" indent="0" algn="ctr" rtl="0" eaLnBrk="1" latinLnBrk="0" hangingPunct="1">
              <a:spcBef>
                <a:spcPct val="20000"/>
              </a:spcBef>
              <a:buClr>
                <a:schemeClr val="accent3"/>
              </a:buClr>
              <a:buSzPct val="65000"/>
              <a:buFont typeface="Wingdings 2"/>
              <a:buNone/>
              <a:defRPr kumimoji="0" sz="2000" kern="1200">
                <a:solidFill>
                  <a:schemeClr val="tx1"/>
                </a:solidFill>
                <a:latin typeface="+mn-lt"/>
                <a:ea typeface="+mn-ea"/>
                <a:cs typeface="+mn-cs"/>
              </a:defRPr>
            </a:lvl4pPr>
            <a:lvl5pPr marL="1828800" indent="0" algn="ctr" rtl="0" eaLnBrk="1" latinLnBrk="0" hangingPunct="1">
              <a:spcBef>
                <a:spcPct val="20000"/>
              </a:spcBef>
              <a:buClr>
                <a:schemeClr val="accent4"/>
              </a:buClr>
              <a:buSzPct val="65000"/>
              <a:buFont typeface="Wingdings 2"/>
              <a:buNone/>
              <a:defRPr kumimoji="0" sz="2000" kern="1200">
                <a:solidFill>
                  <a:schemeClr val="tx1"/>
                </a:solidFill>
                <a:latin typeface="+mn-lt"/>
                <a:ea typeface="+mn-ea"/>
                <a:cs typeface="+mn-cs"/>
              </a:defRPr>
            </a:lvl5pPr>
            <a:lvl6pPr marL="2286000" indent="0" algn="ctr" rtl="0" eaLnBrk="1" latinLnBrk="0" hangingPunct="1">
              <a:spcBef>
                <a:spcPct val="20000"/>
              </a:spcBef>
              <a:buClr>
                <a:schemeClr val="accent5"/>
              </a:buClr>
              <a:buSzPct val="80000"/>
              <a:buFont typeface="Wingdings 2"/>
              <a:buNone/>
              <a:defRPr kumimoji="0" sz="1800" kern="1200">
                <a:solidFill>
                  <a:schemeClr val="tx1"/>
                </a:solidFill>
                <a:latin typeface="+mn-lt"/>
                <a:ea typeface="+mn-ea"/>
                <a:cs typeface="+mn-cs"/>
              </a:defRPr>
            </a:lvl6pPr>
            <a:lvl7pPr marL="2743200" indent="0" algn="ctr" rtl="0" eaLnBrk="1" latinLnBrk="0" hangingPunct="1">
              <a:spcBef>
                <a:spcPct val="20000"/>
              </a:spcBef>
              <a:buClr>
                <a:schemeClr val="accent6"/>
              </a:buClr>
              <a:buSzPct val="80000"/>
              <a:buFont typeface="Wingdings 2"/>
              <a:buNone/>
              <a:defRPr kumimoji="0" sz="1600" kern="1200" baseline="0">
                <a:solidFill>
                  <a:schemeClr val="tx1"/>
                </a:solidFill>
                <a:latin typeface="+mn-lt"/>
                <a:ea typeface="+mn-ea"/>
                <a:cs typeface="+mn-cs"/>
              </a:defRPr>
            </a:lvl7pPr>
            <a:lvl8pPr marL="3200400" indent="0" algn="ctr" rtl="0" eaLnBrk="1" latinLnBrk="0" hangingPunct="1">
              <a:spcBef>
                <a:spcPct val="20000"/>
              </a:spcBef>
              <a:buClr>
                <a:schemeClr val="tx2"/>
              </a:buClr>
              <a:buNone/>
              <a:defRPr kumimoji="0" sz="1600" kern="1200">
                <a:solidFill>
                  <a:schemeClr val="tx1"/>
                </a:solidFill>
                <a:latin typeface="+mn-lt"/>
                <a:ea typeface="+mn-ea"/>
                <a:cs typeface="+mn-cs"/>
              </a:defRPr>
            </a:lvl8pPr>
            <a:lvl9pPr marL="3657600" indent="0" algn="ctr"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algn="l"/>
            <a:r>
              <a:rPr lang="tr-TR" sz="1800" dirty="0" smtClean="0">
                <a:effectLst>
                  <a:outerShdw blurRad="38100" dist="38100" dir="2700000" algn="tl">
                    <a:srgbClr val="000000">
                      <a:alpha val="43137"/>
                    </a:srgbClr>
                  </a:outerShdw>
                </a:effectLst>
              </a:rPr>
              <a:t>2023 </a:t>
            </a:r>
            <a:r>
              <a:rPr lang="tr-TR" sz="1800" dirty="0">
                <a:effectLst>
                  <a:outerShdw blurRad="38100" dist="38100" dir="2700000" algn="tl">
                    <a:srgbClr val="000000">
                      <a:alpha val="43137"/>
                    </a:srgbClr>
                  </a:outerShdw>
                </a:effectLst>
              </a:rPr>
              <a:t>yılında seramızda </a:t>
            </a:r>
            <a:r>
              <a:rPr lang="tr-TR" sz="1800" b="1" dirty="0">
                <a:effectLst>
                  <a:outerShdw blurRad="38100" dist="38100" dir="2700000" algn="tl">
                    <a:srgbClr val="000000">
                      <a:alpha val="43137"/>
                    </a:srgbClr>
                  </a:outerShdw>
                </a:effectLst>
              </a:rPr>
              <a:t>80 bin çiçek üretimi </a:t>
            </a:r>
            <a:r>
              <a:rPr lang="tr-TR" sz="1800" dirty="0">
                <a:effectLst>
                  <a:outerShdw blurRad="38100" dist="38100" dir="2700000" algn="tl">
                    <a:srgbClr val="000000">
                      <a:alpha val="43137"/>
                    </a:srgbClr>
                  </a:outerShdw>
                </a:effectLst>
              </a:rPr>
              <a:t>ve </a:t>
            </a:r>
            <a:r>
              <a:rPr lang="tr-TR" sz="1800" b="1" dirty="0">
                <a:effectLst>
                  <a:outerShdw blurRad="38100" dist="38100" dir="2700000" algn="tl">
                    <a:srgbClr val="000000">
                      <a:alpha val="43137"/>
                    </a:srgbClr>
                  </a:outerShdw>
                </a:effectLst>
              </a:rPr>
              <a:t>200 bin adet sebze fidesi </a:t>
            </a:r>
            <a:r>
              <a:rPr lang="tr-TR" sz="1800" dirty="0">
                <a:effectLst>
                  <a:outerShdw blurRad="38100" dist="38100" dir="2700000" algn="tl">
                    <a:srgbClr val="000000">
                      <a:alpha val="43137"/>
                    </a:srgbClr>
                  </a:outerShdw>
                </a:effectLst>
              </a:rPr>
              <a:t>üretimi yapılmıştır </a:t>
            </a:r>
          </a:p>
        </p:txBody>
      </p:sp>
      <p:sp>
        <p:nvSpPr>
          <p:cNvPr id="18" name="Alt Başlık 3">
            <a:extLst>
              <a:ext uri="{FF2B5EF4-FFF2-40B4-BE49-F238E27FC236}">
                <a16:creationId xmlns:a16="http://schemas.microsoft.com/office/drawing/2014/main" id="{E250DC8D-88D1-440E-A7F9-BCDE0E89FB17}"/>
              </a:ext>
            </a:extLst>
          </p:cNvPr>
          <p:cNvSpPr txBox="1">
            <a:spLocks/>
          </p:cNvSpPr>
          <p:nvPr/>
        </p:nvSpPr>
        <p:spPr>
          <a:xfrm>
            <a:off x="295499" y="468653"/>
            <a:ext cx="4123291" cy="337227"/>
          </a:xfrm>
          <a:prstGeom prst="rect">
            <a:avLst/>
          </a:prstGeom>
        </p:spPr>
        <p:txBody>
          <a:bodyPr vert="horz" lIns="0" tIns="34290" rIns="18288" bIns="34290">
            <a:noAutofit/>
          </a:bodyPr>
          <a:lstStyle>
            <a:lvl1pPr marL="0" marR="45720" indent="0" algn="r" rtl="0" eaLnBrk="1" latinLnBrk="0" hangingPunct="1">
              <a:spcBef>
                <a:spcPct val="20000"/>
              </a:spcBef>
              <a:buClr>
                <a:schemeClr val="accent3"/>
              </a:buClr>
              <a:buSzPct val="95000"/>
              <a:buFont typeface="Wingdings 2"/>
              <a:buNone/>
              <a:defRPr kumimoji="0" sz="2600" kern="1200">
                <a:solidFill>
                  <a:schemeClr val="tx1"/>
                </a:solidFill>
                <a:latin typeface="+mn-lt"/>
                <a:ea typeface="+mn-ea"/>
                <a:cs typeface="+mn-cs"/>
              </a:defRPr>
            </a:lvl1pPr>
            <a:lvl2pPr marL="457200" indent="0" algn="ctr" rtl="0" eaLnBrk="1" latinLnBrk="0" hangingPunct="1">
              <a:spcBef>
                <a:spcPct val="20000"/>
              </a:spcBef>
              <a:buClr>
                <a:schemeClr val="accent1"/>
              </a:buClr>
              <a:buSzPct val="85000"/>
              <a:buFont typeface="Wingdings 2"/>
              <a:buNone/>
              <a:defRPr kumimoji="0" sz="2400" kern="1200">
                <a:solidFill>
                  <a:schemeClr val="tx1"/>
                </a:solidFill>
                <a:latin typeface="+mn-lt"/>
                <a:ea typeface="+mn-ea"/>
                <a:cs typeface="+mn-cs"/>
              </a:defRPr>
            </a:lvl2pPr>
            <a:lvl3pPr marL="914400" indent="0" algn="ctr" rtl="0" eaLnBrk="1" latinLnBrk="0" hangingPunct="1">
              <a:spcBef>
                <a:spcPct val="20000"/>
              </a:spcBef>
              <a:buClr>
                <a:schemeClr val="accent2"/>
              </a:buClr>
              <a:buSzPct val="70000"/>
              <a:buFont typeface="Wingdings 2"/>
              <a:buNone/>
              <a:defRPr kumimoji="0" sz="2100" kern="1200">
                <a:solidFill>
                  <a:schemeClr val="tx1"/>
                </a:solidFill>
                <a:latin typeface="+mn-lt"/>
                <a:ea typeface="+mn-ea"/>
                <a:cs typeface="+mn-cs"/>
              </a:defRPr>
            </a:lvl3pPr>
            <a:lvl4pPr marL="1371600" indent="0" algn="ctr" rtl="0" eaLnBrk="1" latinLnBrk="0" hangingPunct="1">
              <a:spcBef>
                <a:spcPct val="20000"/>
              </a:spcBef>
              <a:buClr>
                <a:schemeClr val="accent3"/>
              </a:buClr>
              <a:buSzPct val="65000"/>
              <a:buFont typeface="Wingdings 2"/>
              <a:buNone/>
              <a:defRPr kumimoji="0" sz="2000" kern="1200">
                <a:solidFill>
                  <a:schemeClr val="tx1"/>
                </a:solidFill>
                <a:latin typeface="+mn-lt"/>
                <a:ea typeface="+mn-ea"/>
                <a:cs typeface="+mn-cs"/>
              </a:defRPr>
            </a:lvl4pPr>
            <a:lvl5pPr marL="1828800" indent="0" algn="ctr" rtl="0" eaLnBrk="1" latinLnBrk="0" hangingPunct="1">
              <a:spcBef>
                <a:spcPct val="20000"/>
              </a:spcBef>
              <a:buClr>
                <a:schemeClr val="accent4"/>
              </a:buClr>
              <a:buSzPct val="65000"/>
              <a:buFont typeface="Wingdings 2"/>
              <a:buNone/>
              <a:defRPr kumimoji="0" sz="2000" kern="1200">
                <a:solidFill>
                  <a:schemeClr val="tx1"/>
                </a:solidFill>
                <a:latin typeface="+mn-lt"/>
                <a:ea typeface="+mn-ea"/>
                <a:cs typeface="+mn-cs"/>
              </a:defRPr>
            </a:lvl5pPr>
            <a:lvl6pPr marL="2286000" indent="0" algn="ctr" rtl="0" eaLnBrk="1" latinLnBrk="0" hangingPunct="1">
              <a:spcBef>
                <a:spcPct val="20000"/>
              </a:spcBef>
              <a:buClr>
                <a:schemeClr val="accent5"/>
              </a:buClr>
              <a:buSzPct val="80000"/>
              <a:buFont typeface="Wingdings 2"/>
              <a:buNone/>
              <a:defRPr kumimoji="0" sz="1800" kern="1200">
                <a:solidFill>
                  <a:schemeClr val="tx1"/>
                </a:solidFill>
                <a:latin typeface="+mn-lt"/>
                <a:ea typeface="+mn-ea"/>
                <a:cs typeface="+mn-cs"/>
              </a:defRPr>
            </a:lvl6pPr>
            <a:lvl7pPr marL="2743200" indent="0" algn="ctr" rtl="0" eaLnBrk="1" latinLnBrk="0" hangingPunct="1">
              <a:spcBef>
                <a:spcPct val="20000"/>
              </a:spcBef>
              <a:buClr>
                <a:schemeClr val="accent6"/>
              </a:buClr>
              <a:buSzPct val="80000"/>
              <a:buFont typeface="Wingdings 2"/>
              <a:buNone/>
              <a:defRPr kumimoji="0" sz="1600" kern="1200" baseline="0">
                <a:solidFill>
                  <a:schemeClr val="tx1"/>
                </a:solidFill>
                <a:latin typeface="+mn-lt"/>
                <a:ea typeface="+mn-ea"/>
                <a:cs typeface="+mn-cs"/>
              </a:defRPr>
            </a:lvl7pPr>
            <a:lvl8pPr marL="3200400" indent="0" algn="ctr" rtl="0" eaLnBrk="1" latinLnBrk="0" hangingPunct="1">
              <a:spcBef>
                <a:spcPct val="20000"/>
              </a:spcBef>
              <a:buClr>
                <a:schemeClr val="tx2"/>
              </a:buClr>
              <a:buNone/>
              <a:defRPr kumimoji="0" sz="1600" kern="1200">
                <a:solidFill>
                  <a:schemeClr val="tx1"/>
                </a:solidFill>
                <a:latin typeface="+mn-lt"/>
                <a:ea typeface="+mn-ea"/>
                <a:cs typeface="+mn-cs"/>
              </a:defRPr>
            </a:lvl8pPr>
            <a:lvl9pPr marL="3657600" indent="0" algn="ctr"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algn="ctr"/>
            <a:r>
              <a:rPr lang="tr-TR" sz="17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OYUN GRUPLARI DEĞİŞİMİ</a:t>
            </a:r>
          </a:p>
        </p:txBody>
      </p:sp>
      <p:pic>
        <p:nvPicPr>
          <p:cNvPr id="6" name="Picture 3">
            <a:extLst>
              <a:ext uri="{FF2B5EF4-FFF2-40B4-BE49-F238E27FC236}">
                <a16:creationId xmlns:a16="http://schemas.microsoft.com/office/drawing/2014/main" id="{981F109A-6FF3-97A4-7762-04A17AB2AEF1}"/>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15874"/>
          <a:stretch/>
        </p:blipFill>
        <p:spPr bwMode="auto">
          <a:xfrm>
            <a:off x="393322" y="847982"/>
            <a:ext cx="4104456" cy="273083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9" descr="C:\Users\Park ve Bahçeler M\Desktop\MUHAMMED ALİ YILDIZ\tablo\sera\13.jpg">
            <a:extLst>
              <a:ext uri="{FF2B5EF4-FFF2-40B4-BE49-F238E27FC236}">
                <a16:creationId xmlns:a16="http://schemas.microsoft.com/office/drawing/2014/main" id="{EC7CF390-7840-708B-88FD-CCFB5AD91DC4}"/>
              </a:ext>
            </a:extLst>
          </p:cNvPr>
          <p:cNvPicPr>
            <a:picLocks noChangeAspect="1" noChangeArrowheads="1"/>
          </p:cNvPicPr>
          <p:nvPr/>
        </p:nvPicPr>
        <p:blipFill>
          <a:blip r:embed="rId3" cstate="print"/>
          <a:srcRect/>
          <a:stretch>
            <a:fillRect/>
          </a:stretch>
        </p:blipFill>
        <p:spPr bwMode="auto">
          <a:xfrm>
            <a:off x="5148064" y="1025454"/>
            <a:ext cx="3870811" cy="261436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 name="Slayt Numarası Yer Tutucusu 1">
            <a:extLst>
              <a:ext uri="{FF2B5EF4-FFF2-40B4-BE49-F238E27FC236}">
                <a16:creationId xmlns:a16="http://schemas.microsoft.com/office/drawing/2014/main" id="{0011E2AE-EB9C-904C-FFA5-C706DA20D634}"/>
              </a:ext>
            </a:extLst>
          </p:cNvPr>
          <p:cNvSpPr>
            <a:spLocks noGrp="1"/>
          </p:cNvSpPr>
          <p:nvPr>
            <p:ph type="sldNum" sz="quarter" idx="12"/>
          </p:nvPr>
        </p:nvSpPr>
        <p:spPr>
          <a:xfrm>
            <a:off x="8091265" y="4751456"/>
            <a:ext cx="762000" cy="273844"/>
          </a:xfrm>
        </p:spPr>
        <p:txBody>
          <a:bodyPr/>
          <a:lstStyle/>
          <a:p>
            <a:fld id="{4B13ACF3-0F2D-4C6A-AD1F-FFBCFBC22504}" type="slidenum">
              <a:rPr lang="tr-TR" smtClean="0">
                <a:solidFill>
                  <a:schemeClr val="tx1"/>
                </a:solidFill>
                <a:effectLst>
                  <a:outerShdw blurRad="38100" dist="38100" dir="2700000" algn="tl">
                    <a:srgbClr val="000000">
                      <a:alpha val="43137"/>
                    </a:srgbClr>
                  </a:outerShdw>
                </a:effectLst>
              </a:rPr>
              <a:pPr/>
              <a:t>13</a:t>
            </a:fld>
            <a:endParaRPr lang="tr-TR">
              <a:solidFill>
                <a:schemeClr val="tx1"/>
              </a:solidFill>
              <a:effectLst>
                <a:outerShdw blurRad="38100" dist="38100" dir="2700000" algn="tl">
                  <a:srgbClr val="000000">
                    <a:alpha val="43137"/>
                  </a:srgbClr>
                </a:outerShdw>
              </a:effectLst>
            </a:endParaRPr>
          </a:p>
        </p:txBody>
      </p:sp>
      <p:sp>
        <p:nvSpPr>
          <p:cNvPr id="12" name="1 Başlık">
            <a:extLst>
              <a:ext uri="{FF2B5EF4-FFF2-40B4-BE49-F238E27FC236}">
                <a16:creationId xmlns:a16="http://schemas.microsoft.com/office/drawing/2014/main" id="{73A66C13-E20E-D5B9-00AE-0B94853CF160}"/>
              </a:ext>
            </a:extLst>
          </p:cNvPr>
          <p:cNvSpPr txBox="1">
            <a:spLocks/>
          </p:cNvSpPr>
          <p:nvPr/>
        </p:nvSpPr>
        <p:spPr>
          <a:xfrm>
            <a:off x="1023902" y="0"/>
            <a:ext cx="6552728" cy="370609"/>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tr-TR" sz="2000" dirty="0">
                <a:solidFill>
                  <a:schemeClr val="tx1"/>
                </a:solidFill>
                <a:effectLst>
                  <a:outerShdw blurRad="38100" dist="38100" dir="2700000" algn="tl">
                    <a:srgbClr val="000000">
                      <a:alpha val="43137"/>
                    </a:srgbClr>
                  </a:outerShdw>
                </a:effectLst>
                <a:highlight>
                  <a:srgbClr val="FF0000"/>
                </a:highlight>
              </a:rPr>
              <a:t>PARK VE BAHÇELER MÜDÜRLÜĞÜ</a:t>
            </a:r>
          </a:p>
        </p:txBody>
      </p:sp>
    </p:spTree>
    <p:extLst>
      <p:ext uri="{BB962C8B-B14F-4D97-AF65-F5344CB8AC3E}">
        <p14:creationId xmlns:p14="http://schemas.microsoft.com/office/powerpoint/2010/main" val="2047288189"/>
      </p:ext>
    </p:extLst>
  </p:cSld>
  <p:clrMapOvr>
    <a:masterClrMapping/>
  </p:clrMapOvr>
  <p:transition>
    <p:wipe dir="r"/>
  </p:transition>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Alt Başlık 3"/>
          <p:cNvSpPr>
            <a:spLocks noGrp="1"/>
          </p:cNvSpPr>
          <p:nvPr>
            <p:ph type="subTitle" idx="1"/>
          </p:nvPr>
        </p:nvSpPr>
        <p:spPr>
          <a:xfrm>
            <a:off x="264188" y="3698435"/>
            <a:ext cx="2410533" cy="1284801"/>
          </a:xfrm>
        </p:spPr>
        <p:txBody>
          <a:bodyPr tIns="34290" bIns="34290">
            <a:noAutofit/>
          </a:bodyPr>
          <a:lstStyle/>
          <a:p>
            <a:pPr algn="l"/>
            <a:r>
              <a:rPr lang="tr-TR" sz="1400" dirty="0">
                <a:effectLst>
                  <a:outerShdw blurRad="38100" dist="38100" dir="2700000" algn="tl">
                    <a:srgbClr val="000000">
                      <a:alpha val="43137"/>
                    </a:srgbClr>
                  </a:outerShdw>
                </a:effectLst>
              </a:rPr>
              <a:t>Sera içinde 1200 m</a:t>
            </a:r>
            <a:r>
              <a:rPr lang="tr-TR" sz="1400" dirty="0">
                <a:effectLst>
                  <a:outerShdw blurRad="38100" dist="38100" dir="2700000" algn="tl">
                    <a:srgbClr val="000000">
                      <a:alpha val="43137"/>
                    </a:srgbClr>
                  </a:outerShdw>
                </a:effectLst>
                <a:cs typeface="Times New Roman"/>
              </a:rPr>
              <a:t>² alanda </a:t>
            </a:r>
            <a:r>
              <a:rPr lang="tr-TR" sz="1400" dirty="0" err="1">
                <a:effectLst>
                  <a:outerShdw blurRad="38100" dist="38100" dir="2700000" algn="tl">
                    <a:srgbClr val="000000">
                      <a:alpha val="43137"/>
                    </a:srgbClr>
                  </a:outerShdw>
                </a:effectLst>
                <a:cs typeface="Times New Roman"/>
              </a:rPr>
              <a:t>alanda</a:t>
            </a:r>
            <a:r>
              <a:rPr lang="tr-TR" sz="1400" dirty="0">
                <a:effectLst>
                  <a:outerShdw blurRad="38100" dist="38100" dir="2700000" algn="tl">
                    <a:srgbClr val="000000">
                      <a:alpha val="43137"/>
                    </a:srgbClr>
                  </a:outerShdw>
                </a:effectLst>
                <a:cs typeface="Times New Roman"/>
              </a:rPr>
              <a:t> </a:t>
            </a:r>
            <a:r>
              <a:rPr lang="tr-TR" sz="1400" dirty="0">
                <a:effectLst>
                  <a:outerShdw blurRad="38100" dist="38100" dir="2700000" algn="tl">
                    <a:srgbClr val="000000">
                      <a:alpha val="43137"/>
                    </a:srgbClr>
                  </a:outerShdw>
                </a:effectLst>
              </a:rPr>
              <a:t>domates, salatalık ve biber üretimi yapılmıştır. Üretilen sebzelerden bir kısmı ihtiyaç sahibi ailelere dağıtılmıştır.</a:t>
            </a:r>
          </a:p>
        </p:txBody>
      </p:sp>
      <p:sp>
        <p:nvSpPr>
          <p:cNvPr id="8" name="1 Başlık"/>
          <p:cNvSpPr txBox="1">
            <a:spLocks/>
          </p:cNvSpPr>
          <p:nvPr/>
        </p:nvSpPr>
        <p:spPr bwMode="auto">
          <a:xfrm rot="5400000" flipV="1">
            <a:off x="3647213" y="2610758"/>
            <a:ext cx="4540159" cy="45719"/>
          </a:xfrm>
          <a:prstGeom prst="rect">
            <a:avLst/>
          </a:prstGeom>
          <a:solidFill>
            <a:schemeClr val="tx1"/>
          </a:solidFill>
          <a:ln w="9525">
            <a:noFill/>
            <a:miter lim="800000"/>
            <a:headEnd/>
            <a:tailEnd/>
          </a:ln>
        </p:spPr>
        <p:txBody>
          <a:bodyPr anchor="ctr"/>
          <a:lstStyle/>
          <a:p>
            <a:pPr algn="ctr"/>
            <a:endParaRPr lang="tr-TR">
              <a:effectLst>
                <a:outerShdw blurRad="38100" dist="38100" dir="2700000" algn="tl">
                  <a:srgbClr val="000000">
                    <a:alpha val="43137"/>
                  </a:srgbClr>
                </a:outerShdw>
              </a:effectLst>
              <a:latin typeface="Calibri" pitchFamily="34" charset="0"/>
            </a:endParaRPr>
          </a:p>
        </p:txBody>
      </p:sp>
      <p:sp>
        <p:nvSpPr>
          <p:cNvPr id="9" name="Alt Başlık 3"/>
          <p:cNvSpPr txBox="1">
            <a:spLocks/>
          </p:cNvSpPr>
          <p:nvPr/>
        </p:nvSpPr>
        <p:spPr>
          <a:xfrm>
            <a:off x="6038450" y="602252"/>
            <a:ext cx="3066024" cy="673353"/>
          </a:xfrm>
          <a:prstGeom prst="rect">
            <a:avLst/>
          </a:prstGeom>
        </p:spPr>
        <p:txBody>
          <a:bodyPr vert="horz" lIns="0" tIns="34290" rIns="18288" bIns="34290">
            <a:normAutofit lnSpcReduction="10000"/>
          </a:bodyPr>
          <a:lstStyle>
            <a:lvl1pPr marL="0" marR="45720" indent="0" algn="r" rtl="0" eaLnBrk="1" latinLnBrk="0" hangingPunct="1">
              <a:spcBef>
                <a:spcPct val="20000"/>
              </a:spcBef>
              <a:buClr>
                <a:schemeClr val="accent3"/>
              </a:buClr>
              <a:buSzPct val="95000"/>
              <a:buFont typeface="Wingdings 2"/>
              <a:buNone/>
              <a:defRPr kumimoji="0" sz="2600" kern="1200">
                <a:solidFill>
                  <a:schemeClr val="tx1"/>
                </a:solidFill>
                <a:latin typeface="+mn-lt"/>
                <a:ea typeface="+mn-ea"/>
                <a:cs typeface="+mn-cs"/>
              </a:defRPr>
            </a:lvl1pPr>
            <a:lvl2pPr marL="457200" indent="0" algn="ctr" rtl="0" eaLnBrk="1" latinLnBrk="0" hangingPunct="1">
              <a:spcBef>
                <a:spcPct val="20000"/>
              </a:spcBef>
              <a:buClr>
                <a:schemeClr val="accent1"/>
              </a:buClr>
              <a:buSzPct val="85000"/>
              <a:buFont typeface="Wingdings 2"/>
              <a:buNone/>
              <a:defRPr kumimoji="0" sz="2400" kern="1200">
                <a:solidFill>
                  <a:schemeClr val="tx1"/>
                </a:solidFill>
                <a:latin typeface="+mn-lt"/>
                <a:ea typeface="+mn-ea"/>
                <a:cs typeface="+mn-cs"/>
              </a:defRPr>
            </a:lvl2pPr>
            <a:lvl3pPr marL="914400" indent="0" algn="ctr" rtl="0" eaLnBrk="1" latinLnBrk="0" hangingPunct="1">
              <a:spcBef>
                <a:spcPct val="20000"/>
              </a:spcBef>
              <a:buClr>
                <a:schemeClr val="accent2"/>
              </a:buClr>
              <a:buSzPct val="70000"/>
              <a:buFont typeface="Wingdings 2"/>
              <a:buNone/>
              <a:defRPr kumimoji="0" sz="2100" kern="1200">
                <a:solidFill>
                  <a:schemeClr val="tx1"/>
                </a:solidFill>
                <a:latin typeface="+mn-lt"/>
                <a:ea typeface="+mn-ea"/>
                <a:cs typeface="+mn-cs"/>
              </a:defRPr>
            </a:lvl3pPr>
            <a:lvl4pPr marL="1371600" indent="0" algn="ctr" rtl="0" eaLnBrk="1" latinLnBrk="0" hangingPunct="1">
              <a:spcBef>
                <a:spcPct val="20000"/>
              </a:spcBef>
              <a:buClr>
                <a:schemeClr val="accent3"/>
              </a:buClr>
              <a:buSzPct val="65000"/>
              <a:buFont typeface="Wingdings 2"/>
              <a:buNone/>
              <a:defRPr kumimoji="0" sz="2000" kern="1200">
                <a:solidFill>
                  <a:schemeClr val="tx1"/>
                </a:solidFill>
                <a:latin typeface="+mn-lt"/>
                <a:ea typeface="+mn-ea"/>
                <a:cs typeface="+mn-cs"/>
              </a:defRPr>
            </a:lvl4pPr>
            <a:lvl5pPr marL="1828800" indent="0" algn="ctr" rtl="0" eaLnBrk="1" latinLnBrk="0" hangingPunct="1">
              <a:spcBef>
                <a:spcPct val="20000"/>
              </a:spcBef>
              <a:buClr>
                <a:schemeClr val="accent4"/>
              </a:buClr>
              <a:buSzPct val="65000"/>
              <a:buFont typeface="Wingdings 2"/>
              <a:buNone/>
              <a:defRPr kumimoji="0" sz="2000" kern="1200">
                <a:solidFill>
                  <a:schemeClr val="tx1"/>
                </a:solidFill>
                <a:latin typeface="+mn-lt"/>
                <a:ea typeface="+mn-ea"/>
                <a:cs typeface="+mn-cs"/>
              </a:defRPr>
            </a:lvl5pPr>
            <a:lvl6pPr marL="2286000" indent="0" algn="ctr" rtl="0" eaLnBrk="1" latinLnBrk="0" hangingPunct="1">
              <a:spcBef>
                <a:spcPct val="20000"/>
              </a:spcBef>
              <a:buClr>
                <a:schemeClr val="accent5"/>
              </a:buClr>
              <a:buSzPct val="80000"/>
              <a:buFont typeface="Wingdings 2"/>
              <a:buNone/>
              <a:defRPr kumimoji="0" sz="1800" kern="1200">
                <a:solidFill>
                  <a:schemeClr val="tx1"/>
                </a:solidFill>
                <a:latin typeface="+mn-lt"/>
                <a:ea typeface="+mn-ea"/>
                <a:cs typeface="+mn-cs"/>
              </a:defRPr>
            </a:lvl6pPr>
            <a:lvl7pPr marL="2743200" indent="0" algn="ctr" rtl="0" eaLnBrk="1" latinLnBrk="0" hangingPunct="1">
              <a:spcBef>
                <a:spcPct val="20000"/>
              </a:spcBef>
              <a:buClr>
                <a:schemeClr val="accent6"/>
              </a:buClr>
              <a:buSzPct val="80000"/>
              <a:buFont typeface="Wingdings 2"/>
              <a:buNone/>
              <a:defRPr kumimoji="0" sz="1600" kern="1200" baseline="0">
                <a:solidFill>
                  <a:schemeClr val="tx1"/>
                </a:solidFill>
                <a:latin typeface="+mn-lt"/>
                <a:ea typeface="+mn-ea"/>
                <a:cs typeface="+mn-cs"/>
              </a:defRPr>
            </a:lvl7pPr>
            <a:lvl8pPr marL="3200400" indent="0" algn="ctr" rtl="0" eaLnBrk="1" latinLnBrk="0" hangingPunct="1">
              <a:spcBef>
                <a:spcPct val="20000"/>
              </a:spcBef>
              <a:buClr>
                <a:schemeClr val="tx2"/>
              </a:buClr>
              <a:buNone/>
              <a:defRPr kumimoji="0" sz="1600" kern="1200">
                <a:solidFill>
                  <a:schemeClr val="tx1"/>
                </a:solidFill>
                <a:latin typeface="+mn-lt"/>
                <a:ea typeface="+mn-ea"/>
                <a:cs typeface="+mn-cs"/>
              </a:defRPr>
            </a:lvl8pPr>
            <a:lvl9pPr marL="3657600" indent="0" algn="ctr"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algn="l"/>
            <a:r>
              <a:rPr lang="tr-TR" sz="2000" b="1" dirty="0">
                <a:effectLst>
                  <a:outerShdw blurRad="38100" dist="38100" dir="2700000" algn="tl">
                    <a:srgbClr val="000000">
                      <a:alpha val="43137"/>
                    </a:srgbClr>
                  </a:outerShdw>
                </a:effectLst>
              </a:rPr>
              <a:t>ÜRETİLEN BİTKİLERİN DAĞITIMI</a:t>
            </a:r>
            <a:endParaRPr lang="tr-TR" sz="1800" b="1" dirty="0">
              <a:effectLst>
                <a:outerShdw blurRad="38100" dist="38100" dir="2700000" algn="tl">
                  <a:srgbClr val="000000">
                    <a:alpha val="43137"/>
                  </a:srgbClr>
                </a:outerShdw>
              </a:effectLst>
            </a:endParaRPr>
          </a:p>
        </p:txBody>
      </p:sp>
      <p:sp>
        <p:nvSpPr>
          <p:cNvPr id="10" name="1 Başlık">
            <a:extLst>
              <a:ext uri="{FF2B5EF4-FFF2-40B4-BE49-F238E27FC236}">
                <a16:creationId xmlns:a16="http://schemas.microsoft.com/office/drawing/2014/main" id="{0E472154-276D-4E11-9143-CA71D0284933}"/>
              </a:ext>
            </a:extLst>
          </p:cNvPr>
          <p:cNvSpPr txBox="1">
            <a:spLocks/>
          </p:cNvSpPr>
          <p:nvPr/>
        </p:nvSpPr>
        <p:spPr bwMode="auto">
          <a:xfrm rot="5400000" flipV="1">
            <a:off x="572519" y="2633448"/>
            <a:ext cx="4540159" cy="45719"/>
          </a:xfrm>
          <a:prstGeom prst="rect">
            <a:avLst/>
          </a:prstGeom>
          <a:solidFill>
            <a:schemeClr val="tx1"/>
          </a:solidFill>
          <a:ln w="9525">
            <a:noFill/>
            <a:miter lim="800000"/>
            <a:headEnd/>
            <a:tailEnd/>
          </a:ln>
        </p:spPr>
        <p:txBody>
          <a:bodyPr anchor="ctr"/>
          <a:lstStyle/>
          <a:p>
            <a:pPr algn="ctr"/>
            <a:endParaRPr lang="tr-TR">
              <a:effectLst>
                <a:outerShdw blurRad="38100" dist="38100" dir="2700000" algn="tl">
                  <a:srgbClr val="000000">
                    <a:alpha val="43137"/>
                  </a:srgbClr>
                </a:outerShdw>
              </a:effectLst>
              <a:latin typeface="Calibri" pitchFamily="34" charset="0"/>
            </a:endParaRPr>
          </a:p>
        </p:txBody>
      </p:sp>
      <p:sp>
        <p:nvSpPr>
          <p:cNvPr id="12" name="Alt Başlık 3">
            <a:extLst>
              <a:ext uri="{FF2B5EF4-FFF2-40B4-BE49-F238E27FC236}">
                <a16:creationId xmlns:a16="http://schemas.microsoft.com/office/drawing/2014/main" id="{5B26CA96-3B4A-4816-BC7E-B7CB18194B8E}"/>
              </a:ext>
            </a:extLst>
          </p:cNvPr>
          <p:cNvSpPr txBox="1">
            <a:spLocks/>
          </p:cNvSpPr>
          <p:nvPr/>
        </p:nvSpPr>
        <p:spPr>
          <a:xfrm>
            <a:off x="152760" y="531713"/>
            <a:ext cx="2577351" cy="335662"/>
          </a:xfrm>
          <a:prstGeom prst="rect">
            <a:avLst/>
          </a:prstGeom>
        </p:spPr>
        <p:txBody>
          <a:bodyPr vert="horz" lIns="0" tIns="34290" rIns="18288" bIns="34290">
            <a:noAutofit/>
          </a:bodyPr>
          <a:lstStyle>
            <a:lvl1pPr marL="0" marR="45720" indent="0" algn="r" rtl="0" eaLnBrk="1" latinLnBrk="0" hangingPunct="1">
              <a:spcBef>
                <a:spcPct val="20000"/>
              </a:spcBef>
              <a:buClr>
                <a:schemeClr val="accent3"/>
              </a:buClr>
              <a:buSzPct val="95000"/>
              <a:buFont typeface="Wingdings 2"/>
              <a:buNone/>
              <a:defRPr kumimoji="0" sz="2600" kern="1200">
                <a:solidFill>
                  <a:schemeClr val="tx1"/>
                </a:solidFill>
                <a:latin typeface="+mn-lt"/>
                <a:ea typeface="+mn-ea"/>
                <a:cs typeface="+mn-cs"/>
              </a:defRPr>
            </a:lvl1pPr>
            <a:lvl2pPr marL="457200" indent="0" algn="ctr" rtl="0" eaLnBrk="1" latinLnBrk="0" hangingPunct="1">
              <a:spcBef>
                <a:spcPct val="20000"/>
              </a:spcBef>
              <a:buClr>
                <a:schemeClr val="accent1"/>
              </a:buClr>
              <a:buSzPct val="85000"/>
              <a:buFont typeface="Wingdings 2"/>
              <a:buNone/>
              <a:defRPr kumimoji="0" sz="2400" kern="1200">
                <a:solidFill>
                  <a:schemeClr val="tx1"/>
                </a:solidFill>
                <a:latin typeface="+mn-lt"/>
                <a:ea typeface="+mn-ea"/>
                <a:cs typeface="+mn-cs"/>
              </a:defRPr>
            </a:lvl2pPr>
            <a:lvl3pPr marL="914400" indent="0" algn="ctr" rtl="0" eaLnBrk="1" latinLnBrk="0" hangingPunct="1">
              <a:spcBef>
                <a:spcPct val="20000"/>
              </a:spcBef>
              <a:buClr>
                <a:schemeClr val="accent2"/>
              </a:buClr>
              <a:buSzPct val="70000"/>
              <a:buFont typeface="Wingdings 2"/>
              <a:buNone/>
              <a:defRPr kumimoji="0" sz="2100" kern="1200">
                <a:solidFill>
                  <a:schemeClr val="tx1"/>
                </a:solidFill>
                <a:latin typeface="+mn-lt"/>
                <a:ea typeface="+mn-ea"/>
                <a:cs typeface="+mn-cs"/>
              </a:defRPr>
            </a:lvl3pPr>
            <a:lvl4pPr marL="1371600" indent="0" algn="ctr" rtl="0" eaLnBrk="1" latinLnBrk="0" hangingPunct="1">
              <a:spcBef>
                <a:spcPct val="20000"/>
              </a:spcBef>
              <a:buClr>
                <a:schemeClr val="accent3"/>
              </a:buClr>
              <a:buSzPct val="65000"/>
              <a:buFont typeface="Wingdings 2"/>
              <a:buNone/>
              <a:defRPr kumimoji="0" sz="2000" kern="1200">
                <a:solidFill>
                  <a:schemeClr val="tx1"/>
                </a:solidFill>
                <a:latin typeface="+mn-lt"/>
                <a:ea typeface="+mn-ea"/>
                <a:cs typeface="+mn-cs"/>
              </a:defRPr>
            </a:lvl4pPr>
            <a:lvl5pPr marL="1828800" indent="0" algn="ctr" rtl="0" eaLnBrk="1" latinLnBrk="0" hangingPunct="1">
              <a:spcBef>
                <a:spcPct val="20000"/>
              </a:spcBef>
              <a:buClr>
                <a:schemeClr val="accent4"/>
              </a:buClr>
              <a:buSzPct val="65000"/>
              <a:buFont typeface="Wingdings 2"/>
              <a:buNone/>
              <a:defRPr kumimoji="0" sz="2000" kern="1200">
                <a:solidFill>
                  <a:schemeClr val="tx1"/>
                </a:solidFill>
                <a:latin typeface="+mn-lt"/>
                <a:ea typeface="+mn-ea"/>
                <a:cs typeface="+mn-cs"/>
              </a:defRPr>
            </a:lvl5pPr>
            <a:lvl6pPr marL="2286000" indent="0" algn="ctr" rtl="0" eaLnBrk="1" latinLnBrk="0" hangingPunct="1">
              <a:spcBef>
                <a:spcPct val="20000"/>
              </a:spcBef>
              <a:buClr>
                <a:schemeClr val="accent5"/>
              </a:buClr>
              <a:buSzPct val="80000"/>
              <a:buFont typeface="Wingdings 2"/>
              <a:buNone/>
              <a:defRPr kumimoji="0" sz="1800" kern="1200">
                <a:solidFill>
                  <a:schemeClr val="tx1"/>
                </a:solidFill>
                <a:latin typeface="+mn-lt"/>
                <a:ea typeface="+mn-ea"/>
                <a:cs typeface="+mn-cs"/>
              </a:defRPr>
            </a:lvl6pPr>
            <a:lvl7pPr marL="2743200" indent="0" algn="ctr" rtl="0" eaLnBrk="1" latinLnBrk="0" hangingPunct="1">
              <a:spcBef>
                <a:spcPct val="20000"/>
              </a:spcBef>
              <a:buClr>
                <a:schemeClr val="accent6"/>
              </a:buClr>
              <a:buSzPct val="80000"/>
              <a:buFont typeface="Wingdings 2"/>
              <a:buNone/>
              <a:defRPr kumimoji="0" sz="1600" kern="1200" baseline="0">
                <a:solidFill>
                  <a:schemeClr val="tx1"/>
                </a:solidFill>
                <a:latin typeface="+mn-lt"/>
                <a:ea typeface="+mn-ea"/>
                <a:cs typeface="+mn-cs"/>
              </a:defRPr>
            </a:lvl7pPr>
            <a:lvl8pPr marL="3200400" indent="0" algn="ctr" rtl="0" eaLnBrk="1" latinLnBrk="0" hangingPunct="1">
              <a:spcBef>
                <a:spcPct val="20000"/>
              </a:spcBef>
              <a:buClr>
                <a:schemeClr val="tx2"/>
              </a:buClr>
              <a:buNone/>
              <a:defRPr kumimoji="0" sz="1600" kern="1200">
                <a:solidFill>
                  <a:schemeClr val="tx1"/>
                </a:solidFill>
                <a:latin typeface="+mn-lt"/>
                <a:ea typeface="+mn-ea"/>
                <a:cs typeface="+mn-cs"/>
              </a:defRPr>
            </a:lvl8pPr>
            <a:lvl9pPr marL="3657600" indent="0" algn="ctr"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algn="ctr"/>
            <a:r>
              <a:rPr lang="tr-TR" sz="2000" b="1" dirty="0">
                <a:effectLst>
                  <a:outerShdw blurRad="38100" dist="38100" dir="2700000" algn="tl">
                    <a:srgbClr val="000000">
                      <a:alpha val="43137"/>
                    </a:srgbClr>
                  </a:outerShdw>
                </a:effectLst>
              </a:rPr>
              <a:t>SEBZE YETİŞTİRİCİLİĞİ</a:t>
            </a:r>
            <a:endParaRPr lang="tr-TR" sz="17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4" name="Alt Başlık 3">
            <a:extLst>
              <a:ext uri="{FF2B5EF4-FFF2-40B4-BE49-F238E27FC236}">
                <a16:creationId xmlns:a16="http://schemas.microsoft.com/office/drawing/2014/main" id="{16E10BBD-8BEC-4BA6-8933-60A012C0A0B9}"/>
              </a:ext>
            </a:extLst>
          </p:cNvPr>
          <p:cNvSpPr txBox="1">
            <a:spLocks/>
          </p:cNvSpPr>
          <p:nvPr/>
        </p:nvSpPr>
        <p:spPr>
          <a:xfrm>
            <a:off x="2975792" y="3762910"/>
            <a:ext cx="2839041" cy="1284802"/>
          </a:xfrm>
          <a:prstGeom prst="rect">
            <a:avLst/>
          </a:prstGeom>
        </p:spPr>
        <p:txBody>
          <a:bodyPr vert="horz" lIns="0" tIns="34290" rIns="18288" bIns="34290">
            <a:noAutofit/>
          </a:bodyPr>
          <a:lstStyle>
            <a:lvl1pPr marL="0" marR="45720" indent="0" algn="r" rtl="0" eaLnBrk="1" latinLnBrk="0" hangingPunct="1">
              <a:spcBef>
                <a:spcPct val="20000"/>
              </a:spcBef>
              <a:buClr>
                <a:schemeClr val="accent3"/>
              </a:buClr>
              <a:buSzPct val="95000"/>
              <a:buFont typeface="Wingdings 2"/>
              <a:buNone/>
              <a:defRPr kumimoji="0" sz="2600" kern="1200">
                <a:solidFill>
                  <a:schemeClr val="tx1"/>
                </a:solidFill>
                <a:latin typeface="+mn-lt"/>
                <a:ea typeface="+mn-ea"/>
                <a:cs typeface="+mn-cs"/>
              </a:defRPr>
            </a:lvl1pPr>
            <a:lvl2pPr marL="457200" indent="0" algn="ctr" rtl="0" eaLnBrk="1" latinLnBrk="0" hangingPunct="1">
              <a:spcBef>
                <a:spcPct val="20000"/>
              </a:spcBef>
              <a:buClr>
                <a:schemeClr val="accent1"/>
              </a:buClr>
              <a:buSzPct val="85000"/>
              <a:buFont typeface="Wingdings 2"/>
              <a:buNone/>
              <a:defRPr kumimoji="0" sz="2400" kern="1200">
                <a:solidFill>
                  <a:schemeClr val="tx1"/>
                </a:solidFill>
                <a:latin typeface="+mn-lt"/>
                <a:ea typeface="+mn-ea"/>
                <a:cs typeface="+mn-cs"/>
              </a:defRPr>
            </a:lvl2pPr>
            <a:lvl3pPr marL="914400" indent="0" algn="ctr" rtl="0" eaLnBrk="1" latinLnBrk="0" hangingPunct="1">
              <a:spcBef>
                <a:spcPct val="20000"/>
              </a:spcBef>
              <a:buClr>
                <a:schemeClr val="accent2"/>
              </a:buClr>
              <a:buSzPct val="70000"/>
              <a:buFont typeface="Wingdings 2"/>
              <a:buNone/>
              <a:defRPr kumimoji="0" sz="2100" kern="1200">
                <a:solidFill>
                  <a:schemeClr val="tx1"/>
                </a:solidFill>
                <a:latin typeface="+mn-lt"/>
                <a:ea typeface="+mn-ea"/>
                <a:cs typeface="+mn-cs"/>
              </a:defRPr>
            </a:lvl3pPr>
            <a:lvl4pPr marL="1371600" indent="0" algn="ctr" rtl="0" eaLnBrk="1" latinLnBrk="0" hangingPunct="1">
              <a:spcBef>
                <a:spcPct val="20000"/>
              </a:spcBef>
              <a:buClr>
                <a:schemeClr val="accent3"/>
              </a:buClr>
              <a:buSzPct val="65000"/>
              <a:buFont typeface="Wingdings 2"/>
              <a:buNone/>
              <a:defRPr kumimoji="0" sz="2000" kern="1200">
                <a:solidFill>
                  <a:schemeClr val="tx1"/>
                </a:solidFill>
                <a:latin typeface="+mn-lt"/>
                <a:ea typeface="+mn-ea"/>
                <a:cs typeface="+mn-cs"/>
              </a:defRPr>
            </a:lvl4pPr>
            <a:lvl5pPr marL="1828800" indent="0" algn="ctr" rtl="0" eaLnBrk="1" latinLnBrk="0" hangingPunct="1">
              <a:spcBef>
                <a:spcPct val="20000"/>
              </a:spcBef>
              <a:buClr>
                <a:schemeClr val="accent4"/>
              </a:buClr>
              <a:buSzPct val="65000"/>
              <a:buFont typeface="Wingdings 2"/>
              <a:buNone/>
              <a:defRPr kumimoji="0" sz="2000" kern="1200">
                <a:solidFill>
                  <a:schemeClr val="tx1"/>
                </a:solidFill>
                <a:latin typeface="+mn-lt"/>
                <a:ea typeface="+mn-ea"/>
                <a:cs typeface="+mn-cs"/>
              </a:defRPr>
            </a:lvl5pPr>
            <a:lvl6pPr marL="2286000" indent="0" algn="ctr" rtl="0" eaLnBrk="1" latinLnBrk="0" hangingPunct="1">
              <a:spcBef>
                <a:spcPct val="20000"/>
              </a:spcBef>
              <a:buClr>
                <a:schemeClr val="accent5"/>
              </a:buClr>
              <a:buSzPct val="80000"/>
              <a:buFont typeface="Wingdings 2"/>
              <a:buNone/>
              <a:defRPr kumimoji="0" sz="1800" kern="1200">
                <a:solidFill>
                  <a:schemeClr val="tx1"/>
                </a:solidFill>
                <a:latin typeface="+mn-lt"/>
                <a:ea typeface="+mn-ea"/>
                <a:cs typeface="+mn-cs"/>
              </a:defRPr>
            </a:lvl6pPr>
            <a:lvl7pPr marL="2743200" indent="0" algn="ctr" rtl="0" eaLnBrk="1" latinLnBrk="0" hangingPunct="1">
              <a:spcBef>
                <a:spcPct val="20000"/>
              </a:spcBef>
              <a:buClr>
                <a:schemeClr val="accent6"/>
              </a:buClr>
              <a:buSzPct val="80000"/>
              <a:buFont typeface="Wingdings 2"/>
              <a:buNone/>
              <a:defRPr kumimoji="0" sz="1600" kern="1200" baseline="0">
                <a:solidFill>
                  <a:schemeClr val="tx1"/>
                </a:solidFill>
                <a:latin typeface="+mn-lt"/>
                <a:ea typeface="+mn-ea"/>
                <a:cs typeface="+mn-cs"/>
              </a:defRPr>
            </a:lvl7pPr>
            <a:lvl8pPr marL="3200400" indent="0" algn="ctr" rtl="0" eaLnBrk="1" latinLnBrk="0" hangingPunct="1">
              <a:spcBef>
                <a:spcPct val="20000"/>
              </a:spcBef>
              <a:buClr>
                <a:schemeClr val="tx2"/>
              </a:buClr>
              <a:buNone/>
              <a:defRPr kumimoji="0" sz="1600" kern="1200">
                <a:solidFill>
                  <a:schemeClr val="tx1"/>
                </a:solidFill>
                <a:latin typeface="+mn-lt"/>
                <a:ea typeface="+mn-ea"/>
                <a:cs typeface="+mn-cs"/>
              </a:defRPr>
            </a:lvl8pPr>
            <a:lvl9pPr marL="3657600" indent="0" algn="ctr"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marR="0" lvl="0" algn="l" defTabSz="914400" rtl="0" eaLnBrk="1" fontAlgn="auto" latinLnBrk="0" hangingPunct="1">
              <a:lnSpc>
                <a:spcPct val="100000"/>
              </a:lnSpc>
              <a:spcBef>
                <a:spcPts val="600"/>
              </a:spcBef>
              <a:spcAft>
                <a:spcPts val="0"/>
              </a:spcAft>
              <a:buClr>
                <a:schemeClr val="accent1"/>
              </a:buClr>
              <a:buSzPct val="70000"/>
              <a:tabLst/>
              <a:defRPr/>
            </a:pPr>
            <a:r>
              <a:rPr kumimoji="0" lang="tr-TR" sz="1800" b="0" i="0" u="none" strike="noStrike" kern="1200" cap="none" spc="0" normalizeH="0" baseline="0" noProof="0" dirty="0">
                <a:ln>
                  <a:noFill/>
                </a:ln>
                <a:effectLst>
                  <a:outerShdw blurRad="38100" dist="38100" dir="2700000" algn="tl">
                    <a:srgbClr val="000000">
                      <a:alpha val="43137"/>
                    </a:srgbClr>
                  </a:outerShdw>
                </a:effectLst>
                <a:uLnTx/>
                <a:uFillTx/>
                <a:latin typeface="+mj-lt"/>
                <a:ea typeface="+mn-ea"/>
                <a:cs typeface="Times New Roman"/>
              </a:rPr>
              <a:t>Sera içerisinde</a:t>
            </a:r>
            <a:r>
              <a:rPr kumimoji="0" lang="tr-TR" sz="1800" b="0" i="0" u="none" strike="noStrike" kern="1200" cap="none" spc="0" normalizeH="0" noProof="0" dirty="0">
                <a:ln>
                  <a:noFill/>
                </a:ln>
                <a:effectLst>
                  <a:outerShdw blurRad="38100" dist="38100" dir="2700000" algn="tl">
                    <a:srgbClr val="000000">
                      <a:alpha val="43137"/>
                    </a:srgbClr>
                  </a:outerShdw>
                </a:effectLst>
                <a:uLnTx/>
                <a:uFillTx/>
                <a:latin typeface="+mj-lt"/>
                <a:ea typeface="+mn-ea"/>
                <a:cs typeface="Times New Roman"/>
              </a:rPr>
              <a:t> </a:t>
            </a:r>
            <a:r>
              <a:rPr kumimoji="0" lang="tr-TR" sz="1800" b="0" i="0" u="none" strike="noStrike" kern="1200" cap="none" spc="0" normalizeH="0" baseline="0" noProof="0" dirty="0">
                <a:ln>
                  <a:noFill/>
                </a:ln>
                <a:effectLst>
                  <a:outerShdw blurRad="38100" dist="38100" dir="2700000" algn="tl">
                    <a:srgbClr val="000000">
                      <a:alpha val="43137"/>
                    </a:srgbClr>
                  </a:outerShdw>
                </a:effectLst>
                <a:uLnTx/>
                <a:uFillTx/>
                <a:latin typeface="+mj-lt"/>
                <a:ea typeface="+mn-ea"/>
                <a:cs typeface="Times New Roman"/>
              </a:rPr>
              <a:t>tıbbı aromatik bitkiler ve üzüm ve dut gibi çok yıllık bitkilerin çoğaltımı yapılmıştır.</a:t>
            </a:r>
            <a:endParaRPr kumimoji="0" lang="en-US" sz="1800" b="0" i="0" u="none" strike="noStrike" kern="1200" cap="none" spc="0" normalizeH="0" baseline="0" noProof="0" dirty="0">
              <a:ln>
                <a:noFill/>
              </a:ln>
              <a:effectLst>
                <a:outerShdw blurRad="38100" dist="38100" dir="2700000" algn="tl">
                  <a:srgbClr val="000000">
                    <a:alpha val="43137"/>
                  </a:srgbClr>
                </a:outerShdw>
              </a:effectLst>
              <a:uLnTx/>
              <a:uFillTx/>
              <a:latin typeface="+mj-lt"/>
              <a:ea typeface="+mn-ea"/>
            </a:endParaRPr>
          </a:p>
        </p:txBody>
      </p:sp>
      <p:sp>
        <p:nvSpPr>
          <p:cNvPr id="17" name="Alt Başlık 3">
            <a:extLst>
              <a:ext uri="{FF2B5EF4-FFF2-40B4-BE49-F238E27FC236}">
                <a16:creationId xmlns:a16="http://schemas.microsoft.com/office/drawing/2014/main" id="{5E0F3C83-EF04-44C2-A08C-A9C92E1EAE47}"/>
              </a:ext>
            </a:extLst>
          </p:cNvPr>
          <p:cNvSpPr txBox="1">
            <a:spLocks/>
          </p:cNvSpPr>
          <p:nvPr/>
        </p:nvSpPr>
        <p:spPr>
          <a:xfrm>
            <a:off x="6036394" y="3335292"/>
            <a:ext cx="3066024" cy="1808208"/>
          </a:xfrm>
          <a:prstGeom prst="rect">
            <a:avLst/>
          </a:prstGeom>
        </p:spPr>
        <p:txBody>
          <a:bodyPr vert="horz" lIns="0" tIns="34290" rIns="18288" bIns="34290">
            <a:noAutofit/>
          </a:bodyPr>
          <a:lstStyle>
            <a:lvl1pPr marL="0" marR="45720" indent="0" algn="r" rtl="0" eaLnBrk="1" latinLnBrk="0" hangingPunct="1">
              <a:spcBef>
                <a:spcPct val="20000"/>
              </a:spcBef>
              <a:buClr>
                <a:schemeClr val="accent3"/>
              </a:buClr>
              <a:buSzPct val="95000"/>
              <a:buFont typeface="Wingdings 2"/>
              <a:buNone/>
              <a:defRPr kumimoji="0" sz="2600" kern="1200">
                <a:solidFill>
                  <a:schemeClr val="tx1"/>
                </a:solidFill>
                <a:latin typeface="+mn-lt"/>
                <a:ea typeface="+mn-ea"/>
                <a:cs typeface="+mn-cs"/>
              </a:defRPr>
            </a:lvl1pPr>
            <a:lvl2pPr marL="457200" indent="0" algn="ctr" rtl="0" eaLnBrk="1" latinLnBrk="0" hangingPunct="1">
              <a:spcBef>
                <a:spcPct val="20000"/>
              </a:spcBef>
              <a:buClr>
                <a:schemeClr val="accent1"/>
              </a:buClr>
              <a:buSzPct val="85000"/>
              <a:buFont typeface="Wingdings 2"/>
              <a:buNone/>
              <a:defRPr kumimoji="0" sz="2400" kern="1200">
                <a:solidFill>
                  <a:schemeClr val="tx1"/>
                </a:solidFill>
                <a:latin typeface="+mn-lt"/>
                <a:ea typeface="+mn-ea"/>
                <a:cs typeface="+mn-cs"/>
              </a:defRPr>
            </a:lvl2pPr>
            <a:lvl3pPr marL="914400" indent="0" algn="ctr" rtl="0" eaLnBrk="1" latinLnBrk="0" hangingPunct="1">
              <a:spcBef>
                <a:spcPct val="20000"/>
              </a:spcBef>
              <a:buClr>
                <a:schemeClr val="accent2"/>
              </a:buClr>
              <a:buSzPct val="70000"/>
              <a:buFont typeface="Wingdings 2"/>
              <a:buNone/>
              <a:defRPr kumimoji="0" sz="2100" kern="1200">
                <a:solidFill>
                  <a:schemeClr val="tx1"/>
                </a:solidFill>
                <a:latin typeface="+mn-lt"/>
                <a:ea typeface="+mn-ea"/>
                <a:cs typeface="+mn-cs"/>
              </a:defRPr>
            </a:lvl3pPr>
            <a:lvl4pPr marL="1371600" indent="0" algn="ctr" rtl="0" eaLnBrk="1" latinLnBrk="0" hangingPunct="1">
              <a:spcBef>
                <a:spcPct val="20000"/>
              </a:spcBef>
              <a:buClr>
                <a:schemeClr val="accent3"/>
              </a:buClr>
              <a:buSzPct val="65000"/>
              <a:buFont typeface="Wingdings 2"/>
              <a:buNone/>
              <a:defRPr kumimoji="0" sz="2000" kern="1200">
                <a:solidFill>
                  <a:schemeClr val="tx1"/>
                </a:solidFill>
                <a:latin typeface="+mn-lt"/>
                <a:ea typeface="+mn-ea"/>
                <a:cs typeface="+mn-cs"/>
              </a:defRPr>
            </a:lvl4pPr>
            <a:lvl5pPr marL="1828800" indent="0" algn="ctr" rtl="0" eaLnBrk="1" latinLnBrk="0" hangingPunct="1">
              <a:spcBef>
                <a:spcPct val="20000"/>
              </a:spcBef>
              <a:buClr>
                <a:schemeClr val="accent4"/>
              </a:buClr>
              <a:buSzPct val="65000"/>
              <a:buFont typeface="Wingdings 2"/>
              <a:buNone/>
              <a:defRPr kumimoji="0" sz="2000" kern="1200">
                <a:solidFill>
                  <a:schemeClr val="tx1"/>
                </a:solidFill>
                <a:latin typeface="+mn-lt"/>
                <a:ea typeface="+mn-ea"/>
                <a:cs typeface="+mn-cs"/>
              </a:defRPr>
            </a:lvl5pPr>
            <a:lvl6pPr marL="2286000" indent="0" algn="ctr" rtl="0" eaLnBrk="1" latinLnBrk="0" hangingPunct="1">
              <a:spcBef>
                <a:spcPct val="20000"/>
              </a:spcBef>
              <a:buClr>
                <a:schemeClr val="accent5"/>
              </a:buClr>
              <a:buSzPct val="80000"/>
              <a:buFont typeface="Wingdings 2"/>
              <a:buNone/>
              <a:defRPr kumimoji="0" sz="1800" kern="1200">
                <a:solidFill>
                  <a:schemeClr val="tx1"/>
                </a:solidFill>
                <a:latin typeface="+mn-lt"/>
                <a:ea typeface="+mn-ea"/>
                <a:cs typeface="+mn-cs"/>
              </a:defRPr>
            </a:lvl6pPr>
            <a:lvl7pPr marL="2743200" indent="0" algn="ctr" rtl="0" eaLnBrk="1" latinLnBrk="0" hangingPunct="1">
              <a:spcBef>
                <a:spcPct val="20000"/>
              </a:spcBef>
              <a:buClr>
                <a:schemeClr val="accent6"/>
              </a:buClr>
              <a:buSzPct val="80000"/>
              <a:buFont typeface="Wingdings 2"/>
              <a:buNone/>
              <a:defRPr kumimoji="0" sz="1600" kern="1200" baseline="0">
                <a:solidFill>
                  <a:schemeClr val="tx1"/>
                </a:solidFill>
                <a:latin typeface="+mn-lt"/>
                <a:ea typeface="+mn-ea"/>
                <a:cs typeface="+mn-cs"/>
              </a:defRPr>
            </a:lvl7pPr>
            <a:lvl8pPr marL="3200400" indent="0" algn="ctr" rtl="0" eaLnBrk="1" latinLnBrk="0" hangingPunct="1">
              <a:spcBef>
                <a:spcPct val="20000"/>
              </a:spcBef>
              <a:buClr>
                <a:schemeClr val="tx2"/>
              </a:buClr>
              <a:buNone/>
              <a:defRPr kumimoji="0" sz="1600" kern="1200">
                <a:solidFill>
                  <a:schemeClr val="tx1"/>
                </a:solidFill>
                <a:latin typeface="+mn-lt"/>
                <a:ea typeface="+mn-ea"/>
                <a:cs typeface="+mn-cs"/>
              </a:defRPr>
            </a:lvl8pPr>
            <a:lvl9pPr marL="3657600" indent="0" algn="ctr"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lvl="0" algn="l">
              <a:spcBef>
                <a:spcPts val="600"/>
              </a:spcBef>
              <a:buClr>
                <a:schemeClr val="accent1"/>
              </a:buClr>
              <a:buSzPct val="70000"/>
            </a:pPr>
            <a:r>
              <a:rPr kumimoji="0" lang="tr-TR" sz="1600" b="0" i="0" u="none" strike="noStrike" kern="1200" cap="none" spc="0" normalizeH="0" baseline="0" noProof="0" dirty="0">
                <a:ln>
                  <a:noFill/>
                </a:ln>
                <a:effectLst>
                  <a:outerShdw blurRad="38100" dist="38100" dir="2700000" algn="tl">
                    <a:srgbClr val="000000">
                      <a:alpha val="43137"/>
                    </a:srgbClr>
                  </a:outerShdw>
                </a:effectLst>
                <a:uLnTx/>
                <a:uFillTx/>
                <a:latin typeface="+mn-lt"/>
                <a:ea typeface="+mn-ea"/>
                <a:cs typeface="+mn-cs"/>
              </a:rPr>
              <a:t> Belediye sınırlarımız içerisindeki bitki üreticileri ve hobi olarak üretim yapmak isteyen vatandaşlarımıza </a:t>
            </a:r>
            <a:r>
              <a:rPr kumimoji="0" lang="tr-TR" sz="1600" b="0" i="0" u="none" strike="noStrike" kern="1200" cap="none" spc="0" normalizeH="0" baseline="0" noProof="0" dirty="0" smtClean="0">
                <a:ln>
                  <a:noFill/>
                </a:ln>
                <a:effectLst>
                  <a:outerShdw blurRad="38100" dist="38100" dir="2700000" algn="tl">
                    <a:srgbClr val="000000">
                      <a:alpha val="43137"/>
                    </a:srgbClr>
                  </a:outerShdw>
                </a:effectLst>
                <a:uLnTx/>
                <a:uFillTx/>
                <a:latin typeface="+mn-lt"/>
                <a:ea typeface="+mn-ea"/>
                <a:cs typeface="+mn-cs"/>
              </a:rPr>
              <a:t>300 </a:t>
            </a:r>
            <a:r>
              <a:rPr kumimoji="0" lang="tr-TR" sz="1600" b="0" i="0" u="none" strike="noStrike" kern="1200" cap="none" spc="0" normalizeH="0" baseline="0" noProof="0" dirty="0">
                <a:ln>
                  <a:noFill/>
                </a:ln>
                <a:effectLst>
                  <a:outerShdw blurRad="38100" dist="38100" dir="2700000" algn="tl">
                    <a:srgbClr val="000000">
                      <a:alpha val="43137"/>
                    </a:srgbClr>
                  </a:outerShdw>
                </a:effectLst>
                <a:uLnTx/>
                <a:uFillTx/>
                <a:latin typeface="+mn-lt"/>
                <a:ea typeface="+mn-ea"/>
                <a:cs typeface="+mn-cs"/>
              </a:rPr>
              <a:t>bin adet sebze fidesi </a:t>
            </a:r>
            <a:r>
              <a:rPr lang="tr-TR" sz="1600" dirty="0">
                <a:effectLst>
                  <a:outerShdw blurRad="38100" dist="38100" dir="2700000" algn="tl">
                    <a:srgbClr val="000000">
                      <a:alpha val="43137"/>
                    </a:srgbClr>
                  </a:outerShdw>
                </a:effectLst>
              </a:rPr>
              <a:t>dağıtılmıştır.</a:t>
            </a:r>
            <a:endParaRPr kumimoji="0" lang="en-US" sz="1600" b="0" i="0" u="none" strike="noStrike" kern="1200" cap="none" spc="0" normalizeH="0" baseline="0" noProof="0" dirty="0">
              <a:ln>
                <a:noFill/>
              </a:ln>
              <a:effectLst>
                <a:outerShdw blurRad="38100" dist="38100" dir="2700000" algn="tl">
                  <a:srgbClr val="000000">
                    <a:alpha val="43137"/>
                  </a:srgbClr>
                </a:outerShdw>
              </a:effectLst>
              <a:uLnTx/>
              <a:uFillTx/>
            </a:endParaRPr>
          </a:p>
        </p:txBody>
      </p:sp>
      <p:sp>
        <p:nvSpPr>
          <p:cNvPr id="16" name="Alt Başlık 3">
            <a:extLst>
              <a:ext uri="{FF2B5EF4-FFF2-40B4-BE49-F238E27FC236}">
                <a16:creationId xmlns:a16="http://schemas.microsoft.com/office/drawing/2014/main" id="{4E051D0E-DE8F-421D-A4D3-CFE7D996F519}"/>
              </a:ext>
            </a:extLst>
          </p:cNvPr>
          <p:cNvSpPr txBox="1">
            <a:spLocks/>
          </p:cNvSpPr>
          <p:nvPr/>
        </p:nvSpPr>
        <p:spPr>
          <a:xfrm>
            <a:off x="2955088" y="531713"/>
            <a:ext cx="2905104" cy="743893"/>
          </a:xfrm>
          <a:prstGeom prst="rect">
            <a:avLst/>
          </a:prstGeom>
        </p:spPr>
        <p:txBody>
          <a:bodyPr vert="horz" lIns="0" tIns="34290" rIns="18288" bIns="34290">
            <a:noAutofit/>
          </a:bodyPr>
          <a:lstStyle>
            <a:lvl1pPr marL="0" marR="45720" indent="0" algn="r" rtl="0" eaLnBrk="1" latinLnBrk="0" hangingPunct="1">
              <a:spcBef>
                <a:spcPct val="20000"/>
              </a:spcBef>
              <a:buClr>
                <a:schemeClr val="accent3"/>
              </a:buClr>
              <a:buSzPct val="95000"/>
              <a:buFont typeface="Wingdings 2"/>
              <a:buNone/>
              <a:defRPr kumimoji="0" sz="2600" kern="1200">
                <a:solidFill>
                  <a:schemeClr val="tx1"/>
                </a:solidFill>
                <a:latin typeface="+mn-lt"/>
                <a:ea typeface="+mn-ea"/>
                <a:cs typeface="+mn-cs"/>
              </a:defRPr>
            </a:lvl1pPr>
            <a:lvl2pPr marL="457200" indent="0" algn="ctr" rtl="0" eaLnBrk="1" latinLnBrk="0" hangingPunct="1">
              <a:spcBef>
                <a:spcPct val="20000"/>
              </a:spcBef>
              <a:buClr>
                <a:schemeClr val="accent1"/>
              </a:buClr>
              <a:buSzPct val="85000"/>
              <a:buFont typeface="Wingdings 2"/>
              <a:buNone/>
              <a:defRPr kumimoji="0" sz="2400" kern="1200">
                <a:solidFill>
                  <a:schemeClr val="tx1"/>
                </a:solidFill>
                <a:latin typeface="+mn-lt"/>
                <a:ea typeface="+mn-ea"/>
                <a:cs typeface="+mn-cs"/>
              </a:defRPr>
            </a:lvl2pPr>
            <a:lvl3pPr marL="914400" indent="0" algn="ctr" rtl="0" eaLnBrk="1" latinLnBrk="0" hangingPunct="1">
              <a:spcBef>
                <a:spcPct val="20000"/>
              </a:spcBef>
              <a:buClr>
                <a:schemeClr val="accent2"/>
              </a:buClr>
              <a:buSzPct val="70000"/>
              <a:buFont typeface="Wingdings 2"/>
              <a:buNone/>
              <a:defRPr kumimoji="0" sz="2100" kern="1200">
                <a:solidFill>
                  <a:schemeClr val="tx1"/>
                </a:solidFill>
                <a:latin typeface="+mn-lt"/>
                <a:ea typeface="+mn-ea"/>
                <a:cs typeface="+mn-cs"/>
              </a:defRPr>
            </a:lvl3pPr>
            <a:lvl4pPr marL="1371600" indent="0" algn="ctr" rtl="0" eaLnBrk="1" latinLnBrk="0" hangingPunct="1">
              <a:spcBef>
                <a:spcPct val="20000"/>
              </a:spcBef>
              <a:buClr>
                <a:schemeClr val="accent3"/>
              </a:buClr>
              <a:buSzPct val="65000"/>
              <a:buFont typeface="Wingdings 2"/>
              <a:buNone/>
              <a:defRPr kumimoji="0" sz="2000" kern="1200">
                <a:solidFill>
                  <a:schemeClr val="tx1"/>
                </a:solidFill>
                <a:latin typeface="+mn-lt"/>
                <a:ea typeface="+mn-ea"/>
                <a:cs typeface="+mn-cs"/>
              </a:defRPr>
            </a:lvl4pPr>
            <a:lvl5pPr marL="1828800" indent="0" algn="ctr" rtl="0" eaLnBrk="1" latinLnBrk="0" hangingPunct="1">
              <a:spcBef>
                <a:spcPct val="20000"/>
              </a:spcBef>
              <a:buClr>
                <a:schemeClr val="accent4"/>
              </a:buClr>
              <a:buSzPct val="65000"/>
              <a:buFont typeface="Wingdings 2"/>
              <a:buNone/>
              <a:defRPr kumimoji="0" sz="2000" kern="1200">
                <a:solidFill>
                  <a:schemeClr val="tx1"/>
                </a:solidFill>
                <a:latin typeface="+mn-lt"/>
                <a:ea typeface="+mn-ea"/>
                <a:cs typeface="+mn-cs"/>
              </a:defRPr>
            </a:lvl5pPr>
            <a:lvl6pPr marL="2286000" indent="0" algn="ctr" rtl="0" eaLnBrk="1" latinLnBrk="0" hangingPunct="1">
              <a:spcBef>
                <a:spcPct val="20000"/>
              </a:spcBef>
              <a:buClr>
                <a:schemeClr val="accent5"/>
              </a:buClr>
              <a:buSzPct val="80000"/>
              <a:buFont typeface="Wingdings 2"/>
              <a:buNone/>
              <a:defRPr kumimoji="0" sz="1800" kern="1200">
                <a:solidFill>
                  <a:schemeClr val="tx1"/>
                </a:solidFill>
                <a:latin typeface="+mn-lt"/>
                <a:ea typeface="+mn-ea"/>
                <a:cs typeface="+mn-cs"/>
              </a:defRPr>
            </a:lvl6pPr>
            <a:lvl7pPr marL="2743200" indent="0" algn="ctr" rtl="0" eaLnBrk="1" latinLnBrk="0" hangingPunct="1">
              <a:spcBef>
                <a:spcPct val="20000"/>
              </a:spcBef>
              <a:buClr>
                <a:schemeClr val="accent6"/>
              </a:buClr>
              <a:buSzPct val="80000"/>
              <a:buFont typeface="Wingdings 2"/>
              <a:buNone/>
              <a:defRPr kumimoji="0" sz="1600" kern="1200" baseline="0">
                <a:solidFill>
                  <a:schemeClr val="tx1"/>
                </a:solidFill>
                <a:latin typeface="+mn-lt"/>
                <a:ea typeface="+mn-ea"/>
                <a:cs typeface="+mn-cs"/>
              </a:defRPr>
            </a:lvl7pPr>
            <a:lvl8pPr marL="3200400" indent="0" algn="ctr" rtl="0" eaLnBrk="1" latinLnBrk="0" hangingPunct="1">
              <a:spcBef>
                <a:spcPct val="20000"/>
              </a:spcBef>
              <a:buClr>
                <a:schemeClr val="tx2"/>
              </a:buClr>
              <a:buNone/>
              <a:defRPr kumimoji="0" sz="1600" kern="1200">
                <a:solidFill>
                  <a:schemeClr val="tx1"/>
                </a:solidFill>
                <a:latin typeface="+mn-lt"/>
                <a:ea typeface="+mn-ea"/>
                <a:cs typeface="+mn-cs"/>
              </a:defRPr>
            </a:lvl8pPr>
            <a:lvl9pPr marL="3657600" indent="0" algn="ctr"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algn="l"/>
            <a:r>
              <a:rPr lang="tr-TR" sz="1800" b="1" dirty="0">
                <a:effectLst>
                  <a:outerShdw blurRad="38100" dist="38100" dir="2700000" algn="tl">
                    <a:srgbClr val="000000">
                      <a:alpha val="43137"/>
                    </a:srgbClr>
                  </a:outerShdw>
                </a:effectLst>
              </a:rPr>
              <a:t>TIBBİ AROMATİK VE ÇELİKLE BİTKİ ÜRETİMİ</a:t>
            </a:r>
            <a:endParaRPr lang="tr-TR" sz="17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3" name="Picture 5" descr="C:\Users\mali6\Desktop\77b08dcf-5073-493a-8bef-38d40d9f447b.jfif">
            <a:extLst>
              <a:ext uri="{FF2B5EF4-FFF2-40B4-BE49-F238E27FC236}">
                <a16:creationId xmlns:a16="http://schemas.microsoft.com/office/drawing/2014/main" id="{88EDEECC-7256-A251-7B37-8EA5848CDB2D}"/>
              </a:ext>
            </a:extLst>
          </p:cNvPr>
          <p:cNvPicPr>
            <a:picLocks noChangeAspect="1" noChangeArrowheads="1"/>
          </p:cNvPicPr>
          <p:nvPr/>
        </p:nvPicPr>
        <p:blipFill>
          <a:blip r:embed="rId2" cstate="print"/>
          <a:srcRect/>
          <a:stretch>
            <a:fillRect/>
          </a:stretch>
        </p:blipFill>
        <p:spPr bwMode="auto">
          <a:xfrm>
            <a:off x="154441" y="1275604"/>
            <a:ext cx="2520280" cy="219450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Picture 4" descr="C:\Users\mali6\Desktop\38149b4d-41ab-4fb4-bd84-7c66f89f9cde.jfif">
            <a:extLst>
              <a:ext uri="{FF2B5EF4-FFF2-40B4-BE49-F238E27FC236}">
                <a16:creationId xmlns:a16="http://schemas.microsoft.com/office/drawing/2014/main" id="{9484711D-CDC0-A56B-44E4-63DF5DBF9322}"/>
              </a:ext>
            </a:extLst>
          </p:cNvPr>
          <p:cNvPicPr>
            <a:picLocks noChangeAspect="1" noChangeArrowheads="1"/>
          </p:cNvPicPr>
          <p:nvPr/>
        </p:nvPicPr>
        <p:blipFill>
          <a:blip r:embed="rId3" cstate="print"/>
          <a:srcRect/>
          <a:stretch>
            <a:fillRect/>
          </a:stretch>
        </p:blipFill>
        <p:spPr bwMode="auto">
          <a:xfrm>
            <a:off x="4570414" y="1275604"/>
            <a:ext cx="1244419" cy="237024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6" name="Picture 5" descr="C:\Users\mali6\Desktop\81130cc4-0c2a-4bd5-b665-dc558fcb0368.jfif">
            <a:extLst>
              <a:ext uri="{FF2B5EF4-FFF2-40B4-BE49-F238E27FC236}">
                <a16:creationId xmlns:a16="http://schemas.microsoft.com/office/drawing/2014/main" id="{038BEE49-06E7-FDAB-D716-93FBED2DBBB5}"/>
              </a:ext>
            </a:extLst>
          </p:cNvPr>
          <p:cNvPicPr>
            <a:picLocks noChangeAspect="1" noChangeArrowheads="1"/>
          </p:cNvPicPr>
          <p:nvPr/>
        </p:nvPicPr>
        <p:blipFill>
          <a:blip r:embed="rId4" cstate="print"/>
          <a:srcRect/>
          <a:stretch>
            <a:fillRect/>
          </a:stretch>
        </p:blipFill>
        <p:spPr bwMode="auto">
          <a:xfrm>
            <a:off x="3037474" y="1275604"/>
            <a:ext cx="1387923" cy="237024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1" name="Picture 2" descr="C:\Users\mali6\Desktop\6e21b62c-5880-44ba-8402-b8289a8aac8c.jfif">
            <a:extLst>
              <a:ext uri="{FF2B5EF4-FFF2-40B4-BE49-F238E27FC236}">
                <a16:creationId xmlns:a16="http://schemas.microsoft.com/office/drawing/2014/main" id="{78D9CBAA-032D-9CE8-B5CA-0D0E230731FC}"/>
              </a:ext>
            </a:extLst>
          </p:cNvPr>
          <p:cNvPicPr>
            <a:picLocks noChangeAspect="1" noChangeArrowheads="1"/>
          </p:cNvPicPr>
          <p:nvPr/>
        </p:nvPicPr>
        <p:blipFill>
          <a:blip r:embed="rId5" cstate="print"/>
          <a:srcRect/>
          <a:stretch>
            <a:fillRect/>
          </a:stretch>
        </p:blipFill>
        <p:spPr bwMode="auto">
          <a:xfrm>
            <a:off x="6038450" y="1275604"/>
            <a:ext cx="2952328" cy="194421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 name="Slayt Numarası Yer Tutucusu 1">
            <a:extLst>
              <a:ext uri="{FF2B5EF4-FFF2-40B4-BE49-F238E27FC236}">
                <a16:creationId xmlns:a16="http://schemas.microsoft.com/office/drawing/2014/main" id="{4014DF94-E9EA-9858-4B63-8886926C7BAF}"/>
              </a:ext>
            </a:extLst>
          </p:cNvPr>
          <p:cNvSpPr>
            <a:spLocks noGrp="1"/>
          </p:cNvSpPr>
          <p:nvPr>
            <p:ph type="sldNum" sz="quarter" idx="12"/>
          </p:nvPr>
        </p:nvSpPr>
        <p:spPr>
          <a:xfrm>
            <a:off x="8228778" y="4789465"/>
            <a:ext cx="762000" cy="273844"/>
          </a:xfrm>
        </p:spPr>
        <p:txBody>
          <a:bodyPr/>
          <a:lstStyle/>
          <a:p>
            <a:fld id="{4B13ACF3-0F2D-4C6A-AD1F-FFBCFBC22504}" type="slidenum">
              <a:rPr lang="tr-TR" smtClean="0">
                <a:solidFill>
                  <a:schemeClr val="tx1"/>
                </a:solidFill>
                <a:effectLst>
                  <a:outerShdw blurRad="38100" dist="38100" dir="2700000" algn="tl">
                    <a:srgbClr val="000000">
                      <a:alpha val="43137"/>
                    </a:srgbClr>
                  </a:outerShdw>
                </a:effectLst>
              </a:rPr>
              <a:pPr/>
              <a:t>14</a:t>
            </a:fld>
            <a:endParaRPr lang="tr-TR">
              <a:solidFill>
                <a:schemeClr val="tx1"/>
              </a:solidFill>
              <a:effectLst>
                <a:outerShdw blurRad="38100" dist="38100" dir="2700000" algn="tl">
                  <a:srgbClr val="000000">
                    <a:alpha val="43137"/>
                  </a:srgbClr>
                </a:outerShdw>
              </a:effectLst>
            </a:endParaRPr>
          </a:p>
        </p:txBody>
      </p:sp>
      <p:sp>
        <p:nvSpPr>
          <p:cNvPr id="18" name="1 Başlık">
            <a:extLst>
              <a:ext uri="{FF2B5EF4-FFF2-40B4-BE49-F238E27FC236}">
                <a16:creationId xmlns:a16="http://schemas.microsoft.com/office/drawing/2014/main" id="{73A66C13-E20E-D5B9-00AE-0B94853CF160}"/>
              </a:ext>
            </a:extLst>
          </p:cNvPr>
          <p:cNvSpPr txBox="1">
            <a:spLocks/>
          </p:cNvSpPr>
          <p:nvPr/>
        </p:nvSpPr>
        <p:spPr>
          <a:xfrm>
            <a:off x="1023902" y="0"/>
            <a:ext cx="6552728" cy="370609"/>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tr-TR" sz="2000" dirty="0">
                <a:solidFill>
                  <a:schemeClr val="tx1"/>
                </a:solidFill>
                <a:effectLst>
                  <a:outerShdw blurRad="38100" dist="38100" dir="2700000" algn="tl">
                    <a:srgbClr val="000000">
                      <a:alpha val="43137"/>
                    </a:srgbClr>
                  </a:outerShdw>
                </a:effectLst>
                <a:highlight>
                  <a:srgbClr val="FF0000"/>
                </a:highlight>
              </a:rPr>
              <a:t>PARK VE BAHÇELER MÜDÜRLÜĞÜ</a:t>
            </a:r>
          </a:p>
        </p:txBody>
      </p:sp>
    </p:spTree>
    <p:extLst>
      <p:ext uri="{BB962C8B-B14F-4D97-AF65-F5344CB8AC3E}">
        <p14:creationId xmlns:p14="http://schemas.microsoft.com/office/powerpoint/2010/main" val="812568837"/>
      </p:ext>
    </p:extLst>
  </p:cSld>
  <p:clrMapOvr>
    <a:masterClrMapping/>
  </p:clrMapOvr>
  <p:transition>
    <p:wipe dir="r"/>
  </p:transition>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4 Dikdörtgen"/>
          <p:cNvSpPr/>
          <p:nvPr/>
        </p:nvSpPr>
        <p:spPr>
          <a:xfrm>
            <a:off x="1043608" y="1275606"/>
            <a:ext cx="7236296" cy="2308324"/>
          </a:xfrm>
          <a:prstGeom prst="rect">
            <a:avLst/>
          </a:prstGeom>
        </p:spPr>
        <p:txBody>
          <a:bodyPr wrap="square">
            <a:spAutoFit/>
          </a:bodyPr>
          <a:lstStyle/>
          <a:p>
            <a:pPr algn="ctr"/>
            <a:r>
              <a:rPr lang="tr-TR" sz="7200" b="1" dirty="0">
                <a:effectLst>
                  <a:outerShdw blurRad="38100" dist="38100" dir="2700000" algn="tl">
                    <a:srgbClr val="000000">
                      <a:alpha val="43137"/>
                    </a:srgbClr>
                  </a:outerShdw>
                </a:effectLst>
              </a:rPr>
              <a:t>YAPI KONTROL </a:t>
            </a:r>
          </a:p>
          <a:p>
            <a:pPr algn="ctr"/>
            <a:r>
              <a:rPr lang="tr-TR" sz="7200" b="1" dirty="0">
                <a:effectLst>
                  <a:outerShdw blurRad="38100" dist="38100" dir="2700000" algn="tl">
                    <a:srgbClr val="000000">
                      <a:alpha val="43137"/>
                    </a:srgbClr>
                  </a:outerShdw>
                </a:effectLst>
              </a:rPr>
              <a:t>MÜDÜRLÜĞÜ</a:t>
            </a:r>
          </a:p>
        </p:txBody>
      </p:sp>
      <p:sp>
        <p:nvSpPr>
          <p:cNvPr id="2" name="Slayt Numarası Yer Tutucusu 1">
            <a:extLst>
              <a:ext uri="{FF2B5EF4-FFF2-40B4-BE49-F238E27FC236}">
                <a16:creationId xmlns:a16="http://schemas.microsoft.com/office/drawing/2014/main" id="{97821E0C-18C2-4FFF-97C9-1FD58960D721}"/>
              </a:ext>
            </a:extLst>
          </p:cNvPr>
          <p:cNvSpPr>
            <a:spLocks noGrp="1"/>
          </p:cNvSpPr>
          <p:nvPr>
            <p:ph type="sldNum" sz="quarter" idx="12"/>
          </p:nvPr>
        </p:nvSpPr>
        <p:spPr/>
        <p:txBody>
          <a:bodyPr/>
          <a:lstStyle/>
          <a:p>
            <a:fld id="{4B13ACF3-0F2D-4C6A-AD1F-FFBCFBC22504}" type="slidenum">
              <a:rPr lang="tr-TR" smtClean="0">
                <a:solidFill>
                  <a:schemeClr val="tx1"/>
                </a:solidFill>
                <a:effectLst>
                  <a:outerShdw blurRad="38100" dist="38100" dir="2700000" algn="tl">
                    <a:srgbClr val="000000">
                      <a:alpha val="43137"/>
                    </a:srgbClr>
                  </a:outerShdw>
                </a:effectLst>
              </a:rPr>
              <a:pPr/>
              <a:t>15</a:t>
            </a:fld>
            <a:endParaRPr lang="tr-TR">
              <a:solidFill>
                <a:schemeClr val="tx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84931901"/>
      </p:ext>
    </p:extLst>
  </p:cSld>
  <p:clrMapOvr>
    <a:masterClrMapping/>
  </p:clrMapOvr>
  <p:transition>
    <p:zoom/>
  </p:transition>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5 Dikdörtgen"/>
          <p:cNvSpPr/>
          <p:nvPr/>
        </p:nvSpPr>
        <p:spPr>
          <a:xfrm>
            <a:off x="303099" y="1203598"/>
            <a:ext cx="3960440" cy="1477328"/>
          </a:xfrm>
          <a:prstGeom prst="rect">
            <a:avLst/>
          </a:prstGeom>
        </p:spPr>
        <p:txBody>
          <a:bodyPr wrap="square">
            <a:spAutoFit/>
          </a:bodyPr>
          <a:lstStyle/>
          <a:p>
            <a:r>
              <a:rPr lang="tr-TR" b="1" dirty="0">
                <a:effectLst>
                  <a:outerShdw blurRad="38100" dist="38100" dir="2700000" algn="tl">
                    <a:srgbClr val="000000">
                      <a:alpha val="43137"/>
                    </a:srgbClr>
                  </a:outerShdw>
                </a:effectLst>
                <a:latin typeface="Calibri (Başlıklar)"/>
              </a:rPr>
              <a:t> </a:t>
            </a:r>
            <a:r>
              <a:rPr lang="tr-TR" b="1" dirty="0" smtClean="0">
                <a:effectLst>
                  <a:outerShdw blurRad="38100" dist="38100" dir="2700000" algn="tl">
                    <a:srgbClr val="000000">
                      <a:alpha val="43137"/>
                    </a:srgbClr>
                  </a:outerShdw>
                </a:effectLst>
                <a:latin typeface="Calibri (Başlıklar)"/>
              </a:rPr>
              <a:t>2023 </a:t>
            </a:r>
            <a:r>
              <a:rPr lang="tr-TR" b="1" dirty="0">
                <a:effectLst>
                  <a:outerShdw blurRad="38100" dist="38100" dir="2700000" algn="tl">
                    <a:srgbClr val="000000">
                      <a:alpha val="43137"/>
                    </a:srgbClr>
                  </a:outerShdw>
                </a:effectLst>
                <a:latin typeface="Calibri (Başlıklar)"/>
              </a:rPr>
              <a:t>Yılında Müdürlüğümüz tarafından </a:t>
            </a:r>
            <a:r>
              <a:rPr lang="tr-TR" b="1" dirty="0" smtClean="0">
                <a:effectLst>
                  <a:outerShdw blurRad="38100" dist="38100" dir="2700000" algn="tl">
                    <a:srgbClr val="000000">
                      <a:alpha val="43137"/>
                    </a:srgbClr>
                  </a:outerShdw>
                </a:effectLst>
                <a:latin typeface="Calibri (Başlıklar)"/>
              </a:rPr>
              <a:t>28 </a:t>
            </a:r>
            <a:r>
              <a:rPr lang="tr-TR" b="1" dirty="0">
                <a:effectLst>
                  <a:outerShdw blurRad="38100" dist="38100" dir="2700000" algn="tl">
                    <a:srgbClr val="000000">
                      <a:alpha val="43137"/>
                    </a:srgbClr>
                  </a:outerShdw>
                </a:effectLst>
                <a:latin typeface="Calibri (Başlıklar)"/>
              </a:rPr>
              <a:t>adet metruk /depremde ağır hasarlı olarak belirlenen bina yıkılmıştır.</a:t>
            </a:r>
          </a:p>
          <a:p>
            <a:endParaRPr lang="tr-TR" b="1" dirty="0">
              <a:effectLst>
                <a:outerShdw blurRad="38100" dist="38100" dir="2700000" algn="tl">
                  <a:srgbClr val="000000">
                    <a:alpha val="43137"/>
                  </a:srgbClr>
                </a:outerShdw>
              </a:effectLst>
              <a:latin typeface="Calibri (Başlıklar)"/>
            </a:endParaRPr>
          </a:p>
        </p:txBody>
      </p:sp>
      <p:pic>
        <p:nvPicPr>
          <p:cNvPr id="1028" name="Picture 4" descr="C:\Users\Yapı Kontrol Müd\Downloads\WhatsApp Image 2020-03-13 at 12.13.16.jpeg"/>
          <p:cNvPicPr>
            <a:picLocks noChangeAspect="1" noChangeArrowheads="1"/>
          </p:cNvPicPr>
          <p:nvPr/>
        </p:nvPicPr>
        <p:blipFill>
          <a:blip r:embed="rId2" cstate="print"/>
          <a:srcRect/>
          <a:stretch>
            <a:fillRect/>
          </a:stretch>
        </p:blipFill>
        <p:spPr bwMode="auto">
          <a:xfrm>
            <a:off x="251520" y="2552871"/>
            <a:ext cx="3960440" cy="249606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1 Başlık"/>
          <p:cNvSpPr txBox="1">
            <a:spLocks/>
          </p:cNvSpPr>
          <p:nvPr/>
        </p:nvSpPr>
        <p:spPr bwMode="auto">
          <a:xfrm rot="5400000" flipV="1">
            <a:off x="2793449" y="2989446"/>
            <a:ext cx="3773127" cy="72010"/>
          </a:xfrm>
          <a:prstGeom prst="rect">
            <a:avLst/>
          </a:prstGeom>
          <a:solidFill>
            <a:schemeClr val="tx1"/>
          </a:solidFill>
          <a:ln w="9525">
            <a:noFill/>
            <a:miter lim="800000"/>
            <a:headEnd/>
            <a:tailEnd/>
          </a:ln>
        </p:spPr>
        <p:txBody>
          <a:bodyPr anchor="ctr"/>
          <a:lstStyle/>
          <a:p>
            <a:pPr algn="ctr"/>
            <a:endParaRPr lang="tr-TR">
              <a:effectLst>
                <a:outerShdw blurRad="38100" dist="38100" dir="2700000" algn="tl">
                  <a:srgbClr val="000000">
                    <a:alpha val="43137"/>
                  </a:srgbClr>
                </a:outerShdw>
              </a:effectLst>
              <a:latin typeface="Calibri" pitchFamily="34" charset="0"/>
            </a:endParaRPr>
          </a:p>
        </p:txBody>
      </p:sp>
      <p:sp>
        <p:nvSpPr>
          <p:cNvPr id="9" name="1 Başlık"/>
          <p:cNvSpPr>
            <a:spLocks noGrp="1"/>
          </p:cNvSpPr>
          <p:nvPr>
            <p:ph type="title"/>
          </p:nvPr>
        </p:nvSpPr>
        <p:spPr>
          <a:xfrm>
            <a:off x="4894545" y="1138885"/>
            <a:ext cx="4032448" cy="662390"/>
          </a:xfrm>
        </p:spPr>
        <p:txBody>
          <a:bodyPr anchor="ctr">
            <a:noAutofit/>
          </a:bodyPr>
          <a:lstStyle/>
          <a:p>
            <a:pPr algn="ctr"/>
            <a:r>
              <a:rPr lang="tr-TR" sz="2000" b="1" cap="none"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KENTSEL DÖNÜŞÜM KAPSAMINDA YAPILAN İŞLER</a:t>
            </a:r>
            <a:endParaRPr lang="tr-TR" sz="2000" cap="none"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10" name="2 İçerik Yer Tutucusu"/>
          <p:cNvSpPr>
            <a:spLocks noGrp="1"/>
          </p:cNvSpPr>
          <p:nvPr>
            <p:ph sz="quarter" idx="1"/>
          </p:nvPr>
        </p:nvSpPr>
        <p:spPr>
          <a:xfrm>
            <a:off x="4941018" y="1890480"/>
            <a:ext cx="3916898" cy="662390"/>
          </a:xfrm>
        </p:spPr>
        <p:txBody>
          <a:bodyPr>
            <a:normAutofit/>
          </a:bodyPr>
          <a:lstStyle/>
          <a:p>
            <a:pPr marL="0" indent="0">
              <a:buNone/>
            </a:pPr>
            <a:r>
              <a:rPr lang="tr-TR" sz="1800" dirty="0" smtClean="0">
                <a:effectLst>
                  <a:outerShdw blurRad="38100" dist="38100" dir="2700000" algn="tl">
                    <a:srgbClr val="000000">
                      <a:alpha val="43137"/>
                    </a:srgbClr>
                  </a:outerShdw>
                </a:effectLst>
                <a:latin typeface="Calibri (Başlıklar)"/>
              </a:rPr>
              <a:t>2023 </a:t>
            </a:r>
            <a:r>
              <a:rPr lang="tr-TR" sz="1800" dirty="0">
                <a:effectLst>
                  <a:outerShdw blurRad="38100" dist="38100" dir="2700000" algn="tl">
                    <a:srgbClr val="000000">
                      <a:alpha val="43137"/>
                    </a:srgbClr>
                  </a:outerShdw>
                </a:effectLst>
                <a:latin typeface="Calibri (Başlıklar)"/>
              </a:rPr>
              <a:t>yılında Kentsel Dönüşüm Kapsamında </a:t>
            </a:r>
            <a:r>
              <a:rPr lang="tr-TR" sz="1800" dirty="0" smtClean="0">
                <a:effectLst>
                  <a:outerShdw blurRad="38100" dist="38100" dir="2700000" algn="tl">
                    <a:srgbClr val="000000">
                      <a:alpha val="43137"/>
                    </a:srgbClr>
                  </a:outerShdw>
                </a:effectLst>
                <a:latin typeface="Calibri (Başlıklar)"/>
              </a:rPr>
              <a:t>15 </a:t>
            </a:r>
            <a:r>
              <a:rPr lang="tr-TR" sz="1800" dirty="0">
                <a:effectLst>
                  <a:outerShdw blurRad="38100" dist="38100" dir="2700000" algn="tl">
                    <a:srgbClr val="000000">
                      <a:alpha val="43137"/>
                    </a:srgbClr>
                  </a:outerShdw>
                </a:effectLst>
                <a:latin typeface="Calibri (Başlıklar)"/>
              </a:rPr>
              <a:t>adet yapı yıkılmıştır.</a:t>
            </a:r>
          </a:p>
          <a:p>
            <a:endParaRPr lang="tr-TR" sz="1800" dirty="0">
              <a:effectLst>
                <a:outerShdw blurRad="38100" dist="38100" dir="2700000" algn="tl">
                  <a:srgbClr val="000000">
                    <a:alpha val="43137"/>
                  </a:srgbClr>
                </a:outerShdw>
              </a:effectLst>
              <a:latin typeface="Calibri (Başlıklar)"/>
            </a:endParaRPr>
          </a:p>
        </p:txBody>
      </p:sp>
      <p:pic>
        <p:nvPicPr>
          <p:cNvPr id="11" name="Picture 2" descr="C:\Users\Yapı Kontrol Müd\Downloads\WhatsApp Image 2020-05-27 at 09.57.06.jpeg"/>
          <p:cNvPicPr>
            <a:picLocks noChangeAspect="1" noChangeArrowheads="1"/>
          </p:cNvPicPr>
          <p:nvPr/>
        </p:nvPicPr>
        <p:blipFill>
          <a:blip r:embed="rId3" cstate="print"/>
          <a:srcRect/>
          <a:stretch>
            <a:fillRect/>
          </a:stretch>
        </p:blipFill>
        <p:spPr bwMode="auto">
          <a:xfrm>
            <a:off x="5076056" y="2571749"/>
            <a:ext cx="3816424" cy="234026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 name="Slayt Numarası Yer Tutucusu 1">
            <a:extLst>
              <a:ext uri="{FF2B5EF4-FFF2-40B4-BE49-F238E27FC236}">
                <a16:creationId xmlns:a16="http://schemas.microsoft.com/office/drawing/2014/main" id="{DE2B583D-EE89-4BAF-8F0C-2E8DAB9A10A8}"/>
              </a:ext>
            </a:extLst>
          </p:cNvPr>
          <p:cNvSpPr>
            <a:spLocks noGrp="1"/>
          </p:cNvSpPr>
          <p:nvPr>
            <p:ph type="sldNum" sz="quarter" idx="12"/>
          </p:nvPr>
        </p:nvSpPr>
        <p:spPr>
          <a:xfrm>
            <a:off x="8130480" y="4775088"/>
            <a:ext cx="762000" cy="273844"/>
          </a:xfrm>
        </p:spPr>
        <p:txBody>
          <a:bodyPr/>
          <a:lstStyle/>
          <a:p>
            <a:fld id="{4B13ACF3-0F2D-4C6A-AD1F-FFBCFBC22504}" type="slidenum">
              <a:rPr lang="tr-TR" smtClean="0">
                <a:solidFill>
                  <a:schemeClr val="tx1"/>
                </a:solidFill>
                <a:effectLst>
                  <a:outerShdw blurRad="38100" dist="38100" dir="2700000" algn="tl">
                    <a:srgbClr val="000000">
                      <a:alpha val="43137"/>
                    </a:srgbClr>
                  </a:outerShdw>
                </a:effectLst>
              </a:rPr>
              <a:pPr/>
              <a:t>16</a:t>
            </a:fld>
            <a:endParaRPr lang="tr-TR" dirty="0">
              <a:solidFill>
                <a:schemeClr val="tx1"/>
              </a:solidFill>
              <a:effectLst>
                <a:outerShdw blurRad="38100" dist="38100" dir="2700000" algn="tl">
                  <a:srgbClr val="000000">
                    <a:alpha val="43137"/>
                  </a:srgbClr>
                </a:outerShdw>
              </a:effectLst>
            </a:endParaRPr>
          </a:p>
        </p:txBody>
      </p:sp>
      <p:sp>
        <p:nvSpPr>
          <p:cNvPr id="3" name="1 Başlık">
            <a:extLst>
              <a:ext uri="{FF2B5EF4-FFF2-40B4-BE49-F238E27FC236}">
                <a16:creationId xmlns:a16="http://schemas.microsoft.com/office/drawing/2014/main" id="{222B627D-3026-5DD1-4759-1B24A6BB0C31}"/>
              </a:ext>
            </a:extLst>
          </p:cNvPr>
          <p:cNvSpPr txBox="1">
            <a:spLocks/>
          </p:cNvSpPr>
          <p:nvPr/>
        </p:nvSpPr>
        <p:spPr>
          <a:xfrm>
            <a:off x="52931" y="255909"/>
            <a:ext cx="9182152" cy="864097"/>
          </a:xfrm>
          <a:prstGeom prst="rect">
            <a:avLst/>
          </a:prstGeom>
        </p:spPr>
        <p:txBody>
          <a:bodyPr vert="horz" lIns="0" rIns="0" bIns="0" anchor="b">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tr-TR" sz="4000" b="1" dirty="0">
                <a:solidFill>
                  <a:schemeClr val="tx1"/>
                </a:solidFill>
                <a:effectLst>
                  <a:outerShdw blurRad="38100" dist="38100" dir="2700000" algn="tl">
                    <a:srgbClr val="000000">
                      <a:alpha val="43137"/>
                    </a:srgbClr>
                  </a:outerShdw>
                </a:effectLst>
              </a:rPr>
              <a:t>YAPI GÜVENLİĞİ VE KENTSEL DÖNÜŞÜM</a:t>
            </a:r>
          </a:p>
        </p:txBody>
      </p:sp>
      <p:sp>
        <p:nvSpPr>
          <p:cNvPr id="4" name="1 Başlık">
            <a:extLst>
              <a:ext uri="{FF2B5EF4-FFF2-40B4-BE49-F238E27FC236}">
                <a16:creationId xmlns:a16="http://schemas.microsoft.com/office/drawing/2014/main" id="{4C53B744-E3FD-5C0A-9A5B-5E5A8105CD9F}"/>
              </a:ext>
            </a:extLst>
          </p:cNvPr>
          <p:cNvSpPr txBox="1">
            <a:spLocks/>
          </p:cNvSpPr>
          <p:nvPr/>
        </p:nvSpPr>
        <p:spPr>
          <a:xfrm>
            <a:off x="0" y="0"/>
            <a:ext cx="9144000" cy="370609"/>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tr-TR" sz="2000" dirty="0">
                <a:solidFill>
                  <a:schemeClr val="tx1"/>
                </a:solidFill>
                <a:effectLst>
                  <a:outerShdw blurRad="38100" dist="38100" dir="2700000" algn="tl">
                    <a:srgbClr val="000000">
                      <a:alpha val="43137"/>
                    </a:srgbClr>
                  </a:outerShdw>
                </a:effectLst>
                <a:highlight>
                  <a:srgbClr val="FF0000"/>
                </a:highlight>
              </a:rPr>
              <a:t>YAPI KONTROL MÜDÜRLÜĞÜ</a:t>
            </a:r>
          </a:p>
        </p:txBody>
      </p:sp>
    </p:spTree>
    <p:extLst>
      <p:ext uri="{BB962C8B-B14F-4D97-AF65-F5344CB8AC3E}">
        <p14:creationId xmlns:p14="http://schemas.microsoft.com/office/powerpoint/2010/main" val="593395135"/>
      </p:ext>
    </p:extLst>
  </p:cSld>
  <p:clrMapOvr>
    <a:masterClrMapping/>
  </p:clrMapOvr>
  <p:transition>
    <p:wipe dir="r"/>
  </p:transition>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5" descr="C:\Users\Yapı Kontrol Müd\Downloads\WhatsApp Image 2021-02-15 at 11.22.40 (1).jpeg"/>
          <p:cNvPicPr>
            <a:picLocks noChangeAspect="1" noChangeArrowheads="1"/>
          </p:cNvPicPr>
          <p:nvPr/>
        </p:nvPicPr>
        <p:blipFill>
          <a:blip r:embed="rId2" cstate="print"/>
          <a:srcRect/>
          <a:stretch>
            <a:fillRect/>
          </a:stretch>
        </p:blipFill>
        <p:spPr bwMode="auto">
          <a:xfrm>
            <a:off x="5076057" y="3096530"/>
            <a:ext cx="3731907" cy="175087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6" name="Picture 3" descr="8d941f7b-8cce-4d8d-a1c2-a3e280fee49b"/>
          <p:cNvPicPr>
            <a:picLocks noChangeAspect="1" noChangeArrowheads="1"/>
          </p:cNvPicPr>
          <p:nvPr/>
        </p:nvPicPr>
        <p:blipFill>
          <a:blip r:embed="rId3" cstate="print"/>
          <a:srcRect/>
          <a:stretch>
            <a:fillRect/>
          </a:stretch>
        </p:blipFill>
        <p:spPr bwMode="auto">
          <a:xfrm>
            <a:off x="5087053" y="1131590"/>
            <a:ext cx="3742743" cy="18002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7" name="6 Dikdörtgen"/>
          <p:cNvSpPr/>
          <p:nvPr/>
        </p:nvSpPr>
        <p:spPr>
          <a:xfrm>
            <a:off x="899592" y="1329613"/>
            <a:ext cx="4032448" cy="2862322"/>
          </a:xfrm>
          <a:prstGeom prst="rect">
            <a:avLst/>
          </a:prstGeom>
        </p:spPr>
        <p:txBody>
          <a:bodyPr wrap="square">
            <a:spAutoFit/>
          </a:bodyPr>
          <a:lstStyle/>
          <a:p>
            <a:r>
              <a:rPr lang="tr-TR" sz="2000" dirty="0">
                <a:effectLst>
                  <a:outerShdw blurRad="38100" dist="38100" dir="2700000" algn="tl">
                    <a:srgbClr val="000000">
                      <a:alpha val="43137"/>
                    </a:srgbClr>
                  </a:outerShdw>
                </a:effectLst>
                <a:latin typeface="Times New Roman" pitchFamily="18" charset="0"/>
                <a:cs typeface="Times New Roman" pitchFamily="18" charset="0"/>
              </a:rPr>
              <a:t>Belediyemizce </a:t>
            </a:r>
            <a:r>
              <a:rPr lang="tr-TR" sz="2000" dirty="0" smtClean="0">
                <a:effectLst>
                  <a:outerShdw blurRad="38100" dist="38100" dir="2700000" algn="tl">
                    <a:srgbClr val="000000">
                      <a:alpha val="43137"/>
                    </a:srgbClr>
                  </a:outerShdw>
                </a:effectLst>
                <a:latin typeface="Times New Roman" pitchFamily="18" charset="0"/>
                <a:cs typeface="Times New Roman" pitchFamily="18" charset="0"/>
              </a:rPr>
              <a:t>2023 </a:t>
            </a:r>
            <a:r>
              <a:rPr lang="tr-TR" sz="2000" dirty="0">
                <a:effectLst>
                  <a:outerShdw blurRad="38100" dist="38100" dir="2700000" algn="tl">
                    <a:srgbClr val="000000">
                      <a:alpha val="43137"/>
                    </a:srgbClr>
                  </a:outerShdw>
                </a:effectLst>
                <a:latin typeface="Times New Roman" pitchFamily="18" charset="0"/>
                <a:cs typeface="Times New Roman" pitchFamily="18" charset="0"/>
              </a:rPr>
              <a:t>yılında;</a:t>
            </a:r>
          </a:p>
          <a:p>
            <a:endParaRPr lang="tr-TR" sz="2000" dirty="0">
              <a:effectLst>
                <a:outerShdw blurRad="38100" dist="38100" dir="2700000" algn="tl">
                  <a:srgbClr val="000000">
                    <a:alpha val="43137"/>
                  </a:srgbClr>
                </a:outerShdw>
              </a:effectLst>
              <a:latin typeface="Times New Roman" pitchFamily="18" charset="0"/>
              <a:cs typeface="Times New Roman" pitchFamily="18" charset="0"/>
            </a:endParaRPr>
          </a:p>
          <a:p>
            <a:pPr>
              <a:buNone/>
            </a:pPr>
            <a:r>
              <a:rPr lang="tr-TR" sz="2000" dirty="0">
                <a:effectLst>
                  <a:outerShdw blurRad="38100" dist="38100" dir="2700000" algn="tl">
                    <a:srgbClr val="000000">
                      <a:alpha val="43137"/>
                    </a:srgbClr>
                  </a:outerShdw>
                </a:effectLst>
                <a:latin typeface="Times New Roman" pitchFamily="18" charset="0"/>
                <a:cs typeface="Times New Roman" pitchFamily="18" charset="0"/>
              </a:rPr>
              <a:t>      -42. Maddeye istinaden 71 yapı hakkında işlem yapılmıştır </a:t>
            </a:r>
          </a:p>
          <a:p>
            <a:pPr>
              <a:buNone/>
            </a:pPr>
            <a:endParaRPr lang="tr-TR" sz="2000" dirty="0">
              <a:effectLst>
                <a:outerShdw blurRad="38100" dist="38100" dir="2700000" algn="tl">
                  <a:srgbClr val="000000">
                    <a:alpha val="43137"/>
                  </a:srgbClr>
                </a:outerShdw>
              </a:effectLst>
              <a:latin typeface="Times New Roman" pitchFamily="18" charset="0"/>
              <a:cs typeface="Times New Roman" pitchFamily="18" charset="0"/>
            </a:endParaRPr>
          </a:p>
          <a:p>
            <a:pPr>
              <a:buNone/>
            </a:pPr>
            <a:r>
              <a:rPr lang="tr-TR" sz="2000" dirty="0">
                <a:effectLst>
                  <a:outerShdw blurRad="38100" dist="38100" dir="2700000" algn="tl">
                    <a:srgbClr val="000000">
                      <a:alpha val="43137"/>
                    </a:srgbClr>
                  </a:outerShdw>
                </a:effectLst>
                <a:latin typeface="Times New Roman" pitchFamily="18" charset="0"/>
                <a:cs typeface="Times New Roman" pitchFamily="18" charset="0"/>
              </a:rPr>
              <a:t>      -32</a:t>
            </a:r>
            <a:r>
              <a:rPr lang="tr-TR" sz="2000" dirty="0" smtClean="0">
                <a:effectLst>
                  <a:outerShdw blurRad="38100" dist="38100" dir="2700000" algn="tl">
                    <a:srgbClr val="000000">
                      <a:alpha val="43137"/>
                    </a:srgbClr>
                  </a:outerShdw>
                </a:effectLst>
                <a:latin typeface="Times New Roman" pitchFamily="18" charset="0"/>
                <a:cs typeface="Times New Roman" pitchFamily="18" charset="0"/>
              </a:rPr>
              <a:t>. Maddeye </a:t>
            </a:r>
            <a:r>
              <a:rPr lang="tr-TR" sz="2000" dirty="0">
                <a:effectLst>
                  <a:outerShdw blurRad="38100" dist="38100" dir="2700000" algn="tl">
                    <a:srgbClr val="000000">
                      <a:alpha val="43137"/>
                    </a:srgbClr>
                  </a:outerShdw>
                </a:effectLst>
                <a:latin typeface="Times New Roman" pitchFamily="18" charset="0"/>
                <a:cs typeface="Times New Roman" pitchFamily="18" charset="0"/>
              </a:rPr>
              <a:t>istinaden 16 yapı </a:t>
            </a:r>
            <a:r>
              <a:rPr lang="tr-TR" sz="2000" dirty="0" smtClean="0">
                <a:effectLst>
                  <a:outerShdw blurRad="38100" dist="38100" dir="2700000" algn="tl">
                    <a:srgbClr val="000000">
                      <a:alpha val="43137"/>
                    </a:srgbClr>
                  </a:outerShdw>
                </a:effectLst>
                <a:latin typeface="Times New Roman" pitchFamily="18" charset="0"/>
                <a:cs typeface="Times New Roman" pitchFamily="18" charset="0"/>
              </a:rPr>
              <a:t>39. </a:t>
            </a:r>
            <a:r>
              <a:rPr lang="tr-TR" sz="2000" dirty="0">
                <a:effectLst>
                  <a:outerShdw blurRad="38100" dist="38100" dir="2700000" algn="tl">
                    <a:srgbClr val="000000">
                      <a:alpha val="43137"/>
                    </a:srgbClr>
                  </a:outerShdw>
                </a:effectLst>
                <a:latin typeface="Times New Roman" pitchFamily="18" charset="0"/>
                <a:cs typeface="Times New Roman" pitchFamily="18" charset="0"/>
              </a:rPr>
              <a:t>Maddeye istinaden </a:t>
            </a:r>
            <a:r>
              <a:rPr lang="tr-TR" sz="2000" dirty="0" smtClean="0">
                <a:effectLst>
                  <a:outerShdw blurRad="38100" dist="38100" dir="2700000" algn="tl">
                    <a:srgbClr val="000000">
                      <a:alpha val="43137"/>
                    </a:srgbClr>
                  </a:outerShdw>
                </a:effectLst>
                <a:latin typeface="Times New Roman" pitchFamily="18" charset="0"/>
                <a:cs typeface="Times New Roman" pitchFamily="18" charset="0"/>
              </a:rPr>
              <a:t>10 yapı hakkında </a:t>
            </a:r>
            <a:r>
              <a:rPr lang="tr-TR" sz="2000" dirty="0">
                <a:effectLst>
                  <a:outerShdw blurRad="38100" dist="38100" dir="2700000" algn="tl">
                    <a:srgbClr val="000000">
                      <a:alpha val="43137"/>
                    </a:srgbClr>
                  </a:outerShdw>
                </a:effectLst>
                <a:latin typeface="Times New Roman" pitchFamily="18" charset="0"/>
                <a:cs typeface="Times New Roman" pitchFamily="18" charset="0"/>
              </a:rPr>
              <a:t>işlem başlatılarak yıkım kararı alınmıştır.</a:t>
            </a:r>
          </a:p>
        </p:txBody>
      </p:sp>
      <p:cxnSp>
        <p:nvCxnSpPr>
          <p:cNvPr id="8" name="7 Düz Bağlayıcı"/>
          <p:cNvCxnSpPr/>
          <p:nvPr/>
        </p:nvCxnSpPr>
        <p:spPr>
          <a:xfrm>
            <a:off x="539552" y="195486"/>
            <a:ext cx="0" cy="1674186"/>
          </a:xfrm>
          <a:prstGeom prst="line">
            <a:avLst/>
          </a:prstGeom>
        </p:spPr>
        <p:style>
          <a:lnRef idx="3">
            <a:schemeClr val="accent3"/>
          </a:lnRef>
          <a:fillRef idx="0">
            <a:schemeClr val="accent3"/>
          </a:fillRef>
          <a:effectRef idx="2">
            <a:schemeClr val="accent3"/>
          </a:effectRef>
          <a:fontRef idx="minor">
            <a:schemeClr val="tx1"/>
          </a:fontRef>
        </p:style>
      </p:cxnSp>
      <p:pic>
        <p:nvPicPr>
          <p:cNvPr id="9" name="Picture 2" descr="C:\Users\ASUS\Desktop\sayfaLogo.png"/>
          <p:cNvPicPr>
            <a:picLocks noChangeAspect="1" noChangeArrowheads="1"/>
          </p:cNvPicPr>
          <p:nvPr/>
        </p:nvPicPr>
        <p:blipFill>
          <a:blip r:embed="rId4" cstate="print"/>
          <a:srcRect/>
          <a:stretch>
            <a:fillRect/>
          </a:stretch>
        </p:blipFill>
        <p:spPr bwMode="auto">
          <a:xfrm>
            <a:off x="107504" y="2031690"/>
            <a:ext cx="792088" cy="1005576"/>
          </a:xfrm>
          <a:prstGeom prst="rect">
            <a:avLst/>
          </a:prstGeom>
          <a:noFill/>
        </p:spPr>
      </p:pic>
      <p:cxnSp>
        <p:nvCxnSpPr>
          <p:cNvPr id="10" name="9 Düz Bağlayıcı"/>
          <p:cNvCxnSpPr/>
          <p:nvPr/>
        </p:nvCxnSpPr>
        <p:spPr>
          <a:xfrm>
            <a:off x="539552" y="3219822"/>
            <a:ext cx="0" cy="1566174"/>
          </a:xfrm>
          <a:prstGeom prst="line">
            <a:avLst/>
          </a:prstGeom>
        </p:spPr>
        <p:style>
          <a:lnRef idx="3">
            <a:schemeClr val="accent3"/>
          </a:lnRef>
          <a:fillRef idx="0">
            <a:schemeClr val="accent3"/>
          </a:fillRef>
          <a:effectRef idx="2">
            <a:schemeClr val="accent3"/>
          </a:effectRef>
          <a:fontRef idx="minor">
            <a:schemeClr val="tx1"/>
          </a:fontRef>
        </p:style>
      </p:cxnSp>
      <p:sp>
        <p:nvSpPr>
          <p:cNvPr id="2" name="Slayt Numarası Yer Tutucusu 1">
            <a:extLst>
              <a:ext uri="{FF2B5EF4-FFF2-40B4-BE49-F238E27FC236}">
                <a16:creationId xmlns:a16="http://schemas.microsoft.com/office/drawing/2014/main" id="{098BC44C-1013-4388-A227-C99CABD20179}"/>
              </a:ext>
            </a:extLst>
          </p:cNvPr>
          <p:cNvSpPr>
            <a:spLocks noGrp="1"/>
          </p:cNvSpPr>
          <p:nvPr>
            <p:ph type="sldNum" sz="quarter" idx="12"/>
          </p:nvPr>
        </p:nvSpPr>
        <p:spPr/>
        <p:txBody>
          <a:bodyPr/>
          <a:lstStyle/>
          <a:p>
            <a:fld id="{4B13ACF3-0F2D-4C6A-AD1F-FFBCFBC22504}" type="slidenum">
              <a:rPr lang="tr-TR" smtClean="0">
                <a:solidFill>
                  <a:schemeClr val="tx1"/>
                </a:solidFill>
                <a:effectLst>
                  <a:outerShdw blurRad="38100" dist="38100" dir="2700000" algn="tl">
                    <a:srgbClr val="000000">
                      <a:alpha val="43137"/>
                    </a:srgbClr>
                  </a:outerShdw>
                </a:effectLst>
              </a:rPr>
              <a:pPr/>
              <a:t>17</a:t>
            </a:fld>
            <a:endParaRPr lang="tr-TR">
              <a:solidFill>
                <a:schemeClr val="tx1"/>
              </a:solidFill>
              <a:effectLst>
                <a:outerShdw blurRad="38100" dist="38100" dir="2700000" algn="tl">
                  <a:srgbClr val="000000">
                    <a:alpha val="43137"/>
                  </a:srgbClr>
                </a:outerShdw>
              </a:effectLst>
            </a:endParaRPr>
          </a:p>
        </p:txBody>
      </p:sp>
      <p:sp>
        <p:nvSpPr>
          <p:cNvPr id="3" name="1 Başlık">
            <a:extLst>
              <a:ext uri="{FF2B5EF4-FFF2-40B4-BE49-F238E27FC236}">
                <a16:creationId xmlns:a16="http://schemas.microsoft.com/office/drawing/2014/main" id="{ABFBAB23-E5B3-162A-F1F8-7B66DC4D7176}"/>
              </a:ext>
            </a:extLst>
          </p:cNvPr>
          <p:cNvSpPr>
            <a:spLocks noGrp="1"/>
          </p:cNvSpPr>
          <p:nvPr>
            <p:ph type="title"/>
          </p:nvPr>
        </p:nvSpPr>
        <p:spPr>
          <a:xfrm>
            <a:off x="107504" y="384775"/>
            <a:ext cx="9182152" cy="676654"/>
          </a:xfrm>
        </p:spPr>
        <p:txBody>
          <a:bodyPr>
            <a:noAutofit/>
          </a:bodyPr>
          <a:lstStyle/>
          <a:p>
            <a:pPr algn="ctr"/>
            <a:r>
              <a:rPr lang="tr-TR" sz="4000" b="1" cap="none" dirty="0">
                <a:solidFill>
                  <a:schemeClr val="tx1"/>
                </a:solidFill>
                <a:effectLst>
                  <a:outerShdw blurRad="38100" dist="38100" dir="2700000" algn="tl">
                    <a:srgbClr val="000000">
                      <a:alpha val="43137"/>
                    </a:srgbClr>
                  </a:outerShdw>
                </a:effectLst>
              </a:rPr>
              <a:t>KAÇAK YAPI İLE MÜCADELE</a:t>
            </a:r>
          </a:p>
        </p:txBody>
      </p:sp>
      <p:sp>
        <p:nvSpPr>
          <p:cNvPr id="11" name="1 Başlık">
            <a:extLst>
              <a:ext uri="{FF2B5EF4-FFF2-40B4-BE49-F238E27FC236}">
                <a16:creationId xmlns:a16="http://schemas.microsoft.com/office/drawing/2014/main" id="{BB125434-8AA6-8BA1-E675-E6A1CAFBFE19}"/>
              </a:ext>
            </a:extLst>
          </p:cNvPr>
          <p:cNvSpPr txBox="1">
            <a:spLocks/>
          </p:cNvSpPr>
          <p:nvPr/>
        </p:nvSpPr>
        <p:spPr>
          <a:xfrm>
            <a:off x="0" y="0"/>
            <a:ext cx="9144000" cy="370609"/>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tr-TR" sz="2000" dirty="0">
                <a:solidFill>
                  <a:schemeClr val="tx1"/>
                </a:solidFill>
                <a:effectLst>
                  <a:outerShdw blurRad="38100" dist="38100" dir="2700000" algn="tl">
                    <a:srgbClr val="000000">
                      <a:alpha val="43137"/>
                    </a:srgbClr>
                  </a:outerShdw>
                </a:effectLst>
                <a:highlight>
                  <a:srgbClr val="FF0000"/>
                </a:highlight>
              </a:rPr>
              <a:t>YAPI KONTROL MÜDÜRLÜĞÜ</a:t>
            </a:r>
          </a:p>
        </p:txBody>
      </p:sp>
    </p:spTree>
    <p:extLst>
      <p:ext uri="{BB962C8B-B14F-4D97-AF65-F5344CB8AC3E}">
        <p14:creationId xmlns:p14="http://schemas.microsoft.com/office/powerpoint/2010/main" val="36903073"/>
      </p:ext>
    </p:extLst>
  </p:cSld>
  <p:clrMapOvr>
    <a:masterClrMapping/>
  </p:clrMapOvr>
  <p:transition>
    <p:wipe dir="r"/>
  </p:transition>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1 Başlık"/>
          <p:cNvSpPr txBox="1">
            <a:spLocks/>
          </p:cNvSpPr>
          <p:nvPr/>
        </p:nvSpPr>
        <p:spPr>
          <a:xfrm>
            <a:off x="4860137" y="361668"/>
            <a:ext cx="3886653" cy="864096"/>
          </a:xfrm>
          <a:prstGeom prst="rect">
            <a:avLst/>
          </a:prstGeom>
        </p:spPr>
        <p:txBody>
          <a:bodyPr vert="horz" lIns="0" rIns="0" bIns="0" anchor="b">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tr-TR" sz="24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ŞANTİYE ATIKLARININ KALDIRILMASI</a:t>
            </a:r>
          </a:p>
        </p:txBody>
      </p:sp>
      <p:sp>
        <p:nvSpPr>
          <p:cNvPr id="6" name="2 İçerik Yer Tutucusu"/>
          <p:cNvSpPr txBox="1">
            <a:spLocks/>
          </p:cNvSpPr>
          <p:nvPr/>
        </p:nvSpPr>
        <p:spPr>
          <a:xfrm>
            <a:off x="4572000" y="3219823"/>
            <a:ext cx="4392488" cy="1653896"/>
          </a:xfrm>
          <a:prstGeom prst="rect">
            <a:avLst/>
          </a:prstGeom>
        </p:spPr>
        <p:txBody>
          <a:bodyPr vert="horz">
            <a:no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endParaRPr lang="tr-TR" sz="2000" dirty="0">
              <a:effectLst>
                <a:outerShdw blurRad="38100" dist="38100" dir="2700000" algn="tl">
                  <a:srgbClr val="000000">
                    <a:alpha val="43137"/>
                  </a:srgbClr>
                </a:outerShdw>
              </a:effectLst>
            </a:endParaRPr>
          </a:p>
          <a:p>
            <a:r>
              <a:rPr lang="tr-TR" sz="2000" dirty="0">
                <a:effectLst>
                  <a:outerShdw blurRad="38100" dist="38100" dir="2700000" algn="tl">
                    <a:srgbClr val="000000">
                      <a:alpha val="43137"/>
                    </a:srgbClr>
                  </a:outerShdw>
                </a:effectLst>
              </a:rPr>
              <a:t>Sınırlarımız içerisinde yayalara engel teşkil eden hafriyat atıkları, moloz yığınları kaldırılarak kullanılabilir alanlar oluşturuldu</a:t>
            </a:r>
          </a:p>
        </p:txBody>
      </p:sp>
      <p:pic>
        <p:nvPicPr>
          <p:cNvPr id="7" name="Picture 3" descr="C:\Users\ASUS\Downloads\WhatsApp Image 2019-11-25 at 15.35.04 (1).jpeg"/>
          <p:cNvPicPr>
            <a:picLocks noChangeAspect="1" noChangeArrowheads="1"/>
          </p:cNvPicPr>
          <p:nvPr/>
        </p:nvPicPr>
        <p:blipFill>
          <a:blip r:embed="rId2" cstate="print"/>
          <a:srcRect/>
          <a:stretch>
            <a:fillRect/>
          </a:stretch>
        </p:blipFill>
        <p:spPr bwMode="auto">
          <a:xfrm>
            <a:off x="4716016" y="1419622"/>
            <a:ext cx="4248472" cy="213511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9" name="1 Başlık"/>
          <p:cNvSpPr txBox="1">
            <a:spLocks/>
          </p:cNvSpPr>
          <p:nvPr/>
        </p:nvSpPr>
        <p:spPr bwMode="auto">
          <a:xfrm rot="5400000" flipV="1">
            <a:off x="2071418" y="2535714"/>
            <a:ext cx="4644518" cy="68614"/>
          </a:xfrm>
          <a:prstGeom prst="rect">
            <a:avLst/>
          </a:prstGeom>
          <a:solidFill>
            <a:schemeClr val="tx1"/>
          </a:solidFill>
          <a:ln w="9525">
            <a:noFill/>
            <a:miter lim="800000"/>
            <a:headEnd/>
            <a:tailEnd/>
          </a:ln>
        </p:spPr>
        <p:txBody>
          <a:bodyPr anchor="ctr"/>
          <a:lstStyle/>
          <a:p>
            <a:pPr algn="ctr"/>
            <a:endParaRPr lang="tr-TR">
              <a:effectLst>
                <a:outerShdw blurRad="38100" dist="38100" dir="2700000" algn="tl">
                  <a:srgbClr val="000000">
                    <a:alpha val="43137"/>
                  </a:srgbClr>
                </a:outerShdw>
              </a:effectLst>
              <a:latin typeface="Calibri" pitchFamily="34" charset="0"/>
            </a:endParaRPr>
          </a:p>
        </p:txBody>
      </p:sp>
      <p:sp>
        <p:nvSpPr>
          <p:cNvPr id="8" name="Slayt Numarası Yer Tutucusu 7">
            <a:extLst>
              <a:ext uri="{FF2B5EF4-FFF2-40B4-BE49-F238E27FC236}">
                <a16:creationId xmlns:a16="http://schemas.microsoft.com/office/drawing/2014/main" id="{11C27101-83B9-4F67-8F3A-DCE1B8C243E0}"/>
              </a:ext>
            </a:extLst>
          </p:cNvPr>
          <p:cNvSpPr>
            <a:spLocks noGrp="1"/>
          </p:cNvSpPr>
          <p:nvPr>
            <p:ph type="sldNum" sz="quarter" idx="12"/>
          </p:nvPr>
        </p:nvSpPr>
        <p:spPr/>
        <p:txBody>
          <a:bodyPr/>
          <a:lstStyle/>
          <a:p>
            <a:fld id="{4B13ACF3-0F2D-4C6A-AD1F-FFBCFBC22504}" type="slidenum">
              <a:rPr lang="tr-TR" smtClean="0">
                <a:solidFill>
                  <a:schemeClr val="tx1"/>
                </a:solidFill>
                <a:effectLst>
                  <a:outerShdw blurRad="38100" dist="38100" dir="2700000" algn="tl">
                    <a:srgbClr val="000000">
                      <a:alpha val="43137"/>
                    </a:srgbClr>
                  </a:outerShdw>
                </a:effectLst>
              </a:rPr>
              <a:pPr/>
              <a:t>18</a:t>
            </a:fld>
            <a:endParaRPr lang="tr-TR">
              <a:solidFill>
                <a:schemeClr val="tx1"/>
              </a:solidFill>
              <a:effectLst>
                <a:outerShdw blurRad="38100" dist="38100" dir="2700000" algn="tl">
                  <a:srgbClr val="000000">
                    <a:alpha val="43137"/>
                  </a:srgbClr>
                </a:outerShdw>
              </a:effectLst>
            </a:endParaRPr>
          </a:p>
        </p:txBody>
      </p:sp>
      <p:sp>
        <p:nvSpPr>
          <p:cNvPr id="14" name="1 Başlık">
            <a:extLst>
              <a:ext uri="{FF2B5EF4-FFF2-40B4-BE49-F238E27FC236}">
                <a16:creationId xmlns:a16="http://schemas.microsoft.com/office/drawing/2014/main" id="{89D548B4-C673-AFE4-6C40-8A1CB442DF39}"/>
              </a:ext>
            </a:extLst>
          </p:cNvPr>
          <p:cNvSpPr>
            <a:spLocks noGrp="1"/>
          </p:cNvSpPr>
          <p:nvPr>
            <p:ph type="title"/>
          </p:nvPr>
        </p:nvSpPr>
        <p:spPr>
          <a:xfrm>
            <a:off x="-1588" y="432048"/>
            <a:ext cx="4397522" cy="987574"/>
          </a:xfrm>
        </p:spPr>
        <p:txBody>
          <a:bodyPr>
            <a:noAutofit/>
          </a:bodyPr>
          <a:lstStyle/>
          <a:p>
            <a:pPr algn="ctr"/>
            <a:r>
              <a:rPr lang="tr-TR" sz="3000" b="1" cap="none" dirty="0">
                <a:solidFill>
                  <a:schemeClr val="tx1"/>
                </a:solidFill>
                <a:effectLst>
                  <a:outerShdw blurRad="38100" dist="38100" dir="2700000" algn="tl">
                    <a:srgbClr val="000000">
                      <a:alpha val="43137"/>
                    </a:srgbClr>
                  </a:outerShdw>
                </a:effectLst>
              </a:rPr>
              <a:t>İnşaatların Ruhsatlarına Uygunluğunun Denetimi</a:t>
            </a:r>
          </a:p>
        </p:txBody>
      </p:sp>
      <p:sp>
        <p:nvSpPr>
          <p:cNvPr id="15" name="3 Dikdörtgen">
            <a:extLst>
              <a:ext uri="{FF2B5EF4-FFF2-40B4-BE49-F238E27FC236}">
                <a16:creationId xmlns:a16="http://schemas.microsoft.com/office/drawing/2014/main" id="{6AA006C9-4271-A44A-1DCE-424301D8C02C}"/>
              </a:ext>
            </a:extLst>
          </p:cNvPr>
          <p:cNvSpPr/>
          <p:nvPr/>
        </p:nvSpPr>
        <p:spPr>
          <a:xfrm>
            <a:off x="271302" y="4005609"/>
            <a:ext cx="4156682" cy="861774"/>
          </a:xfrm>
          <a:prstGeom prst="rect">
            <a:avLst/>
          </a:prstGeom>
        </p:spPr>
        <p:txBody>
          <a:bodyPr wrap="square">
            <a:spAutoFit/>
          </a:bodyPr>
          <a:lstStyle/>
          <a:p>
            <a:pPr>
              <a:lnSpc>
                <a:spcPct val="100000"/>
              </a:lnSpc>
            </a:pPr>
            <a:r>
              <a:rPr lang="tr-TR" sz="2500" dirty="0" smtClean="0">
                <a:effectLst>
                  <a:outerShdw blurRad="38100" dist="38100" dir="2700000" algn="tl">
                    <a:srgbClr val="000000">
                      <a:alpha val="43137"/>
                    </a:srgbClr>
                  </a:outerShdw>
                </a:effectLst>
              </a:rPr>
              <a:t>2023 </a:t>
            </a:r>
            <a:r>
              <a:rPr lang="tr-TR" sz="2500" dirty="0">
                <a:effectLst>
                  <a:outerShdw blurRad="38100" dist="38100" dir="2700000" algn="tl">
                    <a:srgbClr val="000000">
                      <a:alpha val="43137"/>
                    </a:srgbClr>
                  </a:outerShdw>
                </a:effectLst>
              </a:rPr>
              <a:t>yılında 197 adet inşaat denetime tabi tutuldu.</a:t>
            </a:r>
          </a:p>
        </p:txBody>
      </p:sp>
      <p:pic>
        <p:nvPicPr>
          <p:cNvPr id="16" name="5 Resim" descr="C:\Users\Yapı Kontrol Müd\AppData\Local\Microsoft\Windows\INetCache\Content.Word\1189dd6b-4a6e-4b69-adc1-9abd1c95c903.jpg">
            <a:extLst>
              <a:ext uri="{FF2B5EF4-FFF2-40B4-BE49-F238E27FC236}">
                <a16:creationId xmlns:a16="http://schemas.microsoft.com/office/drawing/2014/main" id="{C70B0AA4-234F-4D03-7CEB-A4D973552FA4}"/>
              </a:ext>
            </a:extLst>
          </p:cNvPr>
          <p:cNvPicPr/>
          <p:nvPr/>
        </p:nvPicPr>
        <p:blipFill>
          <a:blip r:embed="rId3" cstate="print"/>
          <a:srcRect/>
          <a:stretch>
            <a:fillRect/>
          </a:stretch>
        </p:blipFill>
        <p:spPr bwMode="auto">
          <a:xfrm>
            <a:off x="227592" y="1419622"/>
            <a:ext cx="4005331" cy="248690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 name="1 Başlık">
            <a:extLst>
              <a:ext uri="{FF2B5EF4-FFF2-40B4-BE49-F238E27FC236}">
                <a16:creationId xmlns:a16="http://schemas.microsoft.com/office/drawing/2014/main" id="{24B1FFE6-667C-F15E-ADFA-93BE1363966C}"/>
              </a:ext>
            </a:extLst>
          </p:cNvPr>
          <p:cNvSpPr txBox="1">
            <a:spLocks/>
          </p:cNvSpPr>
          <p:nvPr/>
        </p:nvSpPr>
        <p:spPr>
          <a:xfrm>
            <a:off x="0" y="0"/>
            <a:ext cx="9144000" cy="370609"/>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tr-TR" sz="2000" dirty="0">
                <a:solidFill>
                  <a:schemeClr val="tx1"/>
                </a:solidFill>
                <a:effectLst>
                  <a:outerShdw blurRad="38100" dist="38100" dir="2700000" algn="tl">
                    <a:srgbClr val="000000">
                      <a:alpha val="43137"/>
                    </a:srgbClr>
                  </a:outerShdw>
                </a:effectLst>
                <a:highlight>
                  <a:srgbClr val="FF0000"/>
                </a:highlight>
              </a:rPr>
              <a:t>YAPI KONTROL MÜDÜRLÜĞÜ</a:t>
            </a:r>
          </a:p>
        </p:txBody>
      </p:sp>
    </p:spTree>
    <p:extLst>
      <p:ext uri="{BB962C8B-B14F-4D97-AF65-F5344CB8AC3E}">
        <p14:creationId xmlns:p14="http://schemas.microsoft.com/office/powerpoint/2010/main" val="1009893341"/>
      </p:ext>
    </p:extLst>
  </p:cSld>
  <p:clrMapOvr>
    <a:masterClrMapping/>
  </p:clrMapOvr>
  <p:transition>
    <p:wipe dir="r"/>
  </p:transition>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7" name="Picture 3" descr="C:\Users\exper\Desktop\slayt başkan\9722b7e2-b1c2-4c51-9933-e869903a3c84.jpg"/>
          <p:cNvPicPr>
            <a:picLocks noChangeAspect="1" noChangeArrowheads="1"/>
          </p:cNvPicPr>
          <p:nvPr/>
        </p:nvPicPr>
        <p:blipFill>
          <a:blip r:embed="rId2" cstate="print"/>
          <a:srcRect/>
          <a:stretch>
            <a:fillRect/>
          </a:stretch>
        </p:blipFill>
        <p:spPr bwMode="auto">
          <a:xfrm>
            <a:off x="4716016" y="2581334"/>
            <a:ext cx="4284582" cy="234991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29" name="Picture 5" descr="C:\Users\exper\Desktop\slayt başkan\9c553f54-c172-49b0-8fa3-ae7e5731c40f.jpg"/>
          <p:cNvPicPr>
            <a:picLocks noChangeAspect="1" noChangeArrowheads="1"/>
          </p:cNvPicPr>
          <p:nvPr/>
        </p:nvPicPr>
        <p:blipFill>
          <a:blip r:embed="rId3" cstate="print"/>
          <a:srcRect/>
          <a:stretch>
            <a:fillRect/>
          </a:stretch>
        </p:blipFill>
        <p:spPr bwMode="auto">
          <a:xfrm>
            <a:off x="323528" y="2581334"/>
            <a:ext cx="4284590" cy="236668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0" name="9 Dikdörtgen"/>
          <p:cNvSpPr/>
          <p:nvPr/>
        </p:nvSpPr>
        <p:spPr>
          <a:xfrm>
            <a:off x="323528" y="1002090"/>
            <a:ext cx="8671317" cy="1569660"/>
          </a:xfrm>
          <a:prstGeom prst="rect">
            <a:avLst/>
          </a:prstGeom>
        </p:spPr>
        <p:txBody>
          <a:bodyPr wrap="square">
            <a:spAutoFit/>
          </a:bodyPr>
          <a:lstStyle/>
          <a:p>
            <a:pPr>
              <a:buNone/>
            </a:pPr>
            <a:r>
              <a:rPr lang="tr-TR" sz="1600" dirty="0">
                <a:effectLst>
                  <a:outerShdw blurRad="38100" dist="38100" dir="2700000" algn="tl">
                    <a:srgbClr val="000000">
                      <a:alpha val="43137"/>
                    </a:srgbClr>
                  </a:outerShdw>
                </a:effectLst>
                <a:latin typeface="Times New Roman" pitchFamily="18" charset="0"/>
                <a:cs typeface="Times New Roman" pitchFamily="18" charset="0"/>
              </a:rPr>
              <a:t>Tehlike arz eden asansörler hizmetten men edilip, mühürlenerek takip altına alınıp, bakımları yaptırıldı. Tabii olduğumuz yönetmelik gereğince asansörlerin yapılan takip</a:t>
            </a:r>
            <a:r>
              <a:rPr lang="tr-TR" sz="1600" b="1" dirty="0">
                <a:effectLst>
                  <a:outerShdw blurRad="38100" dist="38100" dir="2700000" algn="tl">
                    <a:srgbClr val="000000">
                      <a:alpha val="43137"/>
                    </a:srgbClr>
                  </a:outerShdw>
                </a:effectLst>
                <a:latin typeface="Times New Roman" pitchFamily="18" charset="0"/>
                <a:cs typeface="Times New Roman" pitchFamily="18" charset="0"/>
              </a:rPr>
              <a:t> </a:t>
            </a:r>
            <a:r>
              <a:rPr lang="tr-TR" sz="1600" dirty="0">
                <a:effectLst>
                  <a:outerShdw blurRad="38100" dist="38100" dir="2700000" algn="tl">
                    <a:srgbClr val="000000">
                      <a:alpha val="43137"/>
                    </a:srgbClr>
                  </a:outerShdw>
                </a:effectLst>
                <a:latin typeface="Times New Roman" pitchFamily="18" charset="0"/>
                <a:cs typeface="Times New Roman" pitchFamily="18" charset="0"/>
              </a:rPr>
              <a:t>kontrollerinde uygunsuzluklarla karşılaşılmış olup, Yönetmelik gereği yapılan takip kontrolü neticesinde güvenli hale getirilmesi için söz konusu firmaların yönetmeliğe uygun hale getirilene kadar asansör kullanımdan men edilerek süre verilmiştir. </a:t>
            </a:r>
          </a:p>
          <a:p>
            <a:r>
              <a:rPr lang="tr-TR" sz="1600" dirty="0">
                <a:effectLst>
                  <a:outerShdw blurRad="38100" dist="38100" dir="2700000" algn="tl">
                    <a:srgbClr val="000000">
                      <a:alpha val="43137"/>
                    </a:srgbClr>
                  </a:outerShdw>
                </a:effectLst>
                <a:latin typeface="Times New Roman" pitchFamily="18" charset="0"/>
                <a:cs typeface="Times New Roman" pitchFamily="18" charset="0"/>
              </a:rPr>
              <a:t>Gözetim ve Muayene İşleri </a:t>
            </a:r>
            <a:r>
              <a:rPr lang="tr-TR" sz="1600" dirty="0" smtClean="0">
                <a:effectLst>
                  <a:outerShdw blurRad="38100" dist="38100" dir="2700000" algn="tl">
                    <a:srgbClr val="000000">
                      <a:alpha val="43137"/>
                    </a:srgbClr>
                  </a:outerShdw>
                </a:effectLst>
                <a:latin typeface="Times New Roman" pitchFamily="18" charset="0"/>
                <a:cs typeface="Times New Roman" pitchFamily="18" charset="0"/>
              </a:rPr>
              <a:t>622 </a:t>
            </a:r>
            <a:r>
              <a:rPr lang="tr-TR" sz="1600" dirty="0">
                <a:effectLst>
                  <a:outerShdw blurRad="38100" dist="38100" dir="2700000" algn="tl">
                    <a:srgbClr val="000000">
                      <a:alpha val="43137"/>
                    </a:srgbClr>
                  </a:outerShdw>
                </a:effectLst>
                <a:latin typeface="Times New Roman" pitchFamily="18" charset="0"/>
                <a:cs typeface="Times New Roman" pitchFamily="18" charset="0"/>
              </a:rPr>
              <a:t>adet asansör, Tescil işlemi için </a:t>
            </a:r>
            <a:r>
              <a:rPr lang="tr-TR" sz="1600" b="1" dirty="0" smtClean="0">
                <a:effectLst>
                  <a:outerShdw blurRad="38100" dist="38100" dir="2700000" algn="tl">
                    <a:srgbClr val="000000">
                      <a:alpha val="43137"/>
                    </a:srgbClr>
                  </a:outerShdw>
                </a:effectLst>
                <a:latin typeface="Times New Roman" pitchFamily="18" charset="0"/>
                <a:cs typeface="Times New Roman" pitchFamily="18" charset="0"/>
              </a:rPr>
              <a:t>186 </a:t>
            </a:r>
            <a:r>
              <a:rPr lang="tr-TR" sz="1600" b="1" dirty="0">
                <a:effectLst>
                  <a:outerShdw blurRad="38100" dist="38100" dir="2700000" algn="tl">
                    <a:srgbClr val="000000">
                      <a:alpha val="43137"/>
                    </a:srgbClr>
                  </a:outerShdw>
                </a:effectLst>
                <a:latin typeface="Times New Roman" pitchFamily="18" charset="0"/>
                <a:cs typeface="Times New Roman" pitchFamily="18" charset="0"/>
              </a:rPr>
              <a:t>adet </a:t>
            </a:r>
            <a:r>
              <a:rPr lang="tr-TR" sz="1600" dirty="0">
                <a:effectLst>
                  <a:outerShdw blurRad="38100" dist="38100" dir="2700000" algn="tl">
                    <a:srgbClr val="000000">
                      <a:alpha val="43137"/>
                    </a:srgbClr>
                  </a:outerShdw>
                </a:effectLst>
                <a:latin typeface="Times New Roman" pitchFamily="18" charset="0"/>
                <a:cs typeface="Times New Roman" pitchFamily="18" charset="0"/>
              </a:rPr>
              <a:t>asansöre işlem yapılmıştır.</a:t>
            </a:r>
          </a:p>
        </p:txBody>
      </p:sp>
      <p:sp>
        <p:nvSpPr>
          <p:cNvPr id="11" name="10 Dikdörtgen"/>
          <p:cNvSpPr/>
          <p:nvPr/>
        </p:nvSpPr>
        <p:spPr>
          <a:xfrm>
            <a:off x="2261001" y="357845"/>
            <a:ext cx="4694234" cy="707886"/>
          </a:xfrm>
          <a:prstGeom prst="rect">
            <a:avLst/>
          </a:prstGeom>
        </p:spPr>
        <p:txBody>
          <a:bodyPr wrap="none">
            <a:spAutoFit/>
          </a:bodyPr>
          <a:lstStyle/>
          <a:p>
            <a:r>
              <a:rPr lang="tr-TR" sz="4000" b="1" dirty="0">
                <a:effectLst>
                  <a:outerShdw blurRad="38100" dist="38100" dir="2700000" algn="tl">
                    <a:srgbClr val="000000">
                      <a:alpha val="43137"/>
                    </a:srgbClr>
                  </a:outerShdw>
                </a:effectLst>
                <a:latin typeface="Times New Roman" pitchFamily="18" charset="0"/>
                <a:cs typeface="Times New Roman" pitchFamily="18" charset="0"/>
              </a:rPr>
              <a:t>Asansör Denetimleri</a:t>
            </a:r>
          </a:p>
        </p:txBody>
      </p:sp>
      <p:sp>
        <p:nvSpPr>
          <p:cNvPr id="2" name="Slayt Numarası Yer Tutucusu 1">
            <a:extLst>
              <a:ext uri="{FF2B5EF4-FFF2-40B4-BE49-F238E27FC236}">
                <a16:creationId xmlns:a16="http://schemas.microsoft.com/office/drawing/2014/main" id="{237480FE-02C2-4C85-8627-584508C94FAE}"/>
              </a:ext>
            </a:extLst>
          </p:cNvPr>
          <p:cNvSpPr>
            <a:spLocks noGrp="1"/>
          </p:cNvSpPr>
          <p:nvPr>
            <p:ph type="sldNum" sz="quarter" idx="12"/>
          </p:nvPr>
        </p:nvSpPr>
        <p:spPr>
          <a:xfrm>
            <a:off x="8056512" y="4811092"/>
            <a:ext cx="762000" cy="273844"/>
          </a:xfrm>
        </p:spPr>
        <p:txBody>
          <a:bodyPr/>
          <a:lstStyle/>
          <a:p>
            <a:fld id="{4B13ACF3-0F2D-4C6A-AD1F-FFBCFBC22504}" type="slidenum">
              <a:rPr lang="tr-TR" smtClean="0">
                <a:solidFill>
                  <a:schemeClr val="tx1"/>
                </a:solidFill>
                <a:effectLst>
                  <a:outerShdw blurRad="38100" dist="38100" dir="2700000" algn="tl">
                    <a:srgbClr val="000000">
                      <a:alpha val="43137"/>
                    </a:srgbClr>
                  </a:outerShdw>
                </a:effectLst>
              </a:rPr>
              <a:pPr/>
              <a:t>19</a:t>
            </a:fld>
            <a:endParaRPr lang="tr-TR">
              <a:solidFill>
                <a:schemeClr val="tx1"/>
              </a:solidFill>
              <a:effectLst>
                <a:outerShdw blurRad="38100" dist="38100" dir="2700000" algn="tl">
                  <a:srgbClr val="000000">
                    <a:alpha val="43137"/>
                  </a:srgbClr>
                </a:outerShdw>
              </a:effectLst>
            </a:endParaRPr>
          </a:p>
        </p:txBody>
      </p:sp>
      <p:sp>
        <p:nvSpPr>
          <p:cNvPr id="3" name="1 Başlık">
            <a:extLst>
              <a:ext uri="{FF2B5EF4-FFF2-40B4-BE49-F238E27FC236}">
                <a16:creationId xmlns:a16="http://schemas.microsoft.com/office/drawing/2014/main" id="{FAACFDB5-FD83-F76A-5AC7-33008FD0E6C9}"/>
              </a:ext>
            </a:extLst>
          </p:cNvPr>
          <p:cNvSpPr txBox="1">
            <a:spLocks/>
          </p:cNvSpPr>
          <p:nvPr/>
        </p:nvSpPr>
        <p:spPr>
          <a:xfrm>
            <a:off x="0" y="0"/>
            <a:ext cx="9144000" cy="370609"/>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tr-TR" sz="2000" dirty="0">
                <a:solidFill>
                  <a:schemeClr val="tx1"/>
                </a:solidFill>
                <a:effectLst>
                  <a:outerShdw blurRad="38100" dist="38100" dir="2700000" algn="tl">
                    <a:srgbClr val="000000">
                      <a:alpha val="43137"/>
                    </a:srgbClr>
                  </a:outerShdw>
                </a:effectLst>
                <a:highlight>
                  <a:srgbClr val="FF0000"/>
                </a:highlight>
              </a:rPr>
              <a:t>YAPI KONTROL MÜDÜRLÜĞÜ</a:t>
            </a:r>
          </a:p>
        </p:txBody>
      </p:sp>
    </p:spTree>
    <p:extLst>
      <p:ext uri="{BB962C8B-B14F-4D97-AF65-F5344CB8AC3E}">
        <p14:creationId xmlns:p14="http://schemas.microsoft.com/office/powerpoint/2010/main" val="908229107"/>
      </p:ext>
    </p:extLst>
  </p:cSld>
  <p:clrMapOvr>
    <a:masterClrMapping/>
  </p:clrMapOvr>
  <p:transition>
    <p:wipe dir="r"/>
  </p:transition>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 Box 10"/>
          <p:cNvSpPr txBox="1">
            <a:spLocks noChangeArrowheads="1"/>
          </p:cNvSpPr>
          <p:nvPr/>
        </p:nvSpPr>
        <p:spPr bwMode="auto">
          <a:xfrm>
            <a:off x="0" y="1804476"/>
            <a:ext cx="9144000" cy="783837"/>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wrap="square" lIns="90454" tIns="45228" rIns="90454" bIns="45228">
            <a:spAutoFit/>
          </a:bodyPr>
          <a:lstStyle>
            <a:lvl1pPr defTabSz="904875" eaLnBrk="0" hangingPunct="0">
              <a:defRPr sz="1600">
                <a:solidFill>
                  <a:schemeClr val="bg1"/>
                </a:solidFill>
                <a:latin typeface="Tahoma" pitchFamily="34" charset="0"/>
              </a:defRPr>
            </a:lvl1pPr>
            <a:lvl2pPr marL="735013" indent="-282575" defTabSz="904875" eaLnBrk="0" hangingPunct="0">
              <a:defRPr sz="1600">
                <a:solidFill>
                  <a:schemeClr val="bg1"/>
                </a:solidFill>
                <a:latin typeface="Tahoma" pitchFamily="34" charset="0"/>
              </a:defRPr>
            </a:lvl2pPr>
            <a:lvl3pPr marL="1131888" indent="-227013" defTabSz="904875" eaLnBrk="0" hangingPunct="0">
              <a:defRPr sz="1600">
                <a:solidFill>
                  <a:schemeClr val="bg1"/>
                </a:solidFill>
                <a:latin typeface="Tahoma" pitchFamily="34" charset="0"/>
              </a:defRPr>
            </a:lvl3pPr>
            <a:lvl4pPr marL="1581150" indent="-223838" defTabSz="904875" eaLnBrk="0" hangingPunct="0">
              <a:defRPr sz="1600">
                <a:solidFill>
                  <a:schemeClr val="bg1"/>
                </a:solidFill>
                <a:latin typeface="Tahoma" pitchFamily="34" charset="0"/>
              </a:defRPr>
            </a:lvl4pPr>
            <a:lvl5pPr marL="2035175" indent="-225425" defTabSz="904875" eaLnBrk="0" hangingPunct="0">
              <a:defRPr sz="1600">
                <a:solidFill>
                  <a:schemeClr val="bg1"/>
                </a:solidFill>
                <a:latin typeface="Tahoma" pitchFamily="34" charset="0"/>
              </a:defRPr>
            </a:lvl5pPr>
            <a:lvl6pPr marL="2492375" indent="-225425" defTabSz="904875" eaLnBrk="0" fontAlgn="base" hangingPunct="0">
              <a:spcBef>
                <a:spcPct val="0"/>
              </a:spcBef>
              <a:spcAft>
                <a:spcPct val="0"/>
              </a:spcAft>
              <a:defRPr sz="1600">
                <a:solidFill>
                  <a:schemeClr val="bg1"/>
                </a:solidFill>
                <a:latin typeface="Tahoma" pitchFamily="34" charset="0"/>
              </a:defRPr>
            </a:lvl6pPr>
            <a:lvl7pPr marL="2949575" indent="-225425" defTabSz="904875" eaLnBrk="0" fontAlgn="base" hangingPunct="0">
              <a:spcBef>
                <a:spcPct val="0"/>
              </a:spcBef>
              <a:spcAft>
                <a:spcPct val="0"/>
              </a:spcAft>
              <a:defRPr sz="1600">
                <a:solidFill>
                  <a:schemeClr val="bg1"/>
                </a:solidFill>
                <a:latin typeface="Tahoma" pitchFamily="34" charset="0"/>
              </a:defRPr>
            </a:lvl7pPr>
            <a:lvl8pPr marL="3406775" indent="-225425" defTabSz="904875" eaLnBrk="0" fontAlgn="base" hangingPunct="0">
              <a:spcBef>
                <a:spcPct val="0"/>
              </a:spcBef>
              <a:spcAft>
                <a:spcPct val="0"/>
              </a:spcAft>
              <a:defRPr sz="1600">
                <a:solidFill>
                  <a:schemeClr val="bg1"/>
                </a:solidFill>
                <a:latin typeface="Tahoma" pitchFamily="34" charset="0"/>
              </a:defRPr>
            </a:lvl8pPr>
            <a:lvl9pPr marL="3863975" indent="-225425" defTabSz="904875" eaLnBrk="0" fontAlgn="base" hangingPunct="0">
              <a:spcBef>
                <a:spcPct val="0"/>
              </a:spcBef>
              <a:spcAft>
                <a:spcPct val="0"/>
              </a:spcAft>
              <a:defRPr sz="1600">
                <a:solidFill>
                  <a:schemeClr val="bg1"/>
                </a:solidFill>
                <a:latin typeface="Tahoma" pitchFamily="34" charset="0"/>
              </a:defRPr>
            </a:lvl9pPr>
          </a:lstStyle>
          <a:p>
            <a:pPr algn="ctr" eaLnBrk="1" hangingPunct="1">
              <a:defRPr/>
            </a:pPr>
            <a:r>
              <a:rPr kumimoji="1" lang="tr-TR" sz="4500" b="1" dirty="0">
                <a:ln w="17780" cmpd="sng">
                  <a:solidFill>
                    <a:srgbClr val="FFFFFF"/>
                  </a:solidFill>
                  <a:prstDash val="solid"/>
                  <a:miter lim="800000"/>
                </a:ln>
                <a:solidFill>
                  <a:srgbClr val="0070C0"/>
                </a:solidFill>
                <a:latin typeface="Arial Black" pitchFamily="34" charset="0"/>
              </a:rPr>
              <a:t>FEN İŞLERİ MÜDÜRLÜĞÜ</a:t>
            </a:r>
          </a:p>
        </p:txBody>
      </p:sp>
      <p:sp>
        <p:nvSpPr>
          <p:cNvPr id="2" name="Slayt Numarası Yer Tutucusu 1">
            <a:extLst>
              <a:ext uri="{FF2B5EF4-FFF2-40B4-BE49-F238E27FC236}">
                <a16:creationId xmlns:a16="http://schemas.microsoft.com/office/drawing/2014/main" id="{F8F972CA-A6EB-41A7-A01A-EDFFA3F5652B}"/>
              </a:ext>
            </a:extLst>
          </p:cNvPr>
          <p:cNvSpPr>
            <a:spLocks noGrp="1"/>
          </p:cNvSpPr>
          <p:nvPr>
            <p:ph type="sldNum" sz="quarter" idx="12"/>
          </p:nvPr>
        </p:nvSpPr>
        <p:spPr/>
        <p:txBody>
          <a:bodyPr/>
          <a:lstStyle/>
          <a:p>
            <a:fld id="{4B13ACF3-0F2D-4C6A-AD1F-FFBCFBC22504}" type="slidenum">
              <a:rPr lang="tr-TR" smtClean="0"/>
              <a:pPr/>
              <a:t>2</a:t>
            </a:fld>
            <a:endParaRPr lang="tr-TR" dirty="0"/>
          </a:p>
        </p:txBody>
      </p:sp>
    </p:spTree>
    <p:extLst>
      <p:ext uri="{BB962C8B-B14F-4D97-AF65-F5344CB8AC3E}">
        <p14:creationId xmlns:p14="http://schemas.microsoft.com/office/powerpoint/2010/main" val="2226094194"/>
      </p:ext>
    </p:extLst>
  </p:cSld>
  <p:clrMapOvr>
    <a:masterClrMapping/>
  </p:clrMapOvr>
  <p:transition>
    <p:wipe dir="r"/>
  </p:transition>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323528" y="1203598"/>
            <a:ext cx="8568952" cy="3024336"/>
          </a:xfrm>
        </p:spPr>
        <p:txBody>
          <a:bodyPr>
            <a:normAutofit/>
          </a:bodyPr>
          <a:lstStyle/>
          <a:p>
            <a:r>
              <a:rPr lang="tr-TR" dirty="0"/>
              <a:t> </a:t>
            </a:r>
            <a:br>
              <a:rPr lang="tr-TR" dirty="0"/>
            </a:br>
            <a:endParaRPr lang="tr-TR" dirty="0"/>
          </a:p>
        </p:txBody>
      </p:sp>
      <p:sp>
        <p:nvSpPr>
          <p:cNvPr id="3" name="2 Alt Başlık"/>
          <p:cNvSpPr>
            <a:spLocks noGrp="1"/>
          </p:cNvSpPr>
          <p:nvPr>
            <p:ph type="subTitle" idx="1"/>
          </p:nvPr>
        </p:nvSpPr>
        <p:spPr/>
        <p:txBody>
          <a:bodyPr/>
          <a:lstStyle/>
          <a:p>
            <a:r>
              <a:rPr lang="tr-TR" dirty="0"/>
              <a:t> </a:t>
            </a:r>
          </a:p>
        </p:txBody>
      </p:sp>
      <p:sp>
        <p:nvSpPr>
          <p:cNvPr id="5" name="4 Metin kutusu"/>
          <p:cNvSpPr txBox="1"/>
          <p:nvPr/>
        </p:nvSpPr>
        <p:spPr>
          <a:xfrm>
            <a:off x="683568" y="1563638"/>
            <a:ext cx="7880101" cy="1938992"/>
          </a:xfrm>
          <a:prstGeom prst="rect">
            <a:avLst/>
          </a:prstGeom>
          <a:noFill/>
        </p:spPr>
        <p:txBody>
          <a:bodyPr wrap="square" rtlCol="0">
            <a:spAutoFit/>
          </a:bodyPr>
          <a:lstStyle/>
          <a:p>
            <a:pPr algn="ctr"/>
            <a:r>
              <a:rPr lang="tr-TR" sz="6000" b="1" dirty="0">
                <a:effectLst>
                  <a:outerShdw blurRad="38100" dist="38100" dir="2700000" algn="tl">
                    <a:srgbClr val="000000">
                      <a:alpha val="43137"/>
                    </a:srgbClr>
                  </a:outerShdw>
                </a:effectLst>
              </a:rPr>
              <a:t>İMAR ve ŞEHİRCİLİK MÜDÜRLÜĞÜ</a:t>
            </a:r>
          </a:p>
        </p:txBody>
      </p:sp>
      <p:sp>
        <p:nvSpPr>
          <p:cNvPr id="4" name="Slayt Numarası Yer Tutucusu 3">
            <a:extLst>
              <a:ext uri="{FF2B5EF4-FFF2-40B4-BE49-F238E27FC236}">
                <a16:creationId xmlns:a16="http://schemas.microsoft.com/office/drawing/2014/main" id="{3C9DEFF0-EC68-47D6-B92A-6D70411F2BE0}"/>
              </a:ext>
            </a:extLst>
          </p:cNvPr>
          <p:cNvSpPr>
            <a:spLocks noGrp="1"/>
          </p:cNvSpPr>
          <p:nvPr>
            <p:ph type="sldNum" sz="quarter" idx="12"/>
          </p:nvPr>
        </p:nvSpPr>
        <p:spPr/>
        <p:txBody>
          <a:bodyPr/>
          <a:lstStyle/>
          <a:p>
            <a:fld id="{4B13ACF3-0F2D-4C6A-AD1F-FFBCFBC22504}" type="slidenum">
              <a:rPr lang="tr-TR" smtClean="0"/>
              <a:pPr/>
              <a:t>20</a:t>
            </a:fld>
            <a:endParaRPr lang="tr-TR"/>
          </a:p>
        </p:txBody>
      </p:sp>
    </p:spTree>
    <p:extLst>
      <p:ext uri="{BB962C8B-B14F-4D97-AF65-F5344CB8AC3E}">
        <p14:creationId xmlns:p14="http://schemas.microsoft.com/office/powerpoint/2010/main" val="1120572206"/>
      </p:ext>
    </p:extLst>
  </p:cSld>
  <p:clrMapOvr>
    <a:masterClrMapping/>
  </p:clrMapOvr>
  <p:transition>
    <p:wipe dir="r"/>
  </p:transition>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Başlık"/>
          <p:cNvSpPr>
            <a:spLocks noGrp="1"/>
          </p:cNvSpPr>
          <p:nvPr>
            <p:ph type="title"/>
          </p:nvPr>
        </p:nvSpPr>
        <p:spPr>
          <a:xfrm>
            <a:off x="291171" y="2211710"/>
            <a:ext cx="8229600" cy="857250"/>
          </a:xfrm>
        </p:spPr>
        <p:txBody>
          <a:bodyPr/>
          <a:lstStyle/>
          <a:p>
            <a:r>
              <a:rPr lang="tr-TR" dirty="0">
                <a:solidFill>
                  <a:schemeClr val="tx1"/>
                </a:solidFill>
                <a:effectLst>
                  <a:outerShdw blurRad="38100" dist="38100" dir="2700000" algn="tl">
                    <a:srgbClr val="000000">
                      <a:alpha val="43137"/>
                    </a:srgbClr>
                  </a:outerShdw>
                </a:effectLst>
              </a:rPr>
              <a:t>Yapı Kullanma Şube Çalışmaları</a:t>
            </a:r>
          </a:p>
        </p:txBody>
      </p:sp>
      <p:sp>
        <p:nvSpPr>
          <p:cNvPr id="6" name="1 Başlık"/>
          <p:cNvSpPr txBox="1">
            <a:spLocks/>
          </p:cNvSpPr>
          <p:nvPr/>
        </p:nvSpPr>
        <p:spPr>
          <a:xfrm>
            <a:off x="323528" y="195486"/>
            <a:ext cx="7488832" cy="943360"/>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tr-TR" dirty="0">
                <a:solidFill>
                  <a:schemeClr val="tx1"/>
                </a:solidFill>
                <a:effectLst>
                  <a:outerShdw blurRad="38100" dist="38100" dir="2700000" algn="tl">
                    <a:srgbClr val="000000">
                      <a:alpha val="43137"/>
                    </a:srgbClr>
                  </a:outerShdw>
                </a:effectLst>
              </a:rPr>
              <a:t>Ruhsat Şube Çalışmaları</a:t>
            </a:r>
          </a:p>
        </p:txBody>
      </p:sp>
      <p:sp>
        <p:nvSpPr>
          <p:cNvPr id="7" name="2 İçerik Yer Tutucusu"/>
          <p:cNvSpPr txBox="1">
            <a:spLocks/>
          </p:cNvSpPr>
          <p:nvPr/>
        </p:nvSpPr>
        <p:spPr>
          <a:xfrm>
            <a:off x="291171" y="1263659"/>
            <a:ext cx="8640960" cy="864096"/>
          </a:xfrm>
          <a:prstGeom prst="rect">
            <a:avLst/>
          </a:prstGeom>
        </p:spPr>
        <p:txBody>
          <a:bodyPr vert="horz">
            <a:no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173800" lvl="1" indent="0">
              <a:lnSpc>
                <a:spcPts val="2253"/>
              </a:lnSpc>
              <a:buNone/>
            </a:pPr>
            <a:r>
              <a:rPr lang="en-US" sz="1600" spc="112" dirty="0" smtClean="0">
                <a:effectLst>
                  <a:outerShdw blurRad="38100" dist="38100" dir="2700000" algn="tl">
                    <a:srgbClr val="000000">
                      <a:alpha val="43137"/>
                    </a:srgbClr>
                  </a:outerShdw>
                </a:effectLst>
                <a:latin typeface="+mj-lt"/>
                <a:ea typeface="Open Sans" panose="020B0606030504020204" pitchFamily="34" charset="0"/>
                <a:cs typeface="Open Sans" panose="020B0606030504020204" pitchFamily="34" charset="0"/>
              </a:rPr>
              <a:t>202</a:t>
            </a:r>
            <a:r>
              <a:rPr lang="tr-TR" sz="1600" spc="112" dirty="0" smtClean="0">
                <a:effectLst>
                  <a:outerShdw blurRad="38100" dist="38100" dir="2700000" algn="tl">
                    <a:srgbClr val="000000">
                      <a:alpha val="43137"/>
                    </a:srgbClr>
                  </a:outerShdw>
                </a:effectLst>
                <a:latin typeface="+mj-lt"/>
                <a:ea typeface="Open Sans" panose="020B0606030504020204" pitchFamily="34" charset="0"/>
                <a:cs typeface="Open Sans" panose="020B0606030504020204" pitchFamily="34" charset="0"/>
              </a:rPr>
              <a:t>3</a:t>
            </a:r>
            <a:r>
              <a:rPr lang="en-US" sz="1600" spc="112" dirty="0" smtClean="0">
                <a:effectLst>
                  <a:outerShdw blurRad="38100" dist="38100" dir="2700000" algn="tl">
                    <a:srgbClr val="000000">
                      <a:alpha val="43137"/>
                    </a:srgbClr>
                  </a:outerShdw>
                </a:effectLst>
                <a:latin typeface="+mj-lt"/>
                <a:ea typeface="Open Sans" panose="020B0606030504020204" pitchFamily="34" charset="0"/>
                <a:cs typeface="Open Sans" panose="020B0606030504020204" pitchFamily="34" charset="0"/>
              </a:rPr>
              <a:t> </a:t>
            </a:r>
            <a:r>
              <a:rPr lang="en-US" sz="1600" spc="112" dirty="0">
                <a:effectLst>
                  <a:outerShdw blurRad="38100" dist="38100" dir="2700000" algn="tl">
                    <a:srgbClr val="000000">
                      <a:alpha val="43137"/>
                    </a:srgbClr>
                  </a:outerShdw>
                </a:effectLst>
                <a:latin typeface="+mj-lt"/>
                <a:ea typeface="Open Sans" panose="020B0606030504020204" pitchFamily="34" charset="0"/>
                <a:cs typeface="Open Sans" panose="020B0606030504020204" pitchFamily="34" charset="0"/>
              </a:rPr>
              <a:t>YILINDA </a:t>
            </a:r>
            <a:r>
              <a:rPr lang="tr-TR" sz="1600" spc="112" dirty="0" smtClean="0">
                <a:effectLst>
                  <a:outerShdw blurRad="38100" dist="38100" dir="2700000" algn="tl">
                    <a:srgbClr val="000000">
                      <a:alpha val="43137"/>
                    </a:srgbClr>
                  </a:outerShdw>
                </a:effectLst>
                <a:latin typeface="+mj-lt"/>
                <a:ea typeface="Open Sans" panose="020B0606030504020204" pitchFamily="34" charset="0"/>
                <a:cs typeface="Open Sans" panose="020B0606030504020204" pitchFamily="34" charset="0"/>
              </a:rPr>
              <a:t>334</a:t>
            </a:r>
            <a:r>
              <a:rPr lang="en-US" sz="1600" spc="112" dirty="0" smtClean="0">
                <a:effectLst>
                  <a:outerShdw blurRad="38100" dist="38100" dir="2700000" algn="tl">
                    <a:srgbClr val="000000">
                      <a:alpha val="43137"/>
                    </a:srgbClr>
                  </a:outerShdw>
                </a:effectLst>
                <a:latin typeface="+mj-lt"/>
                <a:ea typeface="Open Sans" panose="020B0606030504020204" pitchFamily="34" charset="0"/>
                <a:cs typeface="Open Sans" panose="020B0606030504020204" pitchFamily="34" charset="0"/>
              </a:rPr>
              <a:t> </a:t>
            </a:r>
            <a:r>
              <a:rPr lang="en-US" sz="1600" spc="112" dirty="0">
                <a:effectLst>
                  <a:outerShdw blurRad="38100" dist="38100" dir="2700000" algn="tl">
                    <a:srgbClr val="000000">
                      <a:alpha val="43137"/>
                    </a:srgbClr>
                  </a:outerShdw>
                </a:effectLst>
                <a:latin typeface="+mj-lt"/>
                <a:ea typeface="Open Sans" panose="020B0606030504020204" pitchFamily="34" charset="0"/>
                <a:cs typeface="Open Sans" panose="020B0606030504020204" pitchFamily="34" charset="0"/>
              </a:rPr>
              <a:t>ADET RUHSAT DÜZENLENMİŞTİR. BU RUHSATLARA AİT HARİTA,MİMARİ,STATİK,ELEKTRİK,MEKANİK </a:t>
            </a:r>
            <a:r>
              <a:rPr lang="en-US" sz="1600" spc="112" dirty="0" err="1">
                <a:effectLst>
                  <a:outerShdw blurRad="38100" dist="38100" dir="2700000" algn="tl">
                    <a:srgbClr val="000000">
                      <a:alpha val="43137"/>
                    </a:srgbClr>
                  </a:outerShdw>
                </a:effectLst>
                <a:latin typeface="+mj-lt"/>
                <a:ea typeface="Open Sans" panose="020B0606030504020204" pitchFamily="34" charset="0"/>
                <a:cs typeface="Open Sans" panose="020B0606030504020204" pitchFamily="34" charset="0"/>
              </a:rPr>
              <a:t>ve</a:t>
            </a:r>
            <a:r>
              <a:rPr lang="en-US" sz="1600" spc="112" dirty="0">
                <a:effectLst>
                  <a:outerShdw blurRad="38100" dist="38100" dir="2700000" algn="tl">
                    <a:srgbClr val="000000">
                      <a:alpha val="43137"/>
                    </a:srgbClr>
                  </a:outerShdw>
                </a:effectLst>
                <a:latin typeface="+mj-lt"/>
                <a:ea typeface="Open Sans" panose="020B0606030504020204" pitchFamily="34" charset="0"/>
                <a:cs typeface="Open Sans" panose="020B0606030504020204" pitchFamily="34" charset="0"/>
              </a:rPr>
              <a:t> PEYZAJ PROJELERİ İLGİLİ MESLEK KOLU MÜHENDİS </a:t>
            </a:r>
            <a:r>
              <a:rPr lang="en-US" sz="1600" spc="112" dirty="0" err="1">
                <a:effectLst>
                  <a:outerShdw blurRad="38100" dist="38100" dir="2700000" algn="tl">
                    <a:srgbClr val="000000">
                      <a:alpha val="43137"/>
                    </a:srgbClr>
                  </a:outerShdw>
                </a:effectLst>
                <a:latin typeface="+mj-lt"/>
                <a:ea typeface="Open Sans" panose="020B0606030504020204" pitchFamily="34" charset="0"/>
                <a:cs typeface="Open Sans" panose="020B0606030504020204" pitchFamily="34" charset="0"/>
              </a:rPr>
              <a:t>ve</a:t>
            </a:r>
            <a:r>
              <a:rPr lang="en-US" sz="1600" spc="112" dirty="0">
                <a:effectLst>
                  <a:outerShdw blurRad="38100" dist="38100" dir="2700000" algn="tl">
                    <a:srgbClr val="000000">
                      <a:alpha val="43137"/>
                    </a:srgbClr>
                  </a:outerShdw>
                </a:effectLst>
                <a:latin typeface="+mj-lt"/>
                <a:ea typeface="Open Sans" panose="020B0606030504020204" pitchFamily="34" charset="0"/>
                <a:cs typeface="Open Sans" panose="020B0606030504020204" pitchFamily="34" charset="0"/>
              </a:rPr>
              <a:t> MİMARLARINCA İNCELENMİŞTİR.</a:t>
            </a:r>
          </a:p>
          <a:p>
            <a:pPr marL="0" indent="0">
              <a:buNone/>
            </a:pPr>
            <a:endParaRPr lang="tr-TR" sz="1600" dirty="0">
              <a:effectLst>
                <a:outerShdw blurRad="38100" dist="38100" dir="2700000" algn="tl">
                  <a:srgbClr val="000000">
                    <a:alpha val="43137"/>
                  </a:srgbClr>
                </a:outerShdw>
              </a:effectLst>
              <a:latin typeface="+mj-lt"/>
              <a:ea typeface="Open Sans" panose="020B0606030504020204" pitchFamily="34" charset="0"/>
              <a:cs typeface="Open Sans" panose="020B0606030504020204" pitchFamily="34" charset="0"/>
            </a:endParaRPr>
          </a:p>
        </p:txBody>
      </p:sp>
      <p:sp>
        <p:nvSpPr>
          <p:cNvPr id="4" name="Slayt Numarası Yer Tutucusu 3">
            <a:extLst>
              <a:ext uri="{FF2B5EF4-FFF2-40B4-BE49-F238E27FC236}">
                <a16:creationId xmlns:a16="http://schemas.microsoft.com/office/drawing/2014/main" id="{12E3941D-A09E-4062-A7FA-78B0082E80E7}"/>
              </a:ext>
            </a:extLst>
          </p:cNvPr>
          <p:cNvSpPr>
            <a:spLocks noGrp="1"/>
          </p:cNvSpPr>
          <p:nvPr>
            <p:ph type="sldNum" sz="quarter" idx="12"/>
          </p:nvPr>
        </p:nvSpPr>
        <p:spPr/>
        <p:txBody>
          <a:bodyPr/>
          <a:lstStyle/>
          <a:p>
            <a:fld id="{4B13ACF3-0F2D-4C6A-AD1F-FFBCFBC22504}" type="slidenum">
              <a:rPr lang="tr-TR" smtClean="0">
                <a:solidFill>
                  <a:schemeClr val="tx1"/>
                </a:solidFill>
                <a:effectLst>
                  <a:outerShdw blurRad="38100" dist="38100" dir="2700000" algn="tl">
                    <a:srgbClr val="000000">
                      <a:alpha val="43137"/>
                    </a:srgbClr>
                  </a:outerShdw>
                </a:effectLst>
              </a:rPr>
              <a:pPr/>
              <a:t>21</a:t>
            </a:fld>
            <a:endParaRPr lang="tr-TR">
              <a:solidFill>
                <a:schemeClr val="tx1"/>
              </a:solidFill>
              <a:effectLst>
                <a:outerShdw blurRad="38100" dist="38100" dir="2700000" algn="tl">
                  <a:srgbClr val="000000">
                    <a:alpha val="43137"/>
                  </a:srgbClr>
                </a:outerShdw>
              </a:effectLst>
            </a:endParaRPr>
          </a:p>
        </p:txBody>
      </p:sp>
      <p:sp>
        <p:nvSpPr>
          <p:cNvPr id="9" name="2 İçerik Yer Tutucusu">
            <a:extLst>
              <a:ext uri="{FF2B5EF4-FFF2-40B4-BE49-F238E27FC236}">
                <a16:creationId xmlns:a16="http://schemas.microsoft.com/office/drawing/2014/main" id="{B7A9DE0D-8D91-981E-85F2-A7BF5EABC8E5}"/>
              </a:ext>
            </a:extLst>
          </p:cNvPr>
          <p:cNvSpPr txBox="1">
            <a:spLocks/>
          </p:cNvSpPr>
          <p:nvPr/>
        </p:nvSpPr>
        <p:spPr>
          <a:xfrm>
            <a:off x="290371" y="3152914"/>
            <a:ext cx="8640960" cy="714979"/>
          </a:xfrm>
          <a:prstGeom prst="rect">
            <a:avLst/>
          </a:prstGeom>
        </p:spPr>
        <p:txBody>
          <a:bodyPr vert="horz">
            <a:no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347600" lvl="1" indent="-173800">
              <a:lnSpc>
                <a:spcPts val="2254"/>
              </a:lnSpc>
              <a:buFont typeface="Arial"/>
              <a:buChar char="•"/>
            </a:pPr>
            <a:r>
              <a:rPr lang="en-US" sz="1600" spc="112" dirty="0" smtClean="0">
                <a:effectLst>
                  <a:outerShdw blurRad="38100" dist="38100" dir="2700000" algn="tl">
                    <a:srgbClr val="000000">
                      <a:alpha val="43137"/>
                    </a:srgbClr>
                  </a:outerShdw>
                </a:effectLst>
                <a:latin typeface="+mj-lt"/>
                <a:ea typeface="Open Sans" panose="020B0606030504020204" pitchFamily="34" charset="0"/>
                <a:cs typeface="Open Sans" panose="020B0606030504020204" pitchFamily="34" charset="0"/>
              </a:rPr>
              <a:t>202</a:t>
            </a:r>
            <a:r>
              <a:rPr lang="tr-TR" sz="1600" spc="112" dirty="0" smtClean="0">
                <a:effectLst>
                  <a:outerShdw blurRad="38100" dist="38100" dir="2700000" algn="tl">
                    <a:srgbClr val="000000">
                      <a:alpha val="43137"/>
                    </a:srgbClr>
                  </a:outerShdw>
                </a:effectLst>
                <a:latin typeface="+mj-lt"/>
                <a:ea typeface="Open Sans" panose="020B0606030504020204" pitchFamily="34" charset="0"/>
                <a:cs typeface="Open Sans" panose="020B0606030504020204" pitchFamily="34" charset="0"/>
              </a:rPr>
              <a:t>3</a:t>
            </a:r>
            <a:r>
              <a:rPr lang="en-US" sz="1600" spc="112" dirty="0" smtClean="0">
                <a:effectLst>
                  <a:outerShdw blurRad="38100" dist="38100" dir="2700000" algn="tl">
                    <a:srgbClr val="000000">
                      <a:alpha val="43137"/>
                    </a:srgbClr>
                  </a:outerShdw>
                </a:effectLst>
                <a:latin typeface="+mj-lt"/>
                <a:ea typeface="Open Sans" panose="020B0606030504020204" pitchFamily="34" charset="0"/>
                <a:cs typeface="Open Sans" panose="020B0606030504020204" pitchFamily="34" charset="0"/>
              </a:rPr>
              <a:t> </a:t>
            </a:r>
            <a:r>
              <a:rPr lang="en-US" sz="1600" spc="112" dirty="0">
                <a:effectLst>
                  <a:outerShdw blurRad="38100" dist="38100" dir="2700000" algn="tl">
                    <a:srgbClr val="000000">
                      <a:alpha val="43137"/>
                    </a:srgbClr>
                  </a:outerShdw>
                </a:effectLst>
                <a:latin typeface="+mj-lt"/>
                <a:ea typeface="Open Sans" panose="020B0606030504020204" pitchFamily="34" charset="0"/>
                <a:cs typeface="Open Sans" panose="020B0606030504020204" pitchFamily="34" charset="0"/>
              </a:rPr>
              <a:t>YILINDA </a:t>
            </a:r>
            <a:r>
              <a:rPr lang="tr-TR" sz="1600" spc="112" dirty="0" smtClean="0">
                <a:effectLst>
                  <a:outerShdw blurRad="38100" dist="38100" dir="2700000" algn="tl">
                    <a:srgbClr val="000000">
                      <a:alpha val="43137"/>
                    </a:srgbClr>
                  </a:outerShdw>
                </a:effectLst>
                <a:latin typeface="+mj-lt"/>
                <a:ea typeface="Open Sans" panose="020B0606030504020204" pitchFamily="34" charset="0"/>
                <a:cs typeface="Open Sans" panose="020B0606030504020204" pitchFamily="34" charset="0"/>
              </a:rPr>
              <a:t>69</a:t>
            </a:r>
            <a:r>
              <a:rPr lang="en-US" sz="1600" spc="112" dirty="0" smtClean="0">
                <a:effectLst>
                  <a:outerShdw blurRad="38100" dist="38100" dir="2700000" algn="tl">
                    <a:srgbClr val="000000">
                      <a:alpha val="43137"/>
                    </a:srgbClr>
                  </a:outerShdw>
                </a:effectLst>
                <a:latin typeface="+mj-lt"/>
                <a:ea typeface="Open Sans" panose="020B0606030504020204" pitchFamily="34" charset="0"/>
                <a:cs typeface="Open Sans" panose="020B0606030504020204" pitchFamily="34" charset="0"/>
              </a:rPr>
              <a:t> </a:t>
            </a:r>
            <a:r>
              <a:rPr lang="en-US" sz="1600" spc="112" dirty="0">
                <a:effectLst>
                  <a:outerShdw blurRad="38100" dist="38100" dir="2700000" algn="tl">
                    <a:srgbClr val="000000">
                      <a:alpha val="43137"/>
                    </a:srgbClr>
                  </a:outerShdw>
                </a:effectLst>
                <a:latin typeface="+mj-lt"/>
                <a:ea typeface="Open Sans" panose="020B0606030504020204" pitchFamily="34" charset="0"/>
                <a:cs typeface="Open Sans" panose="020B0606030504020204" pitchFamily="34" charset="0"/>
              </a:rPr>
              <a:t>ADET YAPI KULLANMA İZİN BELGESİ DÜZENLENDİ.</a:t>
            </a:r>
          </a:p>
          <a:p>
            <a:pPr marL="347600" lvl="1" indent="-173800">
              <a:lnSpc>
                <a:spcPts val="2254"/>
              </a:lnSpc>
              <a:buFont typeface="Arial"/>
              <a:buChar char="•"/>
            </a:pPr>
            <a:r>
              <a:rPr lang="tr-TR" sz="1600" spc="112" dirty="0" smtClean="0">
                <a:effectLst>
                  <a:outerShdw blurRad="38100" dist="38100" dir="2700000" algn="tl">
                    <a:srgbClr val="000000">
                      <a:alpha val="43137"/>
                    </a:srgbClr>
                  </a:outerShdw>
                </a:effectLst>
                <a:latin typeface="+mj-lt"/>
                <a:ea typeface="Open Sans" panose="020B0606030504020204" pitchFamily="34" charset="0"/>
                <a:cs typeface="Open Sans" panose="020B0606030504020204" pitchFamily="34" charset="0"/>
              </a:rPr>
              <a:t>622</a:t>
            </a:r>
            <a:r>
              <a:rPr lang="en-US" sz="1600" spc="112" dirty="0" smtClean="0">
                <a:effectLst>
                  <a:outerShdw blurRad="38100" dist="38100" dir="2700000" algn="tl">
                    <a:srgbClr val="000000">
                      <a:alpha val="43137"/>
                    </a:srgbClr>
                  </a:outerShdw>
                </a:effectLst>
                <a:latin typeface="+mj-lt"/>
                <a:ea typeface="Open Sans" panose="020B0606030504020204" pitchFamily="34" charset="0"/>
                <a:cs typeface="Open Sans" panose="020B0606030504020204" pitchFamily="34" charset="0"/>
              </a:rPr>
              <a:t> </a:t>
            </a:r>
            <a:r>
              <a:rPr lang="en-US" sz="1600" spc="112" dirty="0">
                <a:effectLst>
                  <a:outerShdw blurRad="38100" dist="38100" dir="2700000" algn="tl">
                    <a:srgbClr val="000000">
                      <a:alpha val="43137"/>
                    </a:srgbClr>
                  </a:outerShdw>
                </a:effectLst>
                <a:latin typeface="+mj-lt"/>
                <a:ea typeface="Open Sans" panose="020B0606030504020204" pitchFamily="34" charset="0"/>
                <a:cs typeface="Open Sans" panose="020B0606030504020204" pitchFamily="34" charset="0"/>
              </a:rPr>
              <a:t>ADET ASANSÖR MUAYENESİ YAPILDI VE 186 ASANSÖRE İŞLEM YAPILDI.</a:t>
            </a:r>
            <a:endParaRPr lang="tr-TR" sz="1600" spc="112" dirty="0">
              <a:effectLst>
                <a:outerShdw blurRad="38100" dist="38100" dir="2700000" algn="tl">
                  <a:srgbClr val="000000">
                    <a:alpha val="43137"/>
                  </a:srgbClr>
                </a:outerShdw>
              </a:effectLst>
              <a:latin typeface="+mj-lt"/>
              <a:ea typeface="Open Sans" panose="020B0606030504020204" pitchFamily="34" charset="0"/>
              <a:cs typeface="Open Sans" panose="020B0606030504020204" pitchFamily="34" charset="0"/>
            </a:endParaRPr>
          </a:p>
          <a:p>
            <a:pPr marL="347600" lvl="1" indent="-173800">
              <a:lnSpc>
                <a:spcPts val="2254"/>
              </a:lnSpc>
              <a:buFont typeface="Arial"/>
              <a:buChar char="•"/>
            </a:pPr>
            <a:r>
              <a:rPr lang="en-US" sz="1600" spc="112" dirty="0" smtClean="0">
                <a:effectLst>
                  <a:outerShdw blurRad="38100" dist="38100" dir="2700000" algn="tl">
                    <a:srgbClr val="000000">
                      <a:alpha val="43137"/>
                    </a:srgbClr>
                  </a:outerShdw>
                </a:effectLst>
                <a:latin typeface="+mj-lt"/>
                <a:ea typeface="Open Sans" panose="020B0606030504020204" pitchFamily="34" charset="0"/>
                <a:cs typeface="Open Sans" panose="020B0606030504020204" pitchFamily="34" charset="0"/>
              </a:rPr>
              <a:t>202</a:t>
            </a:r>
            <a:r>
              <a:rPr lang="tr-TR" sz="1600" spc="112" dirty="0" smtClean="0">
                <a:effectLst>
                  <a:outerShdw blurRad="38100" dist="38100" dir="2700000" algn="tl">
                    <a:srgbClr val="000000">
                      <a:alpha val="43137"/>
                    </a:srgbClr>
                  </a:outerShdw>
                </a:effectLst>
                <a:latin typeface="+mj-lt"/>
                <a:ea typeface="Open Sans" panose="020B0606030504020204" pitchFamily="34" charset="0"/>
                <a:cs typeface="Open Sans" panose="020B0606030504020204" pitchFamily="34" charset="0"/>
              </a:rPr>
              <a:t>3</a:t>
            </a:r>
            <a:r>
              <a:rPr lang="en-US" sz="1600" spc="112" dirty="0" smtClean="0">
                <a:effectLst>
                  <a:outerShdw blurRad="38100" dist="38100" dir="2700000" algn="tl">
                    <a:srgbClr val="000000">
                      <a:alpha val="43137"/>
                    </a:srgbClr>
                  </a:outerShdw>
                </a:effectLst>
                <a:latin typeface="+mj-lt"/>
                <a:ea typeface="Open Sans" panose="020B0606030504020204" pitchFamily="34" charset="0"/>
                <a:cs typeface="Open Sans" panose="020B0606030504020204" pitchFamily="34" charset="0"/>
              </a:rPr>
              <a:t> </a:t>
            </a:r>
            <a:r>
              <a:rPr lang="en-US" sz="1600" spc="112" dirty="0">
                <a:effectLst>
                  <a:outerShdw blurRad="38100" dist="38100" dir="2700000" algn="tl">
                    <a:srgbClr val="000000">
                      <a:alpha val="43137"/>
                    </a:srgbClr>
                  </a:outerShdw>
                </a:effectLst>
                <a:latin typeface="+mj-lt"/>
                <a:ea typeface="Open Sans" panose="020B0606030504020204" pitchFamily="34" charset="0"/>
                <a:cs typeface="Open Sans" panose="020B0606030504020204" pitchFamily="34" charset="0"/>
              </a:rPr>
              <a:t>YILINDA </a:t>
            </a:r>
            <a:r>
              <a:rPr lang="tr-TR" sz="1600" spc="112" dirty="0" smtClean="0">
                <a:effectLst>
                  <a:outerShdw blurRad="38100" dist="38100" dir="2700000" algn="tl">
                    <a:srgbClr val="000000">
                      <a:alpha val="43137"/>
                    </a:srgbClr>
                  </a:outerShdw>
                </a:effectLst>
                <a:latin typeface="+mj-lt"/>
                <a:ea typeface="Open Sans" panose="020B0606030504020204" pitchFamily="34" charset="0"/>
                <a:cs typeface="Open Sans" panose="020B0606030504020204" pitchFamily="34" charset="0"/>
              </a:rPr>
              <a:t>526</a:t>
            </a:r>
            <a:r>
              <a:rPr lang="en-US" sz="1600" spc="112" dirty="0" smtClean="0">
                <a:effectLst>
                  <a:outerShdw blurRad="38100" dist="38100" dir="2700000" algn="tl">
                    <a:srgbClr val="000000">
                      <a:alpha val="43137"/>
                    </a:srgbClr>
                  </a:outerShdw>
                </a:effectLst>
                <a:latin typeface="+mj-lt"/>
                <a:ea typeface="Open Sans" panose="020B0606030504020204" pitchFamily="34" charset="0"/>
                <a:cs typeface="Open Sans" panose="020B0606030504020204" pitchFamily="34" charset="0"/>
              </a:rPr>
              <a:t> </a:t>
            </a:r>
            <a:r>
              <a:rPr lang="en-US" sz="1600" spc="112" dirty="0">
                <a:effectLst>
                  <a:outerShdw blurRad="38100" dist="38100" dir="2700000" algn="tl">
                    <a:srgbClr val="000000">
                      <a:alpha val="43137"/>
                    </a:srgbClr>
                  </a:outerShdw>
                </a:effectLst>
                <a:latin typeface="+mj-lt"/>
                <a:ea typeface="Open Sans" panose="020B0606030504020204" pitchFamily="34" charset="0"/>
                <a:cs typeface="Open Sans" panose="020B0606030504020204" pitchFamily="34" charset="0"/>
              </a:rPr>
              <a:t>ADET RESMİ İMAR DURUMU BELGESİ DÜZENLENDİ.</a:t>
            </a:r>
          </a:p>
          <a:p>
            <a:pPr marL="347600" lvl="1" indent="-173800">
              <a:lnSpc>
                <a:spcPts val="2254"/>
              </a:lnSpc>
              <a:buFont typeface="Arial"/>
              <a:buChar char="•"/>
            </a:pPr>
            <a:r>
              <a:rPr lang="en-US" sz="1600" spc="112" dirty="0" smtClean="0">
                <a:effectLst>
                  <a:outerShdw blurRad="38100" dist="38100" dir="2700000" algn="tl">
                    <a:srgbClr val="000000">
                      <a:alpha val="43137"/>
                    </a:srgbClr>
                  </a:outerShdw>
                </a:effectLst>
                <a:latin typeface="+mj-lt"/>
                <a:ea typeface="Open Sans" panose="020B0606030504020204" pitchFamily="34" charset="0"/>
                <a:cs typeface="Open Sans" panose="020B0606030504020204" pitchFamily="34" charset="0"/>
              </a:rPr>
              <a:t>202</a:t>
            </a:r>
            <a:r>
              <a:rPr lang="tr-TR" sz="1600" spc="112" dirty="0" smtClean="0">
                <a:effectLst>
                  <a:outerShdw blurRad="38100" dist="38100" dir="2700000" algn="tl">
                    <a:srgbClr val="000000">
                      <a:alpha val="43137"/>
                    </a:srgbClr>
                  </a:outerShdw>
                </a:effectLst>
                <a:latin typeface="+mj-lt"/>
                <a:ea typeface="Open Sans" panose="020B0606030504020204" pitchFamily="34" charset="0"/>
                <a:cs typeface="Open Sans" panose="020B0606030504020204" pitchFamily="34" charset="0"/>
              </a:rPr>
              <a:t>3</a:t>
            </a:r>
            <a:r>
              <a:rPr lang="en-US" sz="1600" spc="112" dirty="0" smtClean="0">
                <a:effectLst>
                  <a:outerShdw blurRad="38100" dist="38100" dir="2700000" algn="tl">
                    <a:srgbClr val="000000">
                      <a:alpha val="43137"/>
                    </a:srgbClr>
                  </a:outerShdw>
                </a:effectLst>
                <a:latin typeface="+mj-lt"/>
                <a:ea typeface="Open Sans" panose="020B0606030504020204" pitchFamily="34" charset="0"/>
                <a:cs typeface="Open Sans" panose="020B0606030504020204" pitchFamily="34" charset="0"/>
              </a:rPr>
              <a:t> </a:t>
            </a:r>
            <a:r>
              <a:rPr lang="en-US" sz="1600" spc="112" dirty="0">
                <a:effectLst>
                  <a:outerShdw blurRad="38100" dist="38100" dir="2700000" algn="tl">
                    <a:srgbClr val="000000">
                      <a:alpha val="43137"/>
                    </a:srgbClr>
                  </a:outerShdw>
                </a:effectLst>
                <a:latin typeface="+mj-lt"/>
                <a:ea typeface="Open Sans" panose="020B0606030504020204" pitchFamily="34" charset="0"/>
                <a:cs typeface="Open Sans" panose="020B0606030504020204" pitchFamily="34" charset="0"/>
              </a:rPr>
              <a:t>YILINDA </a:t>
            </a:r>
            <a:r>
              <a:rPr lang="en-US" sz="1600" spc="112" dirty="0" smtClean="0">
                <a:effectLst>
                  <a:outerShdw blurRad="38100" dist="38100" dir="2700000" algn="tl">
                    <a:srgbClr val="000000">
                      <a:alpha val="43137"/>
                    </a:srgbClr>
                  </a:outerShdw>
                </a:effectLst>
                <a:latin typeface="+mj-lt"/>
                <a:ea typeface="Open Sans" panose="020B0606030504020204" pitchFamily="34" charset="0"/>
                <a:cs typeface="Open Sans" panose="020B0606030504020204" pitchFamily="34" charset="0"/>
              </a:rPr>
              <a:t>2</a:t>
            </a:r>
            <a:r>
              <a:rPr lang="tr-TR" sz="1600" spc="112" dirty="0" smtClean="0">
                <a:effectLst>
                  <a:outerShdw blurRad="38100" dist="38100" dir="2700000" algn="tl">
                    <a:srgbClr val="000000">
                      <a:alpha val="43137"/>
                    </a:srgbClr>
                  </a:outerShdw>
                </a:effectLst>
                <a:latin typeface="+mj-lt"/>
                <a:ea typeface="Open Sans" panose="020B0606030504020204" pitchFamily="34" charset="0"/>
                <a:cs typeface="Open Sans" panose="020B0606030504020204" pitchFamily="34" charset="0"/>
              </a:rPr>
              <a:t>13</a:t>
            </a:r>
            <a:r>
              <a:rPr lang="en-US" sz="1600" spc="112" dirty="0" smtClean="0">
                <a:effectLst>
                  <a:outerShdw blurRad="38100" dist="38100" dir="2700000" algn="tl">
                    <a:srgbClr val="000000">
                      <a:alpha val="43137"/>
                    </a:srgbClr>
                  </a:outerShdw>
                </a:effectLst>
                <a:latin typeface="+mj-lt"/>
                <a:ea typeface="Open Sans" panose="020B0606030504020204" pitchFamily="34" charset="0"/>
                <a:cs typeface="Open Sans" panose="020B0606030504020204" pitchFamily="34" charset="0"/>
              </a:rPr>
              <a:t> </a:t>
            </a:r>
            <a:r>
              <a:rPr lang="en-US" sz="1600" spc="112" dirty="0">
                <a:effectLst>
                  <a:outerShdw blurRad="38100" dist="38100" dir="2700000" algn="tl">
                    <a:srgbClr val="000000">
                      <a:alpha val="43137"/>
                    </a:srgbClr>
                  </a:outerShdw>
                </a:effectLst>
                <a:latin typeface="+mj-lt"/>
                <a:ea typeface="Open Sans" panose="020B0606030504020204" pitchFamily="34" charset="0"/>
                <a:cs typeface="Open Sans" panose="020B0606030504020204" pitchFamily="34" charset="0"/>
              </a:rPr>
              <a:t>ADET İFRAZ DOSYASI DÜZENLENDİ</a:t>
            </a:r>
            <a:r>
              <a:rPr lang="en-US" sz="1600" spc="112" dirty="0" smtClean="0">
                <a:effectLst>
                  <a:outerShdw blurRad="38100" dist="38100" dir="2700000" algn="tl">
                    <a:srgbClr val="000000">
                      <a:alpha val="43137"/>
                    </a:srgbClr>
                  </a:outerShdw>
                </a:effectLst>
                <a:latin typeface="+mj-lt"/>
                <a:ea typeface="Open Sans" panose="020B0606030504020204" pitchFamily="34" charset="0"/>
                <a:cs typeface="Open Sans" panose="020B0606030504020204" pitchFamily="34" charset="0"/>
              </a:rPr>
              <a:t>.</a:t>
            </a:r>
            <a:endParaRPr lang="tr-TR" sz="1600" spc="112" dirty="0">
              <a:effectLst>
                <a:outerShdw blurRad="38100" dist="38100" dir="2700000" algn="tl">
                  <a:srgbClr val="000000">
                    <a:alpha val="43137"/>
                  </a:srgbClr>
                </a:outerShdw>
              </a:effectLst>
              <a:latin typeface="+mj-lt"/>
              <a:ea typeface="Open Sans" panose="020B0606030504020204" pitchFamily="34" charset="0"/>
              <a:cs typeface="Open Sans" panose="020B0606030504020204" pitchFamily="34" charset="0"/>
            </a:endParaRPr>
          </a:p>
        </p:txBody>
      </p:sp>
      <p:sp>
        <p:nvSpPr>
          <p:cNvPr id="3" name="1 Başlık">
            <a:extLst>
              <a:ext uri="{FF2B5EF4-FFF2-40B4-BE49-F238E27FC236}">
                <a16:creationId xmlns:a16="http://schemas.microsoft.com/office/drawing/2014/main" id="{7701E9E5-E829-734F-E3E3-72BD56DE6F70}"/>
              </a:ext>
            </a:extLst>
          </p:cNvPr>
          <p:cNvSpPr txBox="1">
            <a:spLocks/>
          </p:cNvSpPr>
          <p:nvPr/>
        </p:nvSpPr>
        <p:spPr>
          <a:xfrm>
            <a:off x="0" y="0"/>
            <a:ext cx="9144000" cy="370609"/>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tr-TR" sz="2000" dirty="0">
                <a:solidFill>
                  <a:schemeClr val="tx1"/>
                </a:solidFill>
                <a:effectLst>
                  <a:outerShdw blurRad="38100" dist="38100" dir="2700000" algn="tl">
                    <a:srgbClr val="000000">
                      <a:alpha val="43137"/>
                    </a:srgbClr>
                  </a:outerShdw>
                </a:effectLst>
                <a:highlight>
                  <a:srgbClr val="FF0000"/>
                </a:highlight>
              </a:rPr>
              <a:t>İMAR VE ŞEHİRCİLİK MÜDÜRLÜĞÜ</a:t>
            </a:r>
          </a:p>
        </p:txBody>
      </p:sp>
    </p:spTree>
    <p:extLst>
      <p:ext uri="{BB962C8B-B14F-4D97-AF65-F5344CB8AC3E}">
        <p14:creationId xmlns:p14="http://schemas.microsoft.com/office/powerpoint/2010/main" val="1300258797"/>
      </p:ext>
    </p:extLst>
  </p:cSld>
  <p:clrMapOvr>
    <a:masterClrMapping/>
  </p:clrMapOvr>
  <p:transition>
    <p:wipe dir="r"/>
  </p:transition>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179512" y="1491630"/>
            <a:ext cx="8424936" cy="1296144"/>
          </a:xfrm>
        </p:spPr>
        <p:txBody>
          <a:bodyPr>
            <a:noAutofit/>
          </a:bodyPr>
          <a:lstStyle/>
          <a:p>
            <a:pPr algn="ctr"/>
            <a:r>
              <a:rPr lang="tr-TR" sz="5400" b="1" dirty="0">
                <a:effectLst>
                  <a:outerShdw blurRad="38100" dist="38100" dir="2700000" algn="tl">
                    <a:srgbClr val="000000">
                      <a:alpha val="43137"/>
                    </a:srgbClr>
                  </a:outerShdw>
                </a:effectLst>
              </a:rPr>
              <a:t>SIFIR ATIK VE İKLİM DEĞİŞİKLİĞİ MÜDÜRLÜĞÜ</a:t>
            </a:r>
          </a:p>
        </p:txBody>
      </p:sp>
      <p:sp>
        <p:nvSpPr>
          <p:cNvPr id="2" name="Slayt Numarası Yer Tutucusu 1">
            <a:extLst>
              <a:ext uri="{FF2B5EF4-FFF2-40B4-BE49-F238E27FC236}">
                <a16:creationId xmlns:a16="http://schemas.microsoft.com/office/drawing/2014/main" id="{FCDCF34F-542B-46AE-967B-48E28EC4BA6A}"/>
              </a:ext>
            </a:extLst>
          </p:cNvPr>
          <p:cNvSpPr>
            <a:spLocks noGrp="1"/>
          </p:cNvSpPr>
          <p:nvPr>
            <p:ph type="sldNum" sz="quarter" idx="12"/>
          </p:nvPr>
        </p:nvSpPr>
        <p:spPr/>
        <p:txBody>
          <a:bodyPr/>
          <a:lstStyle/>
          <a:p>
            <a:fld id="{4B13ACF3-0F2D-4C6A-AD1F-FFBCFBC22504}" type="slidenum">
              <a:rPr lang="tr-TR" smtClean="0">
                <a:solidFill>
                  <a:schemeClr val="tx1"/>
                </a:solidFill>
                <a:effectLst>
                  <a:outerShdw blurRad="38100" dist="38100" dir="2700000" algn="tl">
                    <a:srgbClr val="000000">
                      <a:alpha val="43137"/>
                    </a:srgbClr>
                  </a:outerShdw>
                </a:effectLst>
              </a:rPr>
              <a:pPr/>
              <a:t>22</a:t>
            </a:fld>
            <a:endParaRPr lang="tr-TR">
              <a:solidFill>
                <a:schemeClr val="tx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112040379"/>
      </p:ext>
    </p:extLst>
  </p:cSld>
  <p:clrMapOvr>
    <a:masterClrMapping/>
  </p:clrMapOvr>
  <p:transition>
    <p:wipe dir="r"/>
  </p:transition>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320131" y="527735"/>
            <a:ext cx="4032448" cy="459839"/>
          </a:xfrm>
        </p:spPr>
        <p:txBody>
          <a:bodyPr>
            <a:noAutofit/>
          </a:bodyPr>
          <a:lstStyle/>
          <a:p>
            <a:r>
              <a:rPr lang="tr-TR" sz="3500" dirty="0" smtClean="0">
                <a:solidFill>
                  <a:schemeClr val="tx1"/>
                </a:solidFill>
                <a:effectLst>
                  <a:outerShdw blurRad="38100" dist="38100" dir="2700000" algn="tl">
                    <a:srgbClr val="000000">
                      <a:alpha val="43137"/>
                    </a:srgbClr>
                  </a:outerShdw>
                </a:effectLst>
              </a:rPr>
              <a:t>Sıfır Atık Eğitimlerimiz</a:t>
            </a:r>
            <a:endParaRPr lang="tr-TR" sz="3500" dirty="0">
              <a:solidFill>
                <a:schemeClr val="tx1"/>
              </a:solidFill>
              <a:effectLst>
                <a:outerShdw blurRad="38100" dist="38100" dir="2700000" algn="tl">
                  <a:srgbClr val="000000">
                    <a:alpha val="43137"/>
                  </a:srgbClr>
                </a:outerShdw>
              </a:effectLst>
            </a:endParaRPr>
          </a:p>
        </p:txBody>
      </p:sp>
      <p:sp>
        <p:nvSpPr>
          <p:cNvPr id="3" name="İçerik Yer Tutucusu 2"/>
          <p:cNvSpPr>
            <a:spLocks noGrp="1"/>
          </p:cNvSpPr>
          <p:nvPr>
            <p:ph idx="1"/>
          </p:nvPr>
        </p:nvSpPr>
        <p:spPr>
          <a:xfrm>
            <a:off x="246313" y="1073181"/>
            <a:ext cx="4258884" cy="1236550"/>
          </a:xfrm>
        </p:spPr>
        <p:txBody>
          <a:bodyPr>
            <a:normAutofit lnSpcReduction="10000"/>
          </a:bodyPr>
          <a:lstStyle/>
          <a:p>
            <a:pPr marL="0" indent="0">
              <a:buNone/>
            </a:pPr>
            <a:r>
              <a:rPr lang="tr-TR" sz="1600" dirty="0" smtClean="0"/>
              <a:t>Her </a:t>
            </a:r>
            <a:r>
              <a:rPr lang="tr-TR" sz="1600" dirty="0"/>
              <a:t>yıl ilçemizdeki tüm okullarda eğitimler vererek çocuklarımızın bunu alışkanlık haline getirmesine yönelik eğitimler vermekteyiz</a:t>
            </a:r>
            <a:br>
              <a:rPr lang="tr-TR" sz="1600" dirty="0"/>
            </a:br>
            <a:r>
              <a:rPr lang="tr-TR" sz="1600" dirty="0"/>
              <a:t>2023 yılında 26 okulumuzda </a:t>
            </a:r>
            <a:br>
              <a:rPr lang="tr-TR" sz="1600" dirty="0"/>
            </a:br>
            <a:r>
              <a:rPr lang="tr-TR" sz="1600" dirty="0"/>
              <a:t>eğitim verdik.</a:t>
            </a:r>
            <a:endParaRPr lang="tr-TR" sz="1600" dirty="0">
              <a:effectLst>
                <a:outerShdw blurRad="38100" dist="38100" dir="2700000" algn="tl">
                  <a:srgbClr val="000000">
                    <a:alpha val="43137"/>
                  </a:srgbClr>
                </a:outerShdw>
              </a:effectLst>
            </a:endParaRPr>
          </a:p>
        </p:txBody>
      </p:sp>
      <p:sp>
        <p:nvSpPr>
          <p:cNvPr id="5" name="İçerik Yer Tutucusu 2">
            <a:extLst>
              <a:ext uri="{FF2B5EF4-FFF2-40B4-BE49-F238E27FC236}">
                <a16:creationId xmlns:a16="http://schemas.microsoft.com/office/drawing/2014/main" id="{663FC556-3353-25F8-96CC-1B9B775B20F8}"/>
              </a:ext>
            </a:extLst>
          </p:cNvPr>
          <p:cNvSpPr txBox="1">
            <a:spLocks/>
          </p:cNvSpPr>
          <p:nvPr/>
        </p:nvSpPr>
        <p:spPr>
          <a:xfrm>
            <a:off x="4914000" y="1098638"/>
            <a:ext cx="4276089" cy="1607900"/>
          </a:xfrm>
          <a:prstGeom prst="rect">
            <a:avLst/>
          </a:prstGeom>
        </p:spPr>
        <p:txBody>
          <a:bodyPr vert="horz">
            <a:norm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a:buNone/>
            </a:pPr>
            <a:r>
              <a:rPr lang="tr-TR" sz="1600" dirty="0"/>
              <a:t>Edremit ilçemizin genelindeki tüm kurum ve okullara iç mekan kutuları dağıtımı yaparak atıkların ayrıştırılarak toplanmasını sağlamaktayız. Dolan geri dönüşüm kutuları düzenli olarak toplanarak doğaya karışmadan değerlendirilmesi sağlıyoruz.</a:t>
            </a:r>
            <a:endParaRPr lang="tr-TR" sz="1600" dirty="0">
              <a:effectLst>
                <a:outerShdw blurRad="38100" dist="38100" dir="2700000" algn="tl">
                  <a:srgbClr val="000000">
                    <a:alpha val="43137"/>
                  </a:srgbClr>
                </a:outerShdw>
              </a:effectLst>
            </a:endParaRPr>
          </a:p>
        </p:txBody>
      </p:sp>
      <p:sp>
        <p:nvSpPr>
          <p:cNvPr id="7" name="Unvan 4">
            <a:extLst>
              <a:ext uri="{FF2B5EF4-FFF2-40B4-BE49-F238E27FC236}">
                <a16:creationId xmlns:a16="http://schemas.microsoft.com/office/drawing/2014/main" id="{4E5C64BB-5F1B-E9FC-4520-EC2458DDE6B6}"/>
              </a:ext>
            </a:extLst>
          </p:cNvPr>
          <p:cNvSpPr txBox="1">
            <a:spLocks/>
          </p:cNvSpPr>
          <p:nvPr/>
        </p:nvSpPr>
        <p:spPr>
          <a:xfrm>
            <a:off x="4860031" y="111064"/>
            <a:ext cx="4190272" cy="876510"/>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tr-TR" sz="3500" dirty="0" smtClean="0">
                <a:solidFill>
                  <a:schemeClr val="tx1"/>
                </a:solidFill>
                <a:effectLst>
                  <a:outerShdw blurRad="38100" dist="38100" dir="2700000" algn="tl">
                    <a:srgbClr val="000000">
                      <a:alpha val="43137"/>
                    </a:srgbClr>
                  </a:outerShdw>
                </a:effectLst>
              </a:rPr>
              <a:t>Geri Dönüşüm Kutuları</a:t>
            </a:r>
            <a:endParaRPr lang="tr-TR" sz="3500" dirty="0">
              <a:solidFill>
                <a:schemeClr val="tx1"/>
              </a:solidFill>
              <a:effectLst>
                <a:outerShdw blurRad="38100" dist="38100" dir="2700000" algn="tl">
                  <a:srgbClr val="000000">
                    <a:alpha val="43137"/>
                  </a:srgbClr>
                </a:outerShdw>
              </a:effectLst>
            </a:endParaRPr>
          </a:p>
        </p:txBody>
      </p:sp>
      <p:sp>
        <p:nvSpPr>
          <p:cNvPr id="8" name="1 Başlık">
            <a:extLst>
              <a:ext uri="{FF2B5EF4-FFF2-40B4-BE49-F238E27FC236}">
                <a16:creationId xmlns:a16="http://schemas.microsoft.com/office/drawing/2014/main" id="{47DC3F3F-754D-8CE2-4A19-6A0DD037FB78}"/>
              </a:ext>
            </a:extLst>
          </p:cNvPr>
          <p:cNvSpPr txBox="1">
            <a:spLocks/>
          </p:cNvSpPr>
          <p:nvPr/>
        </p:nvSpPr>
        <p:spPr bwMode="auto">
          <a:xfrm rot="5400000" flipV="1">
            <a:off x="2284046" y="2537443"/>
            <a:ext cx="4644518" cy="68614"/>
          </a:xfrm>
          <a:prstGeom prst="rect">
            <a:avLst/>
          </a:prstGeom>
          <a:solidFill>
            <a:schemeClr val="tx1"/>
          </a:solidFill>
          <a:ln w="9525">
            <a:noFill/>
            <a:miter lim="800000"/>
            <a:headEnd/>
            <a:tailEnd/>
          </a:ln>
        </p:spPr>
        <p:txBody>
          <a:bodyPr anchor="ctr"/>
          <a:lstStyle/>
          <a:p>
            <a:pPr algn="ctr"/>
            <a:endParaRPr lang="tr-TR">
              <a:effectLst>
                <a:outerShdw blurRad="38100" dist="38100" dir="2700000" algn="tl">
                  <a:srgbClr val="000000">
                    <a:alpha val="43137"/>
                  </a:srgbClr>
                </a:outerShdw>
              </a:effectLst>
              <a:latin typeface="Calibri" pitchFamily="34" charset="0"/>
            </a:endParaRPr>
          </a:p>
        </p:txBody>
      </p:sp>
      <p:sp>
        <p:nvSpPr>
          <p:cNvPr id="9" name="Slayt Numarası Yer Tutucusu 1">
            <a:extLst>
              <a:ext uri="{FF2B5EF4-FFF2-40B4-BE49-F238E27FC236}">
                <a16:creationId xmlns:a16="http://schemas.microsoft.com/office/drawing/2014/main" id="{B6AAD5E2-E819-4C4A-1F16-5970ABDC0076}"/>
              </a:ext>
            </a:extLst>
          </p:cNvPr>
          <p:cNvSpPr>
            <a:spLocks noGrp="1"/>
          </p:cNvSpPr>
          <p:nvPr>
            <p:ph type="sldNum" sz="quarter" idx="12"/>
          </p:nvPr>
        </p:nvSpPr>
        <p:spPr>
          <a:xfrm>
            <a:off x="8237436" y="4758592"/>
            <a:ext cx="762000" cy="273844"/>
          </a:xfrm>
        </p:spPr>
        <p:txBody>
          <a:bodyPr/>
          <a:lstStyle/>
          <a:p>
            <a:fld id="{4B13ACF3-0F2D-4C6A-AD1F-FFBCFBC22504}" type="slidenum">
              <a:rPr lang="tr-TR" smtClean="0">
                <a:solidFill>
                  <a:schemeClr val="tx1"/>
                </a:solidFill>
                <a:effectLst>
                  <a:outerShdw blurRad="38100" dist="38100" dir="2700000" algn="tl">
                    <a:srgbClr val="000000">
                      <a:alpha val="43137"/>
                    </a:srgbClr>
                  </a:outerShdw>
                </a:effectLst>
              </a:rPr>
              <a:pPr/>
              <a:t>23</a:t>
            </a:fld>
            <a:endParaRPr lang="tr-TR">
              <a:solidFill>
                <a:schemeClr val="tx1"/>
              </a:solidFill>
              <a:effectLst>
                <a:outerShdw blurRad="38100" dist="38100" dir="2700000" algn="tl">
                  <a:srgbClr val="000000">
                    <a:alpha val="43137"/>
                  </a:srgbClr>
                </a:outerShdw>
              </a:effectLst>
            </a:endParaRPr>
          </a:p>
        </p:txBody>
      </p:sp>
      <p:sp>
        <p:nvSpPr>
          <p:cNvPr id="10" name="1 Başlık">
            <a:extLst>
              <a:ext uri="{FF2B5EF4-FFF2-40B4-BE49-F238E27FC236}">
                <a16:creationId xmlns:a16="http://schemas.microsoft.com/office/drawing/2014/main" id="{3CF06380-AAD1-E55F-7291-303A8AF26EE8}"/>
              </a:ext>
            </a:extLst>
          </p:cNvPr>
          <p:cNvSpPr txBox="1">
            <a:spLocks/>
          </p:cNvSpPr>
          <p:nvPr/>
        </p:nvSpPr>
        <p:spPr>
          <a:xfrm>
            <a:off x="0" y="0"/>
            <a:ext cx="9144000" cy="370609"/>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tr-TR" sz="2000" dirty="0">
                <a:solidFill>
                  <a:schemeClr val="tx1"/>
                </a:solidFill>
                <a:effectLst>
                  <a:outerShdw blurRad="38100" dist="38100" dir="2700000" algn="tl">
                    <a:srgbClr val="000000">
                      <a:alpha val="43137"/>
                    </a:srgbClr>
                  </a:outerShdw>
                </a:effectLst>
                <a:highlight>
                  <a:srgbClr val="FF0000"/>
                </a:highlight>
              </a:rPr>
              <a:t>SIFIR ATIK VE İKLİM DEĞİŞİKLİĞİ MÜDÜRLÜĞÜ</a:t>
            </a:r>
          </a:p>
        </p:txBody>
      </p:sp>
      <p:pic>
        <p:nvPicPr>
          <p:cNvPr id="11"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 r="905"/>
          <a:stretch/>
        </p:blipFill>
        <p:spPr bwMode="auto">
          <a:xfrm>
            <a:off x="354709" y="2309731"/>
            <a:ext cx="3997870" cy="26605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İçerik Yer Tutucusu 8"/>
          <p:cNvPicPr>
            <a:picLocks noChangeAspect="1"/>
          </p:cNvPicPr>
          <p:nvPr/>
        </p:nvPicPr>
        <p:blipFill rotWithShape="1">
          <a:blip r:embed="rId3" cstate="print">
            <a:extLst>
              <a:ext uri="{28A0092B-C50C-407E-A947-70E740481C1C}">
                <a14:useLocalDpi xmlns:a14="http://schemas.microsoft.com/office/drawing/2010/main" val="0"/>
              </a:ext>
            </a:extLst>
          </a:blip>
          <a:srcRect t="13086"/>
          <a:stretch/>
        </p:blipFill>
        <p:spPr>
          <a:xfrm>
            <a:off x="4776952" y="2693886"/>
            <a:ext cx="4222484" cy="2276406"/>
          </a:xfrm>
          <a:prstGeom prst="rect">
            <a:avLst/>
          </a:prstGeom>
        </p:spPr>
      </p:pic>
    </p:spTree>
    <p:extLst>
      <p:ext uri="{BB962C8B-B14F-4D97-AF65-F5344CB8AC3E}">
        <p14:creationId xmlns:p14="http://schemas.microsoft.com/office/powerpoint/2010/main" val="3269101144"/>
      </p:ext>
    </p:extLst>
  </p:cSld>
  <p:clrMapOvr>
    <a:masterClrMapping/>
  </p:clrMapOvr>
  <p:transition>
    <p:wipe dir="r"/>
  </p:transition>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186652" y="575982"/>
            <a:ext cx="4431378" cy="535152"/>
          </a:xfrm>
        </p:spPr>
        <p:txBody>
          <a:bodyPr>
            <a:normAutofit/>
          </a:bodyPr>
          <a:lstStyle/>
          <a:p>
            <a:r>
              <a:rPr lang="tr-TR" sz="3000" dirty="0" smtClean="0">
                <a:solidFill>
                  <a:schemeClr val="tx1"/>
                </a:solidFill>
                <a:effectLst>
                  <a:outerShdw blurRad="38100" dist="38100" dir="2700000" algn="tl">
                    <a:srgbClr val="000000">
                      <a:alpha val="43137"/>
                    </a:srgbClr>
                  </a:outerShdw>
                </a:effectLst>
              </a:rPr>
              <a:t>Atık Kumbaraları</a:t>
            </a:r>
            <a:endParaRPr lang="tr-TR" sz="3000" dirty="0">
              <a:solidFill>
                <a:schemeClr val="tx1"/>
              </a:solidFill>
              <a:effectLst>
                <a:outerShdw blurRad="38100" dist="38100" dir="2700000" algn="tl">
                  <a:srgbClr val="000000">
                    <a:alpha val="43137"/>
                  </a:srgbClr>
                </a:outerShdw>
              </a:effectLst>
            </a:endParaRPr>
          </a:p>
        </p:txBody>
      </p:sp>
      <p:sp>
        <p:nvSpPr>
          <p:cNvPr id="3" name="İçerik Yer Tutucusu 2"/>
          <p:cNvSpPr>
            <a:spLocks noGrp="1"/>
          </p:cNvSpPr>
          <p:nvPr>
            <p:ph idx="1"/>
          </p:nvPr>
        </p:nvSpPr>
        <p:spPr>
          <a:xfrm>
            <a:off x="67425" y="1196317"/>
            <a:ext cx="4538880" cy="2246812"/>
          </a:xfrm>
        </p:spPr>
        <p:txBody>
          <a:bodyPr>
            <a:normAutofit/>
          </a:bodyPr>
          <a:lstStyle/>
          <a:p>
            <a:r>
              <a:rPr lang="tr-TR" sz="1400" dirty="0"/>
              <a:t>Geri Dönüşümü desteklemek ve teşvik etmek amacıyla okullarımıza ve ilçemizde vatandaşlarımızın yoğun rağbet gösterdiği merkezi noktalara Atık Kumbarası, dağıtımı yaparak vatandaşlarımızın geri dönüşüm seferberliğimize katkıda bulunmalarını sağladık.</a:t>
            </a:r>
            <a:br>
              <a:rPr lang="tr-TR" sz="1400" dirty="0"/>
            </a:br>
            <a:endParaRPr lang="tr-TR" sz="1250" dirty="0">
              <a:effectLst>
                <a:outerShdw blurRad="38100" dist="38100" dir="2700000" algn="tl">
                  <a:srgbClr val="000000">
                    <a:alpha val="43137"/>
                  </a:srgbClr>
                </a:outerShdw>
              </a:effectLst>
            </a:endParaRPr>
          </a:p>
        </p:txBody>
      </p:sp>
      <p:sp>
        <p:nvSpPr>
          <p:cNvPr id="5" name="1 Başlık">
            <a:extLst>
              <a:ext uri="{FF2B5EF4-FFF2-40B4-BE49-F238E27FC236}">
                <a16:creationId xmlns:a16="http://schemas.microsoft.com/office/drawing/2014/main" id="{C11B0E9D-1801-63C0-5EFF-A677DE2039FD}"/>
              </a:ext>
            </a:extLst>
          </p:cNvPr>
          <p:cNvSpPr txBox="1">
            <a:spLocks/>
          </p:cNvSpPr>
          <p:nvPr/>
        </p:nvSpPr>
        <p:spPr bwMode="auto">
          <a:xfrm rot="5400000" flipV="1">
            <a:off x="2284046" y="2537443"/>
            <a:ext cx="4644518" cy="68614"/>
          </a:xfrm>
          <a:prstGeom prst="rect">
            <a:avLst/>
          </a:prstGeom>
          <a:solidFill>
            <a:schemeClr val="tx1"/>
          </a:solidFill>
          <a:ln w="9525">
            <a:noFill/>
            <a:miter lim="800000"/>
            <a:headEnd/>
            <a:tailEnd/>
          </a:ln>
        </p:spPr>
        <p:txBody>
          <a:bodyPr anchor="ctr"/>
          <a:lstStyle/>
          <a:p>
            <a:pPr algn="ctr"/>
            <a:endParaRPr lang="tr-TR">
              <a:effectLst>
                <a:outerShdw blurRad="38100" dist="38100" dir="2700000" algn="tl">
                  <a:srgbClr val="000000">
                    <a:alpha val="43137"/>
                  </a:srgbClr>
                </a:outerShdw>
              </a:effectLst>
              <a:latin typeface="Calibri" pitchFamily="34" charset="0"/>
            </a:endParaRPr>
          </a:p>
        </p:txBody>
      </p:sp>
      <p:sp>
        <p:nvSpPr>
          <p:cNvPr id="6" name="Unvan 1">
            <a:extLst>
              <a:ext uri="{FF2B5EF4-FFF2-40B4-BE49-F238E27FC236}">
                <a16:creationId xmlns:a16="http://schemas.microsoft.com/office/drawing/2014/main" id="{5FF6D986-7BDE-0C05-ECE7-6BB01FB4C8F5}"/>
              </a:ext>
            </a:extLst>
          </p:cNvPr>
          <p:cNvSpPr txBox="1">
            <a:spLocks/>
          </p:cNvSpPr>
          <p:nvPr/>
        </p:nvSpPr>
        <p:spPr>
          <a:xfrm>
            <a:off x="4875393" y="594397"/>
            <a:ext cx="4023802" cy="516738"/>
          </a:xfrm>
          <a:prstGeom prst="rect">
            <a:avLst/>
          </a:prstGeom>
        </p:spPr>
        <p:txBody>
          <a:bodyPr vert="horz" lIns="0" rIns="0" bIns="0" anchor="b">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tr-TR" sz="3000" dirty="0" smtClean="0">
                <a:solidFill>
                  <a:schemeClr val="tx1"/>
                </a:solidFill>
                <a:effectLst>
                  <a:outerShdw blurRad="38100" dist="38100" dir="2700000" algn="tl">
                    <a:srgbClr val="000000">
                      <a:alpha val="43137"/>
                    </a:srgbClr>
                  </a:outerShdw>
                </a:effectLst>
              </a:rPr>
              <a:t>Atıkların Geri Dönüşüm</a:t>
            </a:r>
            <a:endParaRPr lang="tr-TR" sz="3000" dirty="0">
              <a:solidFill>
                <a:schemeClr val="tx1"/>
              </a:solidFill>
              <a:effectLst>
                <a:outerShdw blurRad="38100" dist="38100" dir="2700000" algn="tl">
                  <a:srgbClr val="000000">
                    <a:alpha val="43137"/>
                  </a:srgbClr>
                </a:outerShdw>
              </a:effectLst>
            </a:endParaRPr>
          </a:p>
        </p:txBody>
      </p:sp>
      <p:sp>
        <p:nvSpPr>
          <p:cNvPr id="7" name="İçerik Yer Tutucusu 2">
            <a:extLst>
              <a:ext uri="{FF2B5EF4-FFF2-40B4-BE49-F238E27FC236}">
                <a16:creationId xmlns:a16="http://schemas.microsoft.com/office/drawing/2014/main" id="{0A5E0B6C-9ACA-375A-DC2F-26399E8051D8}"/>
              </a:ext>
            </a:extLst>
          </p:cNvPr>
          <p:cNvSpPr txBox="1">
            <a:spLocks/>
          </p:cNvSpPr>
          <p:nvPr/>
        </p:nvSpPr>
        <p:spPr>
          <a:xfrm>
            <a:off x="4696003" y="1111134"/>
            <a:ext cx="4203192" cy="1521175"/>
          </a:xfrm>
          <a:prstGeom prst="rect">
            <a:avLst/>
          </a:prstGeom>
        </p:spPr>
        <p:txBody>
          <a:bodyPr vert="horz">
            <a:norm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r>
              <a:rPr lang="tr-TR" sz="1600" dirty="0"/>
              <a:t>Müdürlüğümüzün kurulduğu günden bu güne kadar 1 milyon 628 bin 563 kg atık geri dönüşüme kazandırılmıştır.</a:t>
            </a:r>
            <a:br>
              <a:rPr lang="tr-TR" sz="1600" dirty="0"/>
            </a:br>
            <a:r>
              <a:rPr lang="tr-TR" sz="1600" dirty="0"/>
              <a:t>2023 yılında 397.907 kg karışık ambalaj atığı geri dönüşüme kazandırılmıştır.</a:t>
            </a:r>
            <a:endParaRPr lang="tr-TR" sz="1500" dirty="0">
              <a:effectLst>
                <a:outerShdw blurRad="38100" dist="38100" dir="2700000" algn="tl">
                  <a:srgbClr val="000000">
                    <a:alpha val="43137"/>
                  </a:srgbClr>
                </a:outerShdw>
              </a:effectLst>
            </a:endParaRPr>
          </a:p>
        </p:txBody>
      </p:sp>
      <p:sp>
        <p:nvSpPr>
          <p:cNvPr id="9" name="Slayt Numarası Yer Tutucusu 1">
            <a:extLst>
              <a:ext uri="{FF2B5EF4-FFF2-40B4-BE49-F238E27FC236}">
                <a16:creationId xmlns:a16="http://schemas.microsoft.com/office/drawing/2014/main" id="{79D24CD0-A3F4-3A2C-F4E6-9D8C505B803C}"/>
              </a:ext>
            </a:extLst>
          </p:cNvPr>
          <p:cNvSpPr>
            <a:spLocks noGrp="1"/>
          </p:cNvSpPr>
          <p:nvPr>
            <p:ph type="sldNum" sz="quarter" idx="12"/>
          </p:nvPr>
        </p:nvSpPr>
        <p:spPr>
          <a:xfrm>
            <a:off x="8284516" y="4833067"/>
            <a:ext cx="762000" cy="273844"/>
          </a:xfrm>
        </p:spPr>
        <p:txBody>
          <a:bodyPr/>
          <a:lstStyle/>
          <a:p>
            <a:fld id="{4B13ACF3-0F2D-4C6A-AD1F-FFBCFBC22504}" type="slidenum">
              <a:rPr lang="tr-TR" smtClean="0">
                <a:solidFill>
                  <a:schemeClr val="tx1"/>
                </a:solidFill>
                <a:effectLst>
                  <a:outerShdw blurRad="38100" dist="38100" dir="2700000" algn="tl">
                    <a:srgbClr val="000000">
                      <a:alpha val="43137"/>
                    </a:srgbClr>
                  </a:outerShdw>
                </a:effectLst>
              </a:rPr>
              <a:pPr/>
              <a:t>24</a:t>
            </a:fld>
            <a:endParaRPr lang="tr-TR">
              <a:solidFill>
                <a:schemeClr val="tx1"/>
              </a:solidFill>
              <a:effectLst>
                <a:outerShdw blurRad="38100" dist="38100" dir="2700000" algn="tl">
                  <a:srgbClr val="000000">
                    <a:alpha val="43137"/>
                  </a:srgbClr>
                </a:outerShdw>
              </a:effectLst>
            </a:endParaRPr>
          </a:p>
        </p:txBody>
      </p:sp>
      <p:sp>
        <p:nvSpPr>
          <p:cNvPr id="4" name="1 Başlık">
            <a:extLst>
              <a:ext uri="{FF2B5EF4-FFF2-40B4-BE49-F238E27FC236}">
                <a16:creationId xmlns:a16="http://schemas.microsoft.com/office/drawing/2014/main" id="{913AAF27-E4C1-88D0-E2E7-D165B58F691A}"/>
              </a:ext>
            </a:extLst>
          </p:cNvPr>
          <p:cNvSpPr txBox="1">
            <a:spLocks/>
          </p:cNvSpPr>
          <p:nvPr/>
        </p:nvSpPr>
        <p:spPr>
          <a:xfrm>
            <a:off x="0" y="0"/>
            <a:ext cx="9144000" cy="370609"/>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tr-TR" sz="2000" dirty="0">
                <a:solidFill>
                  <a:schemeClr val="tx1"/>
                </a:solidFill>
                <a:effectLst>
                  <a:outerShdw blurRad="38100" dist="38100" dir="2700000" algn="tl">
                    <a:srgbClr val="000000">
                      <a:alpha val="43137"/>
                    </a:srgbClr>
                  </a:outerShdw>
                </a:effectLst>
                <a:highlight>
                  <a:srgbClr val="FF0000"/>
                </a:highlight>
              </a:rPr>
              <a:t>SIFIR ATIK VE İKLİM DEĞİŞİKLİĞİ MÜDÜRLÜĞÜ</a:t>
            </a:r>
          </a:p>
        </p:txBody>
      </p:sp>
      <p:pic>
        <p:nvPicPr>
          <p:cNvPr id="12" name="Resim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8161" y="2571749"/>
            <a:ext cx="3458393" cy="2398239"/>
          </a:xfrm>
          <a:prstGeom prst="rect">
            <a:avLst/>
          </a:prstGeom>
        </p:spPr>
      </p:pic>
      <p:pic>
        <p:nvPicPr>
          <p:cNvPr id="13" name="Resim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84302" y="2510019"/>
            <a:ext cx="4114894" cy="2449333"/>
          </a:xfrm>
          <a:prstGeom prst="rect">
            <a:avLst/>
          </a:prstGeom>
        </p:spPr>
      </p:pic>
    </p:spTree>
    <p:extLst>
      <p:ext uri="{BB962C8B-B14F-4D97-AF65-F5344CB8AC3E}">
        <p14:creationId xmlns:p14="http://schemas.microsoft.com/office/powerpoint/2010/main" val="3037647907"/>
      </p:ext>
    </p:extLst>
  </p:cSld>
  <p:clrMapOvr>
    <a:masterClrMapping/>
  </p:clrMapOvr>
  <p:transition>
    <p:wipe dir="r"/>
  </p:transition>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186652" y="575981"/>
            <a:ext cx="2424515" cy="634361"/>
          </a:xfrm>
        </p:spPr>
        <p:txBody>
          <a:bodyPr>
            <a:normAutofit fontScale="90000"/>
          </a:bodyPr>
          <a:lstStyle/>
          <a:p>
            <a:r>
              <a:rPr lang="tr-TR" sz="3000" dirty="0" smtClean="0">
                <a:solidFill>
                  <a:schemeClr val="tx1"/>
                </a:solidFill>
                <a:effectLst>
                  <a:outerShdw blurRad="38100" dist="38100" dir="2700000" algn="tl">
                    <a:srgbClr val="000000">
                      <a:alpha val="43137"/>
                    </a:srgbClr>
                  </a:outerShdw>
                </a:effectLst>
              </a:rPr>
              <a:t>Atık Tekstil Kumbaraları</a:t>
            </a:r>
            <a:endParaRPr lang="tr-TR" sz="3000" dirty="0">
              <a:solidFill>
                <a:schemeClr val="tx1"/>
              </a:solidFill>
              <a:effectLst>
                <a:outerShdw blurRad="38100" dist="38100" dir="2700000" algn="tl">
                  <a:srgbClr val="000000">
                    <a:alpha val="43137"/>
                  </a:srgbClr>
                </a:outerShdw>
              </a:effectLst>
            </a:endParaRPr>
          </a:p>
        </p:txBody>
      </p:sp>
      <p:sp>
        <p:nvSpPr>
          <p:cNvPr id="3" name="İçerik Yer Tutucusu 2"/>
          <p:cNvSpPr>
            <a:spLocks noGrp="1"/>
          </p:cNvSpPr>
          <p:nvPr>
            <p:ph idx="1"/>
          </p:nvPr>
        </p:nvSpPr>
        <p:spPr>
          <a:xfrm>
            <a:off x="-62487" y="1275606"/>
            <a:ext cx="4503574" cy="2246812"/>
          </a:xfrm>
        </p:spPr>
        <p:txBody>
          <a:bodyPr>
            <a:normAutofit lnSpcReduction="10000"/>
          </a:bodyPr>
          <a:lstStyle/>
          <a:p>
            <a:r>
              <a:rPr lang="tr-TR" sz="1400" dirty="0"/>
              <a:t>İlçemiz genelinde 70 adet Atık Tekstil Kumbarası ihalesi yapılarak, tekstil atıklarının doğayı kirletmesinin önüne geçerek geri dönüşüme kazandırılmasını sağladık</a:t>
            </a:r>
            <a:r>
              <a:rPr lang="tr-TR" sz="1400" dirty="0" smtClean="0"/>
              <a:t>. </a:t>
            </a:r>
            <a:r>
              <a:rPr lang="tr-TR" sz="1400" dirty="0"/>
              <a:t>Atık Tekstil kumbarası hizmetini faaliyete aldığımız 2021 yılından bu güne kadar toplam 72.550 kg. atık tekstil geri dönüşüme kazandırılmıştır. </a:t>
            </a:r>
            <a:br>
              <a:rPr lang="tr-TR" sz="1400" dirty="0"/>
            </a:br>
            <a:r>
              <a:rPr lang="tr-TR" sz="1400" dirty="0"/>
              <a:t>2023 yılında 30.640 kg atık tekstil geri dönüşüme kazandırılmıştır</a:t>
            </a:r>
            <a:br>
              <a:rPr lang="tr-TR" sz="1400" dirty="0"/>
            </a:br>
            <a:r>
              <a:rPr lang="tr-TR" sz="1400" dirty="0"/>
              <a:t/>
            </a:r>
            <a:br>
              <a:rPr lang="tr-TR" sz="1400" dirty="0"/>
            </a:br>
            <a:endParaRPr lang="tr-TR" sz="1250" dirty="0">
              <a:effectLst>
                <a:outerShdw blurRad="38100" dist="38100" dir="2700000" algn="tl">
                  <a:srgbClr val="000000">
                    <a:alpha val="43137"/>
                  </a:srgbClr>
                </a:outerShdw>
              </a:effectLst>
            </a:endParaRPr>
          </a:p>
        </p:txBody>
      </p:sp>
      <p:sp>
        <p:nvSpPr>
          <p:cNvPr id="6" name="Unvan 1">
            <a:extLst>
              <a:ext uri="{FF2B5EF4-FFF2-40B4-BE49-F238E27FC236}">
                <a16:creationId xmlns:a16="http://schemas.microsoft.com/office/drawing/2014/main" id="{5FF6D986-7BDE-0C05-ECE7-6BB01FB4C8F5}"/>
              </a:ext>
            </a:extLst>
          </p:cNvPr>
          <p:cNvSpPr txBox="1">
            <a:spLocks/>
          </p:cNvSpPr>
          <p:nvPr/>
        </p:nvSpPr>
        <p:spPr>
          <a:xfrm>
            <a:off x="4904670" y="376423"/>
            <a:ext cx="4023802" cy="516738"/>
          </a:xfrm>
          <a:prstGeom prst="rect">
            <a:avLst/>
          </a:prstGeom>
        </p:spPr>
        <p:txBody>
          <a:bodyPr vert="horz" lIns="0" rIns="0" bIns="0" anchor="b">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tr-TR" sz="3000" dirty="0" smtClean="0">
                <a:solidFill>
                  <a:schemeClr val="tx1"/>
                </a:solidFill>
                <a:effectLst>
                  <a:outerShdw blurRad="38100" dist="38100" dir="2700000" algn="tl">
                    <a:srgbClr val="000000">
                      <a:alpha val="43137"/>
                    </a:srgbClr>
                  </a:outerShdw>
                </a:effectLst>
              </a:rPr>
              <a:t>Atık yağ</a:t>
            </a:r>
            <a:endParaRPr lang="tr-TR" sz="3000" dirty="0">
              <a:solidFill>
                <a:schemeClr val="tx1"/>
              </a:solidFill>
              <a:effectLst>
                <a:outerShdw blurRad="38100" dist="38100" dir="2700000" algn="tl">
                  <a:srgbClr val="000000">
                    <a:alpha val="43137"/>
                  </a:srgbClr>
                </a:outerShdw>
              </a:effectLst>
            </a:endParaRPr>
          </a:p>
        </p:txBody>
      </p:sp>
      <p:sp>
        <p:nvSpPr>
          <p:cNvPr id="7" name="İçerik Yer Tutucusu 2">
            <a:extLst>
              <a:ext uri="{FF2B5EF4-FFF2-40B4-BE49-F238E27FC236}">
                <a16:creationId xmlns:a16="http://schemas.microsoft.com/office/drawing/2014/main" id="{0A5E0B6C-9ACA-375A-DC2F-26399E8051D8}"/>
              </a:ext>
            </a:extLst>
          </p:cNvPr>
          <p:cNvSpPr txBox="1">
            <a:spLocks/>
          </p:cNvSpPr>
          <p:nvPr/>
        </p:nvSpPr>
        <p:spPr>
          <a:xfrm>
            <a:off x="4696003" y="1111134"/>
            <a:ext cx="4203192" cy="1521175"/>
          </a:xfrm>
          <a:prstGeom prst="rect">
            <a:avLst/>
          </a:prstGeom>
        </p:spPr>
        <p:txBody>
          <a:bodyPr vert="horz">
            <a:normAutofit lnSpcReduction="10000"/>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r>
              <a:rPr lang="tr-TR" sz="1600" dirty="0"/>
              <a:t>Bir litre atık yağın, bir milyon litre suyu kirlettiği gerçeğini göz önüne aldığımızda şimdiye kadar 16.410 litre yağın doğamızı kirletmesinin önüne geçmiş olduk.</a:t>
            </a:r>
            <a:br>
              <a:rPr lang="tr-TR" sz="1600" dirty="0"/>
            </a:br>
            <a:r>
              <a:rPr lang="tr-TR" sz="1600" dirty="0"/>
              <a:t> 2023 yılında 8.200 litre yağın doğamızı kirletmesinin önüne geçmiş olduk.</a:t>
            </a:r>
            <a:endParaRPr lang="tr-TR" sz="1500" dirty="0">
              <a:effectLst>
                <a:outerShdw blurRad="38100" dist="38100" dir="2700000" algn="tl">
                  <a:srgbClr val="000000">
                    <a:alpha val="43137"/>
                  </a:srgbClr>
                </a:outerShdw>
              </a:effectLst>
            </a:endParaRPr>
          </a:p>
        </p:txBody>
      </p:sp>
      <p:sp>
        <p:nvSpPr>
          <p:cNvPr id="9" name="Slayt Numarası Yer Tutucusu 1">
            <a:extLst>
              <a:ext uri="{FF2B5EF4-FFF2-40B4-BE49-F238E27FC236}">
                <a16:creationId xmlns:a16="http://schemas.microsoft.com/office/drawing/2014/main" id="{79D24CD0-A3F4-3A2C-F4E6-9D8C505B803C}"/>
              </a:ext>
            </a:extLst>
          </p:cNvPr>
          <p:cNvSpPr>
            <a:spLocks noGrp="1"/>
          </p:cNvSpPr>
          <p:nvPr>
            <p:ph type="sldNum" sz="quarter" idx="12"/>
          </p:nvPr>
        </p:nvSpPr>
        <p:spPr>
          <a:xfrm>
            <a:off x="8284516" y="4833067"/>
            <a:ext cx="762000" cy="273844"/>
          </a:xfrm>
        </p:spPr>
        <p:txBody>
          <a:bodyPr/>
          <a:lstStyle/>
          <a:p>
            <a:fld id="{4B13ACF3-0F2D-4C6A-AD1F-FFBCFBC22504}" type="slidenum">
              <a:rPr lang="tr-TR" smtClean="0">
                <a:solidFill>
                  <a:schemeClr val="tx1"/>
                </a:solidFill>
                <a:effectLst>
                  <a:outerShdw blurRad="38100" dist="38100" dir="2700000" algn="tl">
                    <a:srgbClr val="000000">
                      <a:alpha val="43137"/>
                    </a:srgbClr>
                  </a:outerShdw>
                </a:effectLst>
              </a:rPr>
              <a:pPr/>
              <a:t>25</a:t>
            </a:fld>
            <a:endParaRPr lang="tr-TR">
              <a:solidFill>
                <a:schemeClr val="tx1"/>
              </a:solidFill>
              <a:effectLst>
                <a:outerShdw blurRad="38100" dist="38100" dir="2700000" algn="tl">
                  <a:srgbClr val="000000">
                    <a:alpha val="43137"/>
                  </a:srgbClr>
                </a:outerShdw>
              </a:effectLst>
            </a:endParaRPr>
          </a:p>
        </p:txBody>
      </p:sp>
      <p:sp>
        <p:nvSpPr>
          <p:cNvPr id="4" name="1 Başlık">
            <a:extLst>
              <a:ext uri="{FF2B5EF4-FFF2-40B4-BE49-F238E27FC236}">
                <a16:creationId xmlns:a16="http://schemas.microsoft.com/office/drawing/2014/main" id="{913AAF27-E4C1-88D0-E2E7-D165B58F691A}"/>
              </a:ext>
            </a:extLst>
          </p:cNvPr>
          <p:cNvSpPr txBox="1">
            <a:spLocks/>
          </p:cNvSpPr>
          <p:nvPr/>
        </p:nvSpPr>
        <p:spPr>
          <a:xfrm>
            <a:off x="0" y="0"/>
            <a:ext cx="9144000" cy="370609"/>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tr-TR" sz="2000" dirty="0">
                <a:solidFill>
                  <a:schemeClr val="tx1"/>
                </a:solidFill>
                <a:effectLst>
                  <a:outerShdw blurRad="38100" dist="38100" dir="2700000" algn="tl">
                    <a:srgbClr val="000000">
                      <a:alpha val="43137"/>
                    </a:srgbClr>
                  </a:outerShdw>
                </a:effectLst>
                <a:highlight>
                  <a:srgbClr val="FF0000"/>
                </a:highlight>
              </a:rPr>
              <a:t>SIFIR ATIK VE İKLİM DEĞİŞİKLİĞİ MÜDÜRLÜĞÜ</a:t>
            </a:r>
          </a:p>
        </p:txBody>
      </p:sp>
      <p:pic>
        <p:nvPicPr>
          <p:cNvPr id="11" name="Picture 4" descr="C:\Users\bld\Desktop\16fb206b-3ec1-44e9-9350-0cd5974c8547.jpeg"/>
          <p:cNvPicPr>
            <a:picLocks noChangeAspect="1" noChangeArrowheads="1"/>
          </p:cNvPicPr>
          <p:nvPr/>
        </p:nvPicPr>
        <p:blipFill rotWithShape="1">
          <a:blip r:embed="rId2"/>
          <a:srcRect l="-301" t="14282" r="301" b="14282"/>
          <a:stretch/>
        </p:blipFill>
        <p:spPr bwMode="auto">
          <a:xfrm>
            <a:off x="627006" y="3075806"/>
            <a:ext cx="3177829" cy="1932483"/>
          </a:xfrm>
          <a:prstGeom prst="rect">
            <a:avLst/>
          </a:prstGeom>
          <a:noFill/>
        </p:spPr>
      </p:pic>
      <p:sp>
        <p:nvSpPr>
          <p:cNvPr id="14" name="1 Başlık">
            <a:extLst>
              <a:ext uri="{FF2B5EF4-FFF2-40B4-BE49-F238E27FC236}">
                <a16:creationId xmlns:a16="http://schemas.microsoft.com/office/drawing/2014/main" id="{C11B0E9D-1801-63C0-5EFF-A677DE2039FD}"/>
              </a:ext>
            </a:extLst>
          </p:cNvPr>
          <p:cNvSpPr txBox="1">
            <a:spLocks/>
          </p:cNvSpPr>
          <p:nvPr/>
        </p:nvSpPr>
        <p:spPr bwMode="auto">
          <a:xfrm rot="5400000" flipV="1">
            <a:off x="2153136" y="2750345"/>
            <a:ext cx="4644518" cy="68614"/>
          </a:xfrm>
          <a:prstGeom prst="rect">
            <a:avLst/>
          </a:prstGeom>
          <a:solidFill>
            <a:schemeClr val="tx1"/>
          </a:solidFill>
          <a:ln w="9525">
            <a:noFill/>
            <a:miter lim="800000"/>
            <a:headEnd/>
            <a:tailEnd/>
          </a:ln>
        </p:spPr>
        <p:txBody>
          <a:bodyPr anchor="ctr"/>
          <a:lstStyle/>
          <a:p>
            <a:pPr algn="ctr"/>
            <a:endParaRPr lang="tr-TR">
              <a:effectLst>
                <a:outerShdw blurRad="38100" dist="38100" dir="2700000" algn="tl">
                  <a:srgbClr val="000000">
                    <a:alpha val="43137"/>
                  </a:srgbClr>
                </a:outerShdw>
              </a:effectLst>
              <a:latin typeface="Calibri" pitchFamily="34" charset="0"/>
            </a:endParaRPr>
          </a:p>
        </p:txBody>
      </p:sp>
      <p:pic>
        <p:nvPicPr>
          <p:cNvPr id="15" name="Resim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01481" y="2738545"/>
            <a:ext cx="4171626" cy="2249581"/>
          </a:xfrm>
          <a:prstGeom prst="rect">
            <a:avLst/>
          </a:prstGeom>
        </p:spPr>
      </p:pic>
    </p:spTree>
    <p:extLst>
      <p:ext uri="{BB962C8B-B14F-4D97-AF65-F5344CB8AC3E}">
        <p14:creationId xmlns:p14="http://schemas.microsoft.com/office/powerpoint/2010/main" val="1019654045"/>
      </p:ext>
    </p:extLst>
  </p:cSld>
  <p:clrMapOvr>
    <a:masterClrMapping/>
  </p:clrMapOvr>
  <p:transition>
    <p:wipe dir="r"/>
  </p:transition>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172720" y="461980"/>
            <a:ext cx="3970784" cy="823515"/>
          </a:xfrm>
        </p:spPr>
        <p:txBody>
          <a:bodyPr>
            <a:normAutofit/>
          </a:bodyPr>
          <a:lstStyle/>
          <a:p>
            <a:r>
              <a:rPr lang="tr-TR" sz="3500" dirty="0" smtClean="0">
                <a:solidFill>
                  <a:schemeClr val="tx1"/>
                </a:solidFill>
                <a:effectLst>
                  <a:outerShdw blurRad="38100" dist="38100" dir="2700000" algn="tl">
                    <a:srgbClr val="000000">
                      <a:alpha val="43137"/>
                    </a:srgbClr>
                  </a:outerShdw>
                </a:effectLst>
              </a:rPr>
              <a:t>Konteynerler</a:t>
            </a:r>
            <a:endParaRPr lang="tr-TR" sz="3500" dirty="0">
              <a:solidFill>
                <a:schemeClr val="tx1"/>
              </a:solidFill>
              <a:effectLst>
                <a:outerShdw blurRad="38100" dist="38100" dir="2700000" algn="tl">
                  <a:srgbClr val="000000">
                    <a:alpha val="43137"/>
                  </a:srgbClr>
                </a:outerShdw>
              </a:effectLst>
            </a:endParaRPr>
          </a:p>
        </p:txBody>
      </p:sp>
      <p:sp>
        <p:nvSpPr>
          <p:cNvPr id="3" name="İçerik Yer Tutucusu 2"/>
          <p:cNvSpPr>
            <a:spLocks noGrp="1"/>
          </p:cNvSpPr>
          <p:nvPr>
            <p:ph idx="1"/>
          </p:nvPr>
        </p:nvSpPr>
        <p:spPr>
          <a:xfrm>
            <a:off x="33876" y="1473603"/>
            <a:ext cx="4248472" cy="1624196"/>
          </a:xfrm>
        </p:spPr>
        <p:txBody>
          <a:bodyPr>
            <a:normAutofit/>
          </a:bodyPr>
          <a:lstStyle/>
          <a:p>
            <a:r>
              <a:rPr lang="tr-TR" sz="1800" dirty="0"/>
              <a:t>Geri dönüştürülebilir atıkların ayrı toplanılması adına tüm ilçemiz genelinde 350 adet geri dönüşüm konteyneri dağıtımı yaptık </a:t>
            </a:r>
            <a:endParaRPr lang="tr-TR" sz="18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5" name="1 Başlık">
            <a:extLst>
              <a:ext uri="{FF2B5EF4-FFF2-40B4-BE49-F238E27FC236}">
                <a16:creationId xmlns:a16="http://schemas.microsoft.com/office/drawing/2014/main" id="{46C8C98F-063B-ACD3-A8BA-E06CEF4CB10A}"/>
              </a:ext>
            </a:extLst>
          </p:cNvPr>
          <p:cNvSpPr txBox="1">
            <a:spLocks/>
          </p:cNvSpPr>
          <p:nvPr/>
        </p:nvSpPr>
        <p:spPr bwMode="auto">
          <a:xfrm rot="5400000" flipV="1">
            <a:off x="2052908" y="2744435"/>
            <a:ext cx="4320481" cy="86680"/>
          </a:xfrm>
          <a:prstGeom prst="rect">
            <a:avLst/>
          </a:prstGeom>
          <a:solidFill>
            <a:schemeClr val="tx1"/>
          </a:solidFill>
          <a:ln w="9525">
            <a:noFill/>
            <a:miter lim="800000"/>
            <a:headEnd/>
            <a:tailEnd/>
          </a:ln>
        </p:spPr>
        <p:txBody>
          <a:bodyPr anchor="ctr"/>
          <a:lstStyle/>
          <a:p>
            <a:pPr algn="ctr"/>
            <a:endParaRPr lang="tr-TR">
              <a:effectLst>
                <a:outerShdw blurRad="38100" dist="38100" dir="2700000" algn="tl">
                  <a:srgbClr val="000000">
                    <a:alpha val="43137"/>
                  </a:srgbClr>
                </a:outerShdw>
              </a:effectLst>
              <a:latin typeface="Calibri" pitchFamily="34" charset="0"/>
            </a:endParaRPr>
          </a:p>
        </p:txBody>
      </p:sp>
      <p:sp>
        <p:nvSpPr>
          <p:cNvPr id="6" name="Unvan 1">
            <a:extLst>
              <a:ext uri="{FF2B5EF4-FFF2-40B4-BE49-F238E27FC236}">
                <a16:creationId xmlns:a16="http://schemas.microsoft.com/office/drawing/2014/main" id="{D09DE05A-4DB8-E429-D34A-377C9AD825E9}"/>
              </a:ext>
            </a:extLst>
          </p:cNvPr>
          <p:cNvSpPr txBox="1">
            <a:spLocks/>
          </p:cNvSpPr>
          <p:nvPr/>
        </p:nvSpPr>
        <p:spPr>
          <a:xfrm>
            <a:off x="4409866" y="138279"/>
            <a:ext cx="4540586" cy="1128249"/>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tr-TR" sz="2800" dirty="0">
                <a:solidFill>
                  <a:schemeClr val="tx1"/>
                </a:solidFill>
                <a:effectLst>
                  <a:outerShdw blurRad="38100" dist="38100" dir="2700000" algn="tl">
                    <a:srgbClr val="000000">
                      <a:alpha val="43137"/>
                    </a:srgbClr>
                  </a:outerShdw>
                </a:effectLst>
              </a:rPr>
              <a:t>Atık Pil Toplama Faaliyetlerimiz</a:t>
            </a:r>
          </a:p>
        </p:txBody>
      </p:sp>
      <p:sp>
        <p:nvSpPr>
          <p:cNvPr id="7" name="İçerik Yer Tutucusu 2">
            <a:extLst>
              <a:ext uri="{FF2B5EF4-FFF2-40B4-BE49-F238E27FC236}">
                <a16:creationId xmlns:a16="http://schemas.microsoft.com/office/drawing/2014/main" id="{6A35CEF9-41B3-2A22-BF1D-0C4316FD2DC1}"/>
              </a:ext>
            </a:extLst>
          </p:cNvPr>
          <p:cNvSpPr txBox="1">
            <a:spLocks/>
          </p:cNvSpPr>
          <p:nvPr/>
        </p:nvSpPr>
        <p:spPr>
          <a:xfrm>
            <a:off x="4282348" y="1351581"/>
            <a:ext cx="4898164" cy="1868241"/>
          </a:xfrm>
          <a:prstGeom prst="rect">
            <a:avLst/>
          </a:prstGeom>
        </p:spPr>
        <p:txBody>
          <a:bodyPr vert="horz">
            <a:norm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r>
              <a:rPr lang="tr-TR" sz="1600" dirty="0"/>
              <a:t>Kurulduğumuz günden bu güne 1670 kg atık pil toplanarak geri dönüşüme kazandırılmasını sağladık.</a:t>
            </a:r>
            <a:br>
              <a:rPr lang="tr-TR" sz="1600" dirty="0"/>
            </a:br>
            <a:r>
              <a:rPr lang="tr-TR" sz="1600" dirty="0"/>
              <a:t> 2023 yılında 600 kg atık pil toplanarak geri dönüşüme kazandırılmasını .</a:t>
            </a:r>
            <a:endParaRPr lang="tr-TR" sz="16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Slayt Numarası Yer Tutucusu 1">
            <a:extLst>
              <a:ext uri="{FF2B5EF4-FFF2-40B4-BE49-F238E27FC236}">
                <a16:creationId xmlns:a16="http://schemas.microsoft.com/office/drawing/2014/main" id="{4F3E55DB-5320-5E0D-C9F7-40979BA810A4}"/>
              </a:ext>
            </a:extLst>
          </p:cNvPr>
          <p:cNvSpPr>
            <a:spLocks noGrp="1"/>
          </p:cNvSpPr>
          <p:nvPr>
            <p:ph type="sldNum" sz="quarter" idx="12"/>
          </p:nvPr>
        </p:nvSpPr>
        <p:spPr>
          <a:xfrm>
            <a:off x="8254498" y="4811093"/>
            <a:ext cx="762000" cy="273844"/>
          </a:xfrm>
        </p:spPr>
        <p:txBody>
          <a:bodyPr/>
          <a:lstStyle/>
          <a:p>
            <a:fld id="{4B13ACF3-0F2D-4C6A-AD1F-FFBCFBC22504}" type="slidenum">
              <a:rPr lang="tr-TR" smtClean="0">
                <a:solidFill>
                  <a:schemeClr val="tx1"/>
                </a:solidFill>
                <a:effectLst>
                  <a:outerShdw blurRad="38100" dist="38100" dir="2700000" algn="tl">
                    <a:srgbClr val="000000">
                      <a:alpha val="43137"/>
                    </a:srgbClr>
                  </a:outerShdw>
                </a:effectLst>
              </a:rPr>
              <a:pPr/>
              <a:t>26</a:t>
            </a:fld>
            <a:endParaRPr lang="tr-TR">
              <a:solidFill>
                <a:schemeClr val="tx1"/>
              </a:solidFill>
              <a:effectLst>
                <a:outerShdw blurRad="38100" dist="38100" dir="2700000" algn="tl">
                  <a:srgbClr val="000000">
                    <a:alpha val="43137"/>
                  </a:srgbClr>
                </a:outerShdw>
              </a:effectLst>
            </a:endParaRPr>
          </a:p>
        </p:txBody>
      </p:sp>
      <p:sp>
        <p:nvSpPr>
          <p:cNvPr id="10" name="1 Başlık">
            <a:extLst>
              <a:ext uri="{FF2B5EF4-FFF2-40B4-BE49-F238E27FC236}">
                <a16:creationId xmlns:a16="http://schemas.microsoft.com/office/drawing/2014/main" id="{947329B1-EF77-021B-EAAE-8E6A063FA1D8}"/>
              </a:ext>
            </a:extLst>
          </p:cNvPr>
          <p:cNvSpPr txBox="1">
            <a:spLocks/>
          </p:cNvSpPr>
          <p:nvPr/>
        </p:nvSpPr>
        <p:spPr>
          <a:xfrm>
            <a:off x="36512" y="119930"/>
            <a:ext cx="9144000" cy="370609"/>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tr-TR" sz="2000" dirty="0">
                <a:solidFill>
                  <a:schemeClr val="tx1"/>
                </a:solidFill>
                <a:effectLst>
                  <a:outerShdw blurRad="38100" dist="38100" dir="2700000" algn="tl">
                    <a:srgbClr val="000000">
                      <a:alpha val="43137"/>
                    </a:srgbClr>
                  </a:outerShdw>
                </a:effectLst>
                <a:highlight>
                  <a:srgbClr val="FF0000"/>
                </a:highlight>
              </a:rPr>
              <a:t>SIFIR ATIK VE İKLİM DEĞİŞİKLİĞİ MÜDÜRLÜĞÜ</a:t>
            </a:r>
          </a:p>
        </p:txBody>
      </p:sp>
      <p:pic>
        <p:nvPicPr>
          <p:cNvPr id="11" name="Resim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8812" y="2939102"/>
            <a:ext cx="3223984" cy="1871991"/>
          </a:xfrm>
          <a:prstGeom prst="rect">
            <a:avLst/>
          </a:prstGeom>
        </p:spPr>
      </p:pic>
      <p:pic>
        <p:nvPicPr>
          <p:cNvPr id="12" name="Picture 4" descr="C:\Users\bld\Desktop\16fb206b-3ec1-44e9-9350-0cd5974c8547.jpeg"/>
          <p:cNvPicPr>
            <a:picLocks noChangeAspect="1" noChangeArrowheads="1"/>
          </p:cNvPicPr>
          <p:nvPr/>
        </p:nvPicPr>
        <p:blipFill>
          <a:blip r:embed="rId3"/>
          <a:srcRect/>
          <a:stretch>
            <a:fillRect/>
          </a:stretch>
        </p:blipFill>
        <p:spPr bwMode="auto">
          <a:xfrm>
            <a:off x="4714875" y="2939102"/>
            <a:ext cx="3961581" cy="1871991"/>
          </a:xfrm>
          <a:prstGeom prst="rect">
            <a:avLst/>
          </a:prstGeom>
          <a:noFill/>
        </p:spPr>
      </p:pic>
    </p:spTree>
    <p:extLst>
      <p:ext uri="{BB962C8B-B14F-4D97-AF65-F5344CB8AC3E}">
        <p14:creationId xmlns:p14="http://schemas.microsoft.com/office/powerpoint/2010/main" val="1352075398"/>
      </p:ext>
    </p:extLst>
  </p:cSld>
  <p:clrMapOvr>
    <a:masterClrMapping/>
  </p:clrMapOvr>
  <p:transition>
    <p:wipe dir="r"/>
  </p:transition>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214831" y="425036"/>
            <a:ext cx="4042792" cy="562538"/>
          </a:xfrm>
        </p:spPr>
        <p:txBody>
          <a:bodyPr>
            <a:normAutofit fontScale="90000"/>
          </a:bodyPr>
          <a:lstStyle/>
          <a:p>
            <a:r>
              <a:rPr lang="tr-TR" sz="3500" dirty="0" smtClean="0">
                <a:solidFill>
                  <a:schemeClr val="tx1"/>
                </a:solidFill>
                <a:effectLst>
                  <a:outerShdw blurRad="38100" dist="38100" dir="2700000" algn="tl">
                    <a:srgbClr val="000000">
                      <a:alpha val="43137"/>
                    </a:srgbClr>
                  </a:outerShdw>
                </a:effectLst>
              </a:rPr>
              <a:t>SIFIR ATIK BELGESİ</a:t>
            </a:r>
            <a:endParaRPr lang="tr-TR" sz="3500" dirty="0">
              <a:solidFill>
                <a:schemeClr val="tx1"/>
              </a:solidFill>
              <a:effectLst>
                <a:outerShdw blurRad="38100" dist="38100" dir="2700000" algn="tl">
                  <a:srgbClr val="000000">
                    <a:alpha val="43137"/>
                  </a:srgbClr>
                </a:outerShdw>
              </a:effectLst>
            </a:endParaRPr>
          </a:p>
        </p:txBody>
      </p:sp>
      <p:sp>
        <p:nvSpPr>
          <p:cNvPr id="3" name="İçerik Yer Tutucusu 2"/>
          <p:cNvSpPr>
            <a:spLocks noGrp="1"/>
          </p:cNvSpPr>
          <p:nvPr>
            <p:ph idx="1"/>
          </p:nvPr>
        </p:nvSpPr>
        <p:spPr>
          <a:xfrm>
            <a:off x="128316" y="1042001"/>
            <a:ext cx="4414810" cy="1048131"/>
          </a:xfrm>
        </p:spPr>
        <p:txBody>
          <a:bodyPr>
            <a:noAutofit/>
          </a:bodyPr>
          <a:lstStyle/>
          <a:p>
            <a:pPr marL="0" indent="0">
              <a:buNone/>
            </a:pPr>
            <a:r>
              <a:rPr lang="tr-TR" sz="1800" dirty="0"/>
              <a:t>Çevre Şehircilik ve İklim Değişikliği Bakanlığının koymuş olduğu tüm standart ve prosedürler tamamlanarak ilimizin ilk Sıfır Atık Belgesini alan belediye olduk</a:t>
            </a:r>
            <a:endParaRPr lang="tr-TR" sz="17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5" name="1 Başlık">
            <a:extLst>
              <a:ext uri="{FF2B5EF4-FFF2-40B4-BE49-F238E27FC236}">
                <a16:creationId xmlns:a16="http://schemas.microsoft.com/office/drawing/2014/main" id="{7E4B1CA2-CDF5-0640-95CB-28DF45A9142F}"/>
              </a:ext>
            </a:extLst>
          </p:cNvPr>
          <p:cNvSpPr txBox="1">
            <a:spLocks/>
          </p:cNvSpPr>
          <p:nvPr/>
        </p:nvSpPr>
        <p:spPr bwMode="auto">
          <a:xfrm rot="5400000" flipV="1">
            <a:off x="2463043" y="2736488"/>
            <a:ext cx="4266475" cy="48566"/>
          </a:xfrm>
          <a:prstGeom prst="rect">
            <a:avLst/>
          </a:prstGeom>
          <a:solidFill>
            <a:schemeClr val="tx1"/>
          </a:solidFill>
          <a:ln w="9525">
            <a:noFill/>
            <a:miter lim="800000"/>
            <a:headEnd/>
            <a:tailEnd/>
          </a:ln>
        </p:spPr>
        <p:txBody>
          <a:bodyPr anchor="ctr"/>
          <a:lstStyle/>
          <a:p>
            <a:pPr algn="ctr"/>
            <a:endParaRPr lang="tr-TR">
              <a:effectLst>
                <a:outerShdw blurRad="38100" dist="38100" dir="2700000" algn="tl">
                  <a:srgbClr val="000000">
                    <a:alpha val="43137"/>
                  </a:srgbClr>
                </a:outerShdw>
              </a:effectLst>
              <a:latin typeface="Calibri" pitchFamily="34" charset="0"/>
            </a:endParaRPr>
          </a:p>
        </p:txBody>
      </p:sp>
      <p:sp>
        <p:nvSpPr>
          <p:cNvPr id="6" name="İçerik Yer Tutucusu 2">
            <a:extLst>
              <a:ext uri="{FF2B5EF4-FFF2-40B4-BE49-F238E27FC236}">
                <a16:creationId xmlns:a16="http://schemas.microsoft.com/office/drawing/2014/main" id="{F8E85301-B532-1570-2F65-87E873B77C88}"/>
              </a:ext>
            </a:extLst>
          </p:cNvPr>
          <p:cNvSpPr txBox="1">
            <a:spLocks/>
          </p:cNvSpPr>
          <p:nvPr/>
        </p:nvSpPr>
        <p:spPr>
          <a:xfrm>
            <a:off x="4773542" y="1047436"/>
            <a:ext cx="4258745" cy="2272268"/>
          </a:xfrm>
          <a:prstGeom prst="rect">
            <a:avLst/>
          </a:prstGeom>
        </p:spPr>
        <p:txBody>
          <a:bodyPr vert="horz">
            <a:normAutofit fontScale="77500" lnSpcReduction="20000"/>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r>
              <a:rPr lang="tr-TR" sz="2800" dirty="0"/>
              <a:t>Geri dönüşüm konusundaki hassasiyetimizi en üst standartlarda göstermek adına yine ilimizde ve bölgemizde ilk olan Atık Getirme Merkezimizi 5 Haziran Dünya Çevre Gününde hizmete açtık </a:t>
            </a:r>
            <a:endParaRPr lang="tr-TR" dirty="0">
              <a:effectLst>
                <a:outerShdw blurRad="38100" dist="38100" dir="2700000" algn="tl">
                  <a:srgbClr val="000000">
                    <a:alpha val="43137"/>
                  </a:srgbClr>
                </a:outerShdw>
              </a:effectLst>
            </a:endParaRPr>
          </a:p>
        </p:txBody>
      </p:sp>
      <p:sp>
        <p:nvSpPr>
          <p:cNvPr id="7" name="Başlık 1">
            <a:extLst>
              <a:ext uri="{FF2B5EF4-FFF2-40B4-BE49-F238E27FC236}">
                <a16:creationId xmlns:a16="http://schemas.microsoft.com/office/drawing/2014/main" id="{83AF9480-211D-4CB2-DEE5-A7D8CFD36ABE}"/>
              </a:ext>
            </a:extLst>
          </p:cNvPr>
          <p:cNvSpPr txBox="1">
            <a:spLocks/>
          </p:cNvSpPr>
          <p:nvPr/>
        </p:nvSpPr>
        <p:spPr>
          <a:xfrm>
            <a:off x="4711811" y="145831"/>
            <a:ext cx="4320476" cy="841743"/>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tr-TR" sz="3500" dirty="0" smtClean="0">
                <a:solidFill>
                  <a:schemeClr val="tx1"/>
                </a:solidFill>
                <a:effectLst>
                  <a:outerShdw blurRad="38100" dist="38100" dir="2700000" algn="tl">
                    <a:srgbClr val="000000">
                      <a:alpha val="43137"/>
                    </a:srgbClr>
                  </a:outerShdw>
                </a:effectLst>
              </a:rPr>
              <a:t>SIFIR ATIK MERKEZİ</a:t>
            </a:r>
            <a:endParaRPr lang="tr-TR" sz="3500" dirty="0">
              <a:solidFill>
                <a:schemeClr val="tx1"/>
              </a:solidFill>
              <a:effectLst>
                <a:outerShdw blurRad="38100" dist="38100" dir="2700000" algn="tl">
                  <a:srgbClr val="000000">
                    <a:alpha val="43137"/>
                  </a:srgbClr>
                </a:outerShdw>
              </a:effectLst>
            </a:endParaRPr>
          </a:p>
        </p:txBody>
      </p:sp>
      <p:sp>
        <p:nvSpPr>
          <p:cNvPr id="8" name="Slayt Numarası Yer Tutucusu 1">
            <a:extLst>
              <a:ext uri="{FF2B5EF4-FFF2-40B4-BE49-F238E27FC236}">
                <a16:creationId xmlns:a16="http://schemas.microsoft.com/office/drawing/2014/main" id="{D3C17104-30F2-C686-5B24-B7520343C827}"/>
              </a:ext>
            </a:extLst>
          </p:cNvPr>
          <p:cNvSpPr>
            <a:spLocks noGrp="1"/>
          </p:cNvSpPr>
          <p:nvPr>
            <p:ph type="sldNum" sz="quarter" idx="12"/>
          </p:nvPr>
        </p:nvSpPr>
        <p:spPr>
          <a:xfrm>
            <a:off x="8270287" y="4757087"/>
            <a:ext cx="762000" cy="273844"/>
          </a:xfrm>
        </p:spPr>
        <p:txBody>
          <a:bodyPr/>
          <a:lstStyle/>
          <a:p>
            <a:fld id="{4B13ACF3-0F2D-4C6A-AD1F-FFBCFBC22504}" type="slidenum">
              <a:rPr lang="tr-TR" smtClean="0">
                <a:solidFill>
                  <a:schemeClr val="tx1"/>
                </a:solidFill>
                <a:effectLst>
                  <a:outerShdw blurRad="38100" dist="38100" dir="2700000" algn="tl">
                    <a:srgbClr val="000000">
                      <a:alpha val="43137"/>
                    </a:srgbClr>
                  </a:outerShdw>
                </a:effectLst>
              </a:rPr>
              <a:pPr/>
              <a:t>27</a:t>
            </a:fld>
            <a:endParaRPr lang="tr-TR">
              <a:solidFill>
                <a:schemeClr val="tx1"/>
              </a:solidFill>
              <a:effectLst>
                <a:outerShdw blurRad="38100" dist="38100" dir="2700000" algn="tl">
                  <a:srgbClr val="000000">
                    <a:alpha val="43137"/>
                  </a:srgbClr>
                </a:outerShdw>
              </a:effectLst>
            </a:endParaRPr>
          </a:p>
        </p:txBody>
      </p:sp>
      <p:sp>
        <p:nvSpPr>
          <p:cNvPr id="9" name="1 Başlık">
            <a:extLst>
              <a:ext uri="{FF2B5EF4-FFF2-40B4-BE49-F238E27FC236}">
                <a16:creationId xmlns:a16="http://schemas.microsoft.com/office/drawing/2014/main" id="{38CB70F3-E26A-654C-CCA7-0E8ACF0AABD0}"/>
              </a:ext>
            </a:extLst>
          </p:cNvPr>
          <p:cNvSpPr txBox="1">
            <a:spLocks/>
          </p:cNvSpPr>
          <p:nvPr/>
        </p:nvSpPr>
        <p:spPr>
          <a:xfrm>
            <a:off x="0" y="0"/>
            <a:ext cx="9144000" cy="370609"/>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tr-TR" sz="2000" dirty="0">
                <a:solidFill>
                  <a:schemeClr val="tx1"/>
                </a:solidFill>
                <a:effectLst>
                  <a:outerShdw blurRad="38100" dist="38100" dir="2700000" algn="tl">
                    <a:srgbClr val="000000">
                      <a:alpha val="43137"/>
                    </a:srgbClr>
                  </a:outerShdw>
                </a:effectLst>
                <a:highlight>
                  <a:srgbClr val="FF0000"/>
                </a:highlight>
              </a:rPr>
              <a:t>SIFIR ATIK VE İKLİM DEĞİŞİKLİĞİ MÜDÜRLÜĞÜ</a:t>
            </a:r>
          </a:p>
        </p:txBody>
      </p:sp>
      <p:pic>
        <p:nvPicPr>
          <p:cNvPr id="10" name="Resim 9"/>
          <p:cNvPicPr>
            <a:picLocks noChangeAspect="1"/>
          </p:cNvPicPr>
          <p:nvPr/>
        </p:nvPicPr>
        <p:blipFill rotWithShape="1">
          <a:blip r:embed="rId2" cstate="print">
            <a:extLst>
              <a:ext uri="{28A0092B-C50C-407E-A947-70E740481C1C}">
                <a14:useLocalDpi xmlns:a14="http://schemas.microsoft.com/office/drawing/2010/main" val="0"/>
              </a:ext>
            </a:extLst>
          </a:blip>
          <a:srcRect b="6457"/>
          <a:stretch/>
        </p:blipFill>
        <p:spPr>
          <a:xfrm>
            <a:off x="403856" y="2384102"/>
            <a:ext cx="3668294" cy="2490862"/>
          </a:xfrm>
          <a:prstGeom prst="rect">
            <a:avLst/>
          </a:prstGeom>
        </p:spPr>
      </p:pic>
      <p:pic>
        <p:nvPicPr>
          <p:cNvPr id="12" name="Picture 2" descr="C:\Users\Dell\Desktop\G.D. S.A. Fotoğraflar\21.02.2020 Karanfil Anaokuluna atık yağlar için bidon bırakılması.jpe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20411" y="2931790"/>
            <a:ext cx="3772069" cy="19431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0506284"/>
      </p:ext>
    </p:extLst>
  </p:cSld>
  <p:clrMapOvr>
    <a:masterClrMapping/>
  </p:clrMapOvr>
  <p:transition>
    <p:wipe dir="r"/>
  </p:transition>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501154" y="1059582"/>
            <a:ext cx="8208913" cy="2160240"/>
          </a:xfrm>
        </p:spPr>
        <p:txBody>
          <a:bodyPr>
            <a:noAutofit/>
          </a:bodyPr>
          <a:lstStyle/>
          <a:p>
            <a:pPr algn="ctr"/>
            <a:r>
              <a:rPr lang="tr-TR" sz="6000" b="1" dirty="0">
                <a:effectLst>
                  <a:outerShdw blurRad="38100" dist="38100" dir="2700000" algn="tl">
                    <a:srgbClr val="000000">
                      <a:alpha val="43137"/>
                    </a:srgbClr>
                  </a:outerShdw>
                </a:effectLst>
              </a:rPr>
              <a:t>TEMİZLİK İŞLERİ ve ÇEVRE KORUMA</a:t>
            </a:r>
          </a:p>
          <a:p>
            <a:pPr algn="ctr"/>
            <a:r>
              <a:rPr lang="tr-TR" sz="6000" b="1" dirty="0">
                <a:effectLst>
                  <a:outerShdw blurRad="38100" dist="38100" dir="2700000" algn="tl">
                    <a:srgbClr val="000000">
                      <a:alpha val="43137"/>
                    </a:srgbClr>
                  </a:outerShdw>
                </a:effectLst>
              </a:rPr>
              <a:t>MÜDÜRLÜĞÜ</a:t>
            </a:r>
          </a:p>
          <a:p>
            <a:endParaRPr lang="tr-TR" sz="6000" b="1" dirty="0">
              <a:effectLst>
                <a:outerShdw blurRad="38100" dist="38100" dir="2700000" algn="tl">
                  <a:srgbClr val="000000">
                    <a:alpha val="43137"/>
                  </a:srgbClr>
                </a:outerShdw>
              </a:effectLst>
            </a:endParaRPr>
          </a:p>
        </p:txBody>
      </p:sp>
      <p:sp>
        <p:nvSpPr>
          <p:cNvPr id="2" name="Slayt Numarası Yer Tutucusu 1">
            <a:extLst>
              <a:ext uri="{FF2B5EF4-FFF2-40B4-BE49-F238E27FC236}">
                <a16:creationId xmlns:a16="http://schemas.microsoft.com/office/drawing/2014/main" id="{875E6BB9-3FA4-4EF4-AFCB-B3039454A1D7}"/>
              </a:ext>
            </a:extLst>
          </p:cNvPr>
          <p:cNvSpPr>
            <a:spLocks noGrp="1"/>
          </p:cNvSpPr>
          <p:nvPr>
            <p:ph type="sldNum" sz="quarter" idx="12"/>
          </p:nvPr>
        </p:nvSpPr>
        <p:spPr/>
        <p:txBody>
          <a:bodyPr/>
          <a:lstStyle/>
          <a:p>
            <a:fld id="{4B13ACF3-0F2D-4C6A-AD1F-FFBCFBC22504}" type="slidenum">
              <a:rPr lang="tr-TR" smtClean="0"/>
              <a:pPr/>
              <a:t>28</a:t>
            </a:fld>
            <a:endParaRPr lang="tr-TR"/>
          </a:p>
        </p:txBody>
      </p:sp>
    </p:spTree>
    <p:extLst>
      <p:ext uri="{BB962C8B-B14F-4D97-AF65-F5344CB8AC3E}">
        <p14:creationId xmlns:p14="http://schemas.microsoft.com/office/powerpoint/2010/main" val="3838414080"/>
      </p:ext>
    </p:extLst>
  </p:cSld>
  <p:clrMapOvr>
    <a:masterClrMapping/>
  </p:clrMapOvr>
  <p:transition>
    <p:wipe dir="r"/>
  </p:transition>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 name="Başlık 22"/>
          <p:cNvSpPr>
            <a:spLocks noGrp="1"/>
          </p:cNvSpPr>
          <p:nvPr>
            <p:ph type="title"/>
          </p:nvPr>
        </p:nvSpPr>
        <p:spPr>
          <a:xfrm>
            <a:off x="6516175" y="3490121"/>
            <a:ext cx="2592288" cy="1514036"/>
          </a:xfrm>
        </p:spPr>
        <p:txBody>
          <a:bodyPr>
            <a:noAutofit/>
          </a:bodyPr>
          <a:lstStyle/>
          <a:p>
            <a:pPr eaLnBrk="0" fontAlgn="base" hangingPunct="0">
              <a:spcBef>
                <a:spcPct val="0"/>
              </a:spcBef>
              <a:spcAft>
                <a:spcPct val="0"/>
              </a:spcAft>
              <a:buFont typeface="Wingdings" pitchFamily="2" charset="2"/>
              <a:buChar char="Ø"/>
            </a:pPr>
            <a:r>
              <a:rPr lang="tr-TR" sz="1800" dirty="0">
                <a:solidFill>
                  <a:schemeClr val="tx1"/>
                </a:solidFill>
                <a:effectLst>
                  <a:outerShdw blurRad="38100" dist="38100" dir="2700000" algn="tl">
                    <a:srgbClr val="000000">
                      <a:alpha val="43137"/>
                    </a:srgbClr>
                  </a:outerShdw>
                </a:effectLst>
                <a:latin typeface="Times New Roman" pitchFamily="18" charset="0"/>
                <a:ea typeface="Times New Roman" pitchFamily="18" charset="0"/>
                <a:cs typeface="Times New Roman" pitchFamily="18" charset="0"/>
              </a:rPr>
              <a:t>İlçe genelinde tehlike arz eden ve görüntü kirliliği oluşturan toplamda </a:t>
            </a:r>
            <a:r>
              <a:rPr lang="tr-TR" sz="1800" dirty="0" smtClean="0">
                <a:solidFill>
                  <a:schemeClr val="tx1"/>
                </a:solidFill>
                <a:effectLst>
                  <a:outerShdw blurRad="38100" dist="38100" dir="2700000" algn="tl">
                    <a:srgbClr val="000000">
                      <a:alpha val="43137"/>
                    </a:srgbClr>
                  </a:outerShdw>
                </a:effectLst>
                <a:latin typeface="Times New Roman" pitchFamily="18" charset="0"/>
                <a:ea typeface="Times New Roman" pitchFamily="18" charset="0"/>
                <a:cs typeface="Times New Roman" pitchFamily="18" charset="0"/>
              </a:rPr>
              <a:t>28 </a:t>
            </a:r>
            <a:r>
              <a:rPr lang="tr-TR" sz="1800" dirty="0">
                <a:solidFill>
                  <a:schemeClr val="tx1"/>
                </a:solidFill>
                <a:effectLst>
                  <a:outerShdw blurRad="38100" dist="38100" dir="2700000" algn="tl">
                    <a:srgbClr val="000000">
                      <a:alpha val="43137"/>
                    </a:srgbClr>
                  </a:outerShdw>
                </a:effectLst>
                <a:latin typeface="Times New Roman" pitchFamily="18" charset="0"/>
                <a:ea typeface="Times New Roman" pitchFamily="18" charset="0"/>
                <a:cs typeface="Times New Roman" pitchFamily="18" charset="0"/>
              </a:rPr>
              <a:t>metruk yapının yıkımı ve hafriyat alımı yapılmıştır.</a:t>
            </a:r>
          </a:p>
        </p:txBody>
      </p:sp>
      <p:sp>
        <p:nvSpPr>
          <p:cNvPr id="3" name="Alt Başlık 2"/>
          <p:cNvSpPr>
            <a:spLocks noGrp="1"/>
          </p:cNvSpPr>
          <p:nvPr>
            <p:ph type="subTitle" idx="4294967295"/>
          </p:nvPr>
        </p:nvSpPr>
        <p:spPr>
          <a:xfrm>
            <a:off x="175194" y="3255917"/>
            <a:ext cx="2880318" cy="1737574"/>
          </a:xfrm>
        </p:spPr>
        <p:txBody>
          <a:bodyPr tIns="34290" bIns="34290">
            <a:noAutofit/>
          </a:bodyPr>
          <a:lstStyle/>
          <a:p>
            <a:pPr lvl="0" eaLnBrk="0" fontAlgn="base" hangingPunct="0">
              <a:spcBef>
                <a:spcPct val="0"/>
              </a:spcBef>
              <a:spcAft>
                <a:spcPct val="0"/>
              </a:spcAft>
              <a:buFont typeface="Wingdings" pitchFamily="2" charset="2"/>
              <a:buChar char="Ø"/>
            </a:pPr>
            <a:r>
              <a:rPr lang="tr-TR" sz="1700" dirty="0">
                <a:effectLst>
                  <a:outerShdw blurRad="38100" dist="38100" dir="2700000" algn="tl">
                    <a:srgbClr val="000000">
                      <a:alpha val="43137"/>
                    </a:srgbClr>
                  </a:outerShdw>
                </a:effectLst>
                <a:latin typeface="Times New Roman" pitchFamily="18" charset="0"/>
                <a:ea typeface="Times New Roman" pitchFamily="18" charset="0"/>
                <a:cs typeface="Times New Roman" pitchFamily="18" charset="0"/>
              </a:rPr>
              <a:t>ilçe genelinde ortalama günlük 143  ton çöp alımı yapılmaktadır.</a:t>
            </a:r>
          </a:p>
          <a:p>
            <a:pPr lvl="0" eaLnBrk="0" fontAlgn="base" hangingPunct="0">
              <a:spcBef>
                <a:spcPct val="0"/>
              </a:spcBef>
              <a:spcAft>
                <a:spcPct val="0"/>
              </a:spcAft>
              <a:buFont typeface="Wingdings" pitchFamily="2" charset="2"/>
              <a:buChar char="Ø"/>
            </a:pPr>
            <a:r>
              <a:rPr lang="tr-TR" sz="1700" dirty="0">
                <a:effectLst>
                  <a:outerShdw blurRad="38100" dist="38100" dir="2700000" algn="tl">
                    <a:srgbClr val="000000">
                      <a:alpha val="43137"/>
                    </a:srgbClr>
                  </a:outerShdw>
                </a:effectLst>
                <a:latin typeface="Times New Roman" pitchFamily="18" charset="0"/>
                <a:ea typeface="Times New Roman" pitchFamily="18" charset="0"/>
                <a:cs typeface="Times New Roman" pitchFamily="18" charset="0"/>
              </a:rPr>
              <a:t>Toplanan </a:t>
            </a:r>
            <a:r>
              <a:rPr lang="tr-TR" sz="1700" dirty="0" err="1">
                <a:effectLst>
                  <a:outerShdw blurRad="38100" dist="38100" dir="2700000" algn="tl">
                    <a:srgbClr val="000000">
                      <a:alpha val="43137"/>
                    </a:srgbClr>
                  </a:outerShdw>
                </a:effectLst>
                <a:latin typeface="Times New Roman" pitchFamily="18" charset="0"/>
                <a:ea typeface="Times New Roman" pitchFamily="18" charset="0"/>
                <a:cs typeface="Times New Roman" pitchFamily="18" charset="0"/>
              </a:rPr>
              <a:t>çop</a:t>
            </a:r>
            <a:r>
              <a:rPr lang="tr-TR" sz="1700" dirty="0">
                <a:effectLst>
                  <a:outerShdw blurRad="38100" dist="38100" dir="2700000" algn="tl">
                    <a:srgbClr val="000000">
                      <a:alpha val="43137"/>
                    </a:srgbClr>
                  </a:outerShdw>
                </a:effectLst>
                <a:latin typeface="Times New Roman" pitchFamily="18" charset="0"/>
                <a:ea typeface="Times New Roman" pitchFamily="18" charset="0"/>
                <a:cs typeface="Times New Roman" pitchFamily="18" charset="0"/>
              </a:rPr>
              <a:t> miktarı aylık 4 bin ton, yıllık 48 bin  tondur.</a:t>
            </a:r>
          </a:p>
        </p:txBody>
      </p:sp>
      <p:pic>
        <p:nvPicPr>
          <p:cNvPr id="10" name="Resim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5193" y="1105059"/>
            <a:ext cx="2718691" cy="207885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1" name="1 Başlık"/>
          <p:cNvSpPr txBox="1">
            <a:spLocks/>
          </p:cNvSpPr>
          <p:nvPr/>
        </p:nvSpPr>
        <p:spPr bwMode="auto">
          <a:xfrm rot="5400000">
            <a:off x="806758" y="2793236"/>
            <a:ext cx="4551868" cy="45719"/>
          </a:xfrm>
          <a:prstGeom prst="rect">
            <a:avLst/>
          </a:prstGeom>
          <a:solidFill>
            <a:schemeClr val="tx1"/>
          </a:solidFill>
          <a:ln w="9525">
            <a:noFill/>
            <a:miter lim="800000"/>
            <a:headEnd/>
            <a:tailEnd/>
          </a:ln>
        </p:spPr>
        <p:txBody>
          <a:bodyPr anchor="ctr"/>
          <a:lstStyle/>
          <a:p>
            <a:pPr algn="ctr"/>
            <a:endParaRPr lang="tr-TR">
              <a:effectLst>
                <a:outerShdw blurRad="38100" dist="38100" dir="2700000" algn="tl">
                  <a:srgbClr val="000000">
                    <a:alpha val="43137"/>
                  </a:srgbClr>
                </a:outerShdw>
              </a:effectLst>
              <a:latin typeface="Calibri" pitchFamily="34" charset="0"/>
            </a:endParaRPr>
          </a:p>
        </p:txBody>
      </p:sp>
      <p:sp>
        <p:nvSpPr>
          <p:cNvPr id="12" name="1 Başlık"/>
          <p:cNvSpPr txBox="1">
            <a:spLocks/>
          </p:cNvSpPr>
          <p:nvPr/>
        </p:nvSpPr>
        <p:spPr bwMode="auto">
          <a:xfrm rot="5400000" flipV="1">
            <a:off x="4072355" y="2794288"/>
            <a:ext cx="4553970" cy="45719"/>
          </a:xfrm>
          <a:prstGeom prst="rect">
            <a:avLst/>
          </a:prstGeom>
          <a:solidFill>
            <a:schemeClr val="tx1"/>
          </a:solidFill>
          <a:ln w="9525">
            <a:noFill/>
            <a:miter lim="800000"/>
            <a:headEnd/>
            <a:tailEnd/>
          </a:ln>
        </p:spPr>
        <p:txBody>
          <a:bodyPr anchor="ctr"/>
          <a:lstStyle/>
          <a:p>
            <a:pPr algn="ctr"/>
            <a:endParaRPr lang="tr-TR">
              <a:effectLst>
                <a:outerShdw blurRad="38100" dist="38100" dir="2700000" algn="tl">
                  <a:srgbClr val="000000">
                    <a:alpha val="43137"/>
                  </a:srgbClr>
                </a:outerShdw>
              </a:effectLst>
              <a:latin typeface="Calibri" pitchFamily="34" charset="0"/>
            </a:endParaRPr>
          </a:p>
        </p:txBody>
      </p:sp>
      <p:sp>
        <p:nvSpPr>
          <p:cNvPr id="13" name="12 Metin kutusu"/>
          <p:cNvSpPr txBox="1"/>
          <p:nvPr/>
        </p:nvSpPr>
        <p:spPr>
          <a:xfrm>
            <a:off x="3339056" y="3147814"/>
            <a:ext cx="2961136" cy="1754326"/>
          </a:xfrm>
          <a:prstGeom prst="rect">
            <a:avLst/>
          </a:prstGeom>
          <a:noFill/>
        </p:spPr>
        <p:txBody>
          <a:bodyPr wrap="square" rtlCol="0">
            <a:spAutoFit/>
          </a:bodyPr>
          <a:lstStyle/>
          <a:p>
            <a:pPr lvl="0" eaLnBrk="0" fontAlgn="base" hangingPunct="0">
              <a:spcBef>
                <a:spcPct val="0"/>
              </a:spcBef>
              <a:spcAft>
                <a:spcPct val="0"/>
              </a:spcAft>
            </a:pPr>
            <a:r>
              <a:rPr lang="tr-TR" dirty="0">
                <a:effectLst>
                  <a:outerShdw blurRad="38100" dist="38100" dir="2700000" algn="tl">
                    <a:srgbClr val="000000">
                      <a:alpha val="43137"/>
                    </a:srgbClr>
                  </a:outerShdw>
                </a:effectLst>
                <a:latin typeface="Times New Roman" pitchFamily="18" charset="0"/>
                <a:ea typeface="Times New Roman" pitchFamily="18" charset="0"/>
                <a:cs typeface="Times New Roman" pitchFamily="18" charset="0"/>
              </a:rPr>
              <a:t>İlçe genelinde 1 kamyon ve 1 </a:t>
            </a:r>
            <a:r>
              <a:rPr lang="tr-TR" dirty="0" err="1">
                <a:effectLst>
                  <a:outerShdw blurRad="38100" dist="38100" dir="2700000" algn="tl">
                    <a:srgbClr val="000000">
                      <a:alpha val="43137"/>
                    </a:srgbClr>
                  </a:outerShdw>
                </a:effectLst>
                <a:latin typeface="Times New Roman" pitchFamily="18" charset="0"/>
                <a:ea typeface="Times New Roman" pitchFamily="18" charset="0"/>
                <a:cs typeface="Times New Roman" pitchFamily="18" charset="0"/>
              </a:rPr>
              <a:t>hidromek</a:t>
            </a:r>
            <a:r>
              <a:rPr lang="tr-TR" dirty="0">
                <a:effectLst>
                  <a:outerShdw blurRad="38100" dist="38100" dir="2700000" algn="tl">
                    <a:srgbClr val="000000">
                      <a:alpha val="43137"/>
                    </a:srgbClr>
                  </a:outerShdw>
                </a:effectLst>
                <a:latin typeface="Times New Roman" pitchFamily="18" charset="0"/>
                <a:ea typeface="Times New Roman" pitchFamily="18" charset="0"/>
                <a:cs typeface="Times New Roman" pitchFamily="18" charset="0"/>
              </a:rPr>
              <a:t> kepçe ile sürekli kül hafriyat ve moloz alımı yapılmaktadır.</a:t>
            </a:r>
          </a:p>
          <a:p>
            <a:pPr lvl="0" eaLnBrk="0" fontAlgn="base" hangingPunct="0">
              <a:spcBef>
                <a:spcPct val="0"/>
              </a:spcBef>
              <a:spcAft>
                <a:spcPct val="0"/>
              </a:spcAft>
            </a:pPr>
            <a:r>
              <a:rPr lang="tr-TR" dirty="0">
                <a:effectLst>
                  <a:outerShdw blurRad="38100" dist="38100" dir="2700000" algn="tl">
                    <a:srgbClr val="000000">
                      <a:alpha val="43137"/>
                    </a:srgbClr>
                  </a:outerShdw>
                </a:effectLst>
                <a:latin typeface="Times New Roman" pitchFamily="18" charset="0"/>
                <a:ea typeface="Times New Roman" pitchFamily="18" charset="0"/>
                <a:cs typeface="Times New Roman" pitchFamily="18" charset="0"/>
              </a:rPr>
              <a:t>Yıllık </a:t>
            </a:r>
            <a:r>
              <a:rPr lang="tr-TR" b="1" u="sng" dirty="0" smtClean="0">
                <a:effectLst>
                  <a:outerShdw blurRad="38100" dist="38100" dir="2700000" algn="tl">
                    <a:srgbClr val="000000">
                      <a:alpha val="43137"/>
                    </a:srgbClr>
                  </a:outerShdw>
                </a:effectLst>
                <a:latin typeface="Times New Roman" pitchFamily="18" charset="0"/>
                <a:ea typeface="Times New Roman" pitchFamily="18" charset="0"/>
                <a:cs typeface="Times New Roman" pitchFamily="18" charset="0"/>
              </a:rPr>
              <a:t>8.440,00</a:t>
            </a:r>
            <a:r>
              <a:rPr lang="tr-TR" dirty="0" smtClean="0">
                <a:effectLst>
                  <a:outerShdw blurRad="38100" dist="38100" dir="2700000" algn="tl">
                    <a:srgbClr val="000000">
                      <a:alpha val="43137"/>
                    </a:srgbClr>
                  </a:outerShdw>
                </a:effectLst>
                <a:latin typeface="Times New Roman" pitchFamily="18" charset="0"/>
                <a:ea typeface="Times New Roman" pitchFamily="18" charset="0"/>
                <a:cs typeface="Times New Roman" pitchFamily="18" charset="0"/>
              </a:rPr>
              <a:t> </a:t>
            </a:r>
            <a:r>
              <a:rPr lang="tr-TR" dirty="0">
                <a:effectLst>
                  <a:outerShdw blurRad="38100" dist="38100" dir="2700000" algn="tl">
                    <a:srgbClr val="000000">
                      <a:alpha val="43137"/>
                    </a:srgbClr>
                  </a:outerShdw>
                </a:effectLst>
                <a:latin typeface="Times New Roman" pitchFamily="18" charset="0"/>
                <a:ea typeface="Times New Roman" pitchFamily="18" charset="0"/>
                <a:cs typeface="Times New Roman" pitchFamily="18" charset="0"/>
              </a:rPr>
              <a:t>ton hafriyat kül ve moloz toplanmıştır.</a:t>
            </a:r>
          </a:p>
        </p:txBody>
      </p:sp>
      <p:sp>
        <p:nvSpPr>
          <p:cNvPr id="18" name="İçerik Yer Tutucusu 4"/>
          <p:cNvSpPr txBox="1">
            <a:spLocks/>
          </p:cNvSpPr>
          <p:nvPr/>
        </p:nvSpPr>
        <p:spPr>
          <a:xfrm>
            <a:off x="175193" y="654379"/>
            <a:ext cx="2448273" cy="360040"/>
          </a:xfrm>
          <a:prstGeom prst="rect">
            <a:avLst/>
          </a:prstGeom>
        </p:spPr>
        <p:txBody>
          <a:bodyPr vert="horz">
            <a:no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a:buFont typeface="Wingdings 2"/>
              <a:buNone/>
            </a:pPr>
            <a:r>
              <a:rPr lang="tr-TR" sz="2000" b="1" dirty="0">
                <a:effectLst>
                  <a:outerShdw blurRad="38100" dist="38100" dir="2700000" algn="tl">
                    <a:srgbClr val="000000">
                      <a:alpha val="43137"/>
                    </a:srgbClr>
                  </a:outerShdw>
                </a:effectLst>
              </a:rPr>
              <a:t>Çöp Alımı</a:t>
            </a:r>
            <a:endParaRPr lang="tr-TR" sz="2000" dirty="0">
              <a:effectLst>
                <a:outerShdw blurRad="38100" dist="38100" dir="2700000" algn="tl">
                  <a:srgbClr val="000000">
                    <a:alpha val="43137"/>
                  </a:srgbClr>
                </a:outerShdw>
              </a:effectLst>
            </a:endParaRPr>
          </a:p>
        </p:txBody>
      </p:sp>
      <p:sp>
        <p:nvSpPr>
          <p:cNvPr id="19" name="İçerik Yer Tutucusu 4"/>
          <p:cNvSpPr txBox="1">
            <a:spLocks/>
          </p:cNvSpPr>
          <p:nvPr/>
        </p:nvSpPr>
        <p:spPr>
          <a:xfrm>
            <a:off x="3207310" y="618998"/>
            <a:ext cx="2448273" cy="360040"/>
          </a:xfrm>
          <a:prstGeom prst="rect">
            <a:avLst/>
          </a:prstGeom>
        </p:spPr>
        <p:txBody>
          <a:bodyPr vert="horz">
            <a:no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a:buFont typeface="Wingdings 2"/>
              <a:buNone/>
            </a:pPr>
            <a:r>
              <a:rPr lang="tr-TR" sz="2000" b="1" dirty="0">
                <a:effectLst>
                  <a:outerShdw blurRad="38100" dist="38100" dir="2700000" algn="tl">
                    <a:srgbClr val="000000">
                      <a:alpha val="43137"/>
                    </a:srgbClr>
                  </a:outerShdw>
                </a:effectLst>
              </a:rPr>
              <a:t>Kül Alımı</a:t>
            </a:r>
            <a:endParaRPr lang="tr-TR" sz="2000" dirty="0">
              <a:effectLst>
                <a:outerShdw blurRad="38100" dist="38100" dir="2700000" algn="tl">
                  <a:srgbClr val="000000">
                    <a:alpha val="43137"/>
                  </a:srgbClr>
                </a:outerShdw>
              </a:effectLst>
            </a:endParaRPr>
          </a:p>
        </p:txBody>
      </p:sp>
      <p:sp>
        <p:nvSpPr>
          <p:cNvPr id="20" name="İçerik Yer Tutucusu 4"/>
          <p:cNvSpPr txBox="1">
            <a:spLocks/>
          </p:cNvSpPr>
          <p:nvPr/>
        </p:nvSpPr>
        <p:spPr>
          <a:xfrm>
            <a:off x="6444166" y="557814"/>
            <a:ext cx="2736305" cy="360040"/>
          </a:xfrm>
          <a:prstGeom prst="rect">
            <a:avLst/>
          </a:prstGeom>
        </p:spPr>
        <p:txBody>
          <a:bodyPr vert="horz">
            <a:no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a:buFont typeface="Wingdings 2"/>
              <a:buNone/>
            </a:pPr>
            <a:r>
              <a:rPr lang="tr-TR" sz="1500" b="1" dirty="0">
                <a:effectLst>
                  <a:outerShdw blurRad="38100" dist="38100" dir="2700000" algn="tl">
                    <a:srgbClr val="000000">
                      <a:alpha val="43137"/>
                    </a:srgbClr>
                  </a:outerShdw>
                </a:effectLst>
                <a:latin typeface="Times New Roman" pitchFamily="18" charset="0"/>
                <a:ea typeface="Times New Roman" pitchFamily="18" charset="0"/>
                <a:cs typeface="Times New Roman" pitchFamily="18" charset="0"/>
              </a:rPr>
              <a:t>METRUK YAPI YIKIM VE TAŞIMA ÇALIŞMALARI</a:t>
            </a:r>
            <a:endParaRPr lang="tr-TR" sz="1500" dirty="0">
              <a:effectLst>
                <a:outerShdw blurRad="38100" dist="38100" dir="2700000" algn="tl">
                  <a:srgbClr val="000000">
                    <a:alpha val="43137"/>
                  </a:srgbClr>
                </a:outerShdw>
              </a:effectLst>
            </a:endParaRPr>
          </a:p>
        </p:txBody>
      </p:sp>
      <p:pic>
        <p:nvPicPr>
          <p:cNvPr id="4" name="Picture 2" descr="C:\Users\EDREMİT1\Downloads\kepçe\WhatsApp Image 2021-03-19 at 14.43.54.jpeg">
            <a:extLst>
              <a:ext uri="{FF2B5EF4-FFF2-40B4-BE49-F238E27FC236}">
                <a16:creationId xmlns:a16="http://schemas.microsoft.com/office/drawing/2014/main" id="{8B928D48-D156-80D0-40AC-AED35022E87B}"/>
              </a:ext>
            </a:extLst>
          </p:cNvPr>
          <p:cNvPicPr>
            <a:picLocks noChangeAspect="1" noChangeArrowheads="1"/>
          </p:cNvPicPr>
          <p:nvPr/>
        </p:nvPicPr>
        <p:blipFill>
          <a:blip r:embed="rId3" cstate="print"/>
          <a:srcRect/>
          <a:stretch>
            <a:fillRect/>
          </a:stretch>
        </p:blipFill>
        <p:spPr bwMode="auto">
          <a:xfrm>
            <a:off x="3195039" y="1059582"/>
            <a:ext cx="3041952" cy="200768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 name="Slayt Numarası Yer Tutucusu 1">
            <a:extLst>
              <a:ext uri="{FF2B5EF4-FFF2-40B4-BE49-F238E27FC236}">
                <a16:creationId xmlns:a16="http://schemas.microsoft.com/office/drawing/2014/main" id="{245BAC8A-6088-9483-941F-8AB1ED07B5EC}"/>
              </a:ext>
            </a:extLst>
          </p:cNvPr>
          <p:cNvSpPr>
            <a:spLocks noGrp="1"/>
          </p:cNvSpPr>
          <p:nvPr>
            <p:ph type="sldNum" sz="quarter" idx="12"/>
          </p:nvPr>
        </p:nvSpPr>
        <p:spPr>
          <a:xfrm>
            <a:off x="8306316" y="4820289"/>
            <a:ext cx="762000" cy="273844"/>
          </a:xfrm>
        </p:spPr>
        <p:txBody>
          <a:bodyPr/>
          <a:lstStyle/>
          <a:p>
            <a:fld id="{4B13ACF3-0F2D-4C6A-AD1F-FFBCFBC22504}" type="slidenum">
              <a:rPr lang="tr-TR" smtClean="0">
                <a:solidFill>
                  <a:schemeClr val="tx1"/>
                </a:solidFill>
                <a:effectLst>
                  <a:outerShdw blurRad="38100" dist="38100" dir="2700000" algn="tl">
                    <a:srgbClr val="000000">
                      <a:alpha val="43137"/>
                    </a:srgbClr>
                  </a:outerShdw>
                </a:effectLst>
              </a:rPr>
              <a:pPr/>
              <a:t>29</a:t>
            </a:fld>
            <a:endParaRPr lang="tr-TR" dirty="0">
              <a:solidFill>
                <a:schemeClr val="tx1"/>
              </a:solidFill>
              <a:effectLst>
                <a:outerShdw blurRad="38100" dist="38100" dir="2700000" algn="tl">
                  <a:srgbClr val="000000">
                    <a:alpha val="43137"/>
                  </a:srgbClr>
                </a:outerShdw>
              </a:effectLst>
            </a:endParaRPr>
          </a:p>
        </p:txBody>
      </p:sp>
      <p:pic>
        <p:nvPicPr>
          <p:cNvPr id="7" name="Resim 6" descr="gökyüzü, dış mekan, yer, toprak içeren bir resim&#10;&#10;Açıklama otomatik olarak oluşturuldu">
            <a:extLst>
              <a:ext uri="{FF2B5EF4-FFF2-40B4-BE49-F238E27FC236}">
                <a16:creationId xmlns:a16="http://schemas.microsoft.com/office/drawing/2014/main" id="{87590BBE-2241-66F0-49B3-BAF10D4CEC0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41134" y="1260028"/>
            <a:ext cx="2430424" cy="210381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5" name="1 Başlık">
            <a:extLst>
              <a:ext uri="{FF2B5EF4-FFF2-40B4-BE49-F238E27FC236}">
                <a16:creationId xmlns:a16="http://schemas.microsoft.com/office/drawing/2014/main" id="{83D1FADD-AD50-52A8-705A-7989F132E8CE}"/>
              </a:ext>
            </a:extLst>
          </p:cNvPr>
          <p:cNvSpPr txBox="1">
            <a:spLocks/>
          </p:cNvSpPr>
          <p:nvPr/>
        </p:nvSpPr>
        <p:spPr>
          <a:xfrm>
            <a:off x="0" y="0"/>
            <a:ext cx="9144000" cy="370609"/>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tr-TR" sz="2000" dirty="0">
                <a:solidFill>
                  <a:schemeClr val="tx1"/>
                </a:solidFill>
                <a:effectLst>
                  <a:outerShdw blurRad="38100" dist="38100" dir="2700000" algn="tl">
                    <a:srgbClr val="000000">
                      <a:alpha val="43137"/>
                    </a:srgbClr>
                  </a:outerShdw>
                </a:effectLst>
                <a:highlight>
                  <a:srgbClr val="FF0000"/>
                </a:highlight>
              </a:rPr>
              <a:t>TEMİZLİK İŞLERİ VE ÇEVRE KORUMA MÜDÜRLÜĞÜ</a:t>
            </a:r>
          </a:p>
        </p:txBody>
      </p:sp>
    </p:spTree>
    <p:extLst>
      <p:ext uri="{BB962C8B-B14F-4D97-AF65-F5344CB8AC3E}">
        <p14:creationId xmlns:p14="http://schemas.microsoft.com/office/powerpoint/2010/main" val="3435613918"/>
      </p:ext>
    </p:extLst>
  </p:cSld>
  <p:clrMapOvr>
    <a:masterClrMapping/>
  </p:clrMapOvr>
  <p:transition>
    <p:wipe dir="r"/>
  </p:transition>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1520" y="1491630"/>
            <a:ext cx="3193146" cy="2618670"/>
          </a:xfrm>
        </p:spPr>
        <p:txBody>
          <a:bodyPr>
            <a:normAutofit fontScale="92500" lnSpcReduction="10000"/>
          </a:bodyPr>
          <a:lstStyle/>
          <a:p>
            <a:pPr marL="365760" lvl="1" indent="0" algn="ctr">
              <a:buNone/>
            </a:pPr>
            <a:r>
              <a:rPr lang="tr-TR" sz="3600" dirty="0">
                <a:effectLst>
                  <a:outerShdw blurRad="38100" dist="38100" dir="2700000" algn="tl">
                    <a:srgbClr val="000000">
                      <a:alpha val="43137"/>
                    </a:srgbClr>
                  </a:outerShdw>
                </a:effectLst>
                <a:latin typeface="Times New Roman" pitchFamily="18" charset="0"/>
                <a:cs typeface="Times New Roman" pitchFamily="18" charset="0"/>
              </a:rPr>
              <a:t>ASFALT YOL </a:t>
            </a:r>
            <a:r>
              <a:rPr lang="tr-TR" sz="3600" dirty="0" smtClean="0">
                <a:effectLst>
                  <a:outerShdw blurRad="38100" dist="38100" dir="2700000" algn="tl">
                    <a:srgbClr val="000000">
                      <a:alpha val="43137"/>
                    </a:srgbClr>
                  </a:outerShdw>
                </a:effectLst>
                <a:latin typeface="Times New Roman" pitchFamily="18" charset="0"/>
                <a:cs typeface="Times New Roman" pitchFamily="18" charset="0"/>
              </a:rPr>
              <a:t>YAPIMI</a:t>
            </a:r>
          </a:p>
          <a:p>
            <a:pPr marL="365760" lvl="1" indent="0" algn="ctr">
              <a:buNone/>
            </a:pPr>
            <a:endParaRPr lang="tr-TR" sz="3600" dirty="0">
              <a:effectLst>
                <a:outerShdw blurRad="38100" dist="38100" dir="2700000" algn="tl">
                  <a:srgbClr val="000000">
                    <a:alpha val="43137"/>
                  </a:srgbClr>
                </a:outerShdw>
              </a:effectLst>
              <a:latin typeface="Times New Roman" pitchFamily="18" charset="0"/>
              <a:cs typeface="Times New Roman" pitchFamily="18" charset="0"/>
            </a:endParaRPr>
          </a:p>
          <a:p>
            <a:pPr marL="365760" lvl="1" indent="0" algn="ctr">
              <a:buNone/>
            </a:pPr>
            <a:r>
              <a:rPr lang="tr-TR" sz="2500" dirty="0" smtClean="0">
                <a:effectLst>
                  <a:outerShdw blurRad="38100" dist="38100" dir="2700000" algn="tl">
                    <a:srgbClr val="000000">
                      <a:alpha val="43137"/>
                    </a:srgbClr>
                  </a:outerShdw>
                </a:effectLst>
                <a:latin typeface="+mj-lt"/>
                <a:cs typeface="Times New Roman" pitchFamily="18" charset="0"/>
              </a:rPr>
              <a:t>2023 </a:t>
            </a:r>
            <a:r>
              <a:rPr lang="tr-TR" sz="2500" dirty="0">
                <a:effectLst>
                  <a:outerShdw blurRad="38100" dist="38100" dir="2700000" algn="tl">
                    <a:srgbClr val="000000">
                      <a:alpha val="43137"/>
                    </a:srgbClr>
                  </a:outerShdw>
                </a:effectLst>
                <a:latin typeface="+mj-lt"/>
                <a:cs typeface="Times New Roman" pitchFamily="18" charset="0"/>
              </a:rPr>
              <a:t>Yılında; </a:t>
            </a:r>
            <a:r>
              <a:rPr lang="tr-TR" sz="2400" dirty="0" smtClean="0">
                <a:effectLst>
                  <a:outerShdw blurRad="38100" dist="38100" dir="2700000" algn="tl">
                    <a:srgbClr val="000000">
                      <a:alpha val="43137"/>
                    </a:srgbClr>
                  </a:outerShdw>
                </a:effectLst>
                <a:latin typeface="+mj-lt"/>
                <a:cs typeface="Times New Roman" pitchFamily="18" charset="0"/>
              </a:rPr>
              <a:t>Toplam</a:t>
            </a:r>
            <a:r>
              <a:rPr lang="tr-TR" sz="2400" dirty="0">
                <a:effectLst>
                  <a:outerShdw blurRad="38100" dist="38100" dir="2700000" algn="tl">
                    <a:srgbClr val="000000">
                      <a:alpha val="43137"/>
                    </a:srgbClr>
                  </a:outerShdw>
                </a:effectLst>
                <a:latin typeface="+mj-lt"/>
                <a:cs typeface="Times New Roman" pitchFamily="18" charset="0"/>
              </a:rPr>
              <a:t>: </a:t>
            </a:r>
            <a:r>
              <a:rPr lang="tr-TR" sz="2400" dirty="0" smtClean="0">
                <a:effectLst>
                  <a:outerShdw blurRad="38100" dist="38100" dir="2700000" algn="tl">
                    <a:srgbClr val="000000">
                      <a:alpha val="43137"/>
                    </a:srgbClr>
                  </a:outerShdw>
                </a:effectLst>
                <a:latin typeface="+mj-lt"/>
                <a:cs typeface="Times New Roman" pitchFamily="18" charset="0"/>
              </a:rPr>
              <a:t>51.6 </a:t>
            </a:r>
            <a:r>
              <a:rPr lang="tr-TR" sz="2400" dirty="0">
                <a:effectLst>
                  <a:outerShdw blurRad="38100" dist="38100" dir="2700000" algn="tl">
                    <a:srgbClr val="000000">
                      <a:alpha val="43137"/>
                    </a:srgbClr>
                  </a:outerShdw>
                </a:effectLst>
                <a:latin typeface="+mj-lt"/>
                <a:cs typeface="Times New Roman" pitchFamily="18" charset="0"/>
              </a:rPr>
              <a:t>km. Asfalt Yol Yapımı, </a:t>
            </a:r>
          </a:p>
        </p:txBody>
      </p:sp>
      <p:pic>
        <p:nvPicPr>
          <p:cNvPr id="9" name="Picture 2">
            <a:extLst>
              <a:ext uri="{FF2B5EF4-FFF2-40B4-BE49-F238E27FC236}">
                <a16:creationId xmlns:a16="http://schemas.microsoft.com/office/drawing/2014/main" id="{798BB536-8B3E-434B-DF8D-2F9AC960439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3851920" y="915565"/>
            <a:ext cx="4680520" cy="398693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1 Başlık">
            <a:extLst>
              <a:ext uri="{FF2B5EF4-FFF2-40B4-BE49-F238E27FC236}">
                <a16:creationId xmlns:a16="http://schemas.microsoft.com/office/drawing/2014/main" id="{E3BCFF84-F117-B92D-E745-4305E1825409}"/>
              </a:ext>
            </a:extLst>
          </p:cNvPr>
          <p:cNvSpPr txBox="1">
            <a:spLocks/>
          </p:cNvSpPr>
          <p:nvPr/>
        </p:nvSpPr>
        <p:spPr>
          <a:xfrm>
            <a:off x="1043608" y="267494"/>
            <a:ext cx="6552728" cy="370609"/>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tr-TR" sz="2000" dirty="0">
                <a:solidFill>
                  <a:schemeClr val="tx1"/>
                </a:solidFill>
                <a:effectLst>
                  <a:outerShdw blurRad="38100" dist="38100" dir="2700000" algn="tl">
                    <a:srgbClr val="000000">
                      <a:alpha val="43137"/>
                    </a:srgbClr>
                  </a:outerShdw>
                </a:effectLst>
                <a:highlight>
                  <a:srgbClr val="FF0000"/>
                </a:highlight>
              </a:rPr>
              <a:t>FEN İŞLERİ MÜDÜRLÜĞÜ</a:t>
            </a:r>
          </a:p>
        </p:txBody>
      </p:sp>
    </p:spTree>
    <p:extLst>
      <p:ext uri="{BB962C8B-B14F-4D97-AF65-F5344CB8AC3E}">
        <p14:creationId xmlns:p14="http://schemas.microsoft.com/office/powerpoint/2010/main" val="4232267330"/>
      </p:ext>
    </p:extLst>
  </p:cSld>
  <p:clrMapOvr>
    <a:masterClrMapping/>
  </p:clrMapOvr>
  <p:transition>
    <p:wipe dir="r"/>
  </p:transition>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9596" y="1275606"/>
            <a:ext cx="2780509" cy="1944216"/>
          </a:xfrm>
        </p:spPr>
        <p:txBody>
          <a:bodyPr>
            <a:noAutofit/>
          </a:bodyPr>
          <a:lstStyle/>
          <a:p>
            <a:pPr lvl="0" eaLnBrk="0" fontAlgn="base" hangingPunct="0">
              <a:spcBef>
                <a:spcPct val="0"/>
              </a:spcBef>
              <a:spcAft>
                <a:spcPct val="0"/>
              </a:spcAft>
              <a:buFont typeface="Wingdings" pitchFamily="2" charset="2"/>
              <a:buChar char="Ø"/>
            </a:pPr>
            <a:r>
              <a:rPr lang="tr-TR" sz="1600" dirty="0">
                <a:effectLst>
                  <a:outerShdw blurRad="38100" dist="38100" dir="2700000" algn="tl">
                    <a:srgbClr val="000000">
                      <a:alpha val="43137"/>
                    </a:srgbClr>
                  </a:outerShdw>
                </a:effectLst>
                <a:latin typeface="Times New Roman" pitchFamily="18" charset="0"/>
                <a:ea typeface="Times New Roman" pitchFamily="18" charset="0"/>
                <a:cs typeface="Times New Roman" pitchFamily="18" charset="0"/>
              </a:rPr>
              <a:t>İlçemize bağlı mahallelerde 35 bin ton su ile ilçenin tüm yollarında yol yıkama sulama ve süpürme işlemi gerçekleştirilmiştir.</a:t>
            </a:r>
          </a:p>
        </p:txBody>
      </p:sp>
      <p:sp>
        <p:nvSpPr>
          <p:cNvPr id="7" name="1 Başlık"/>
          <p:cNvSpPr txBox="1">
            <a:spLocks/>
          </p:cNvSpPr>
          <p:nvPr/>
        </p:nvSpPr>
        <p:spPr bwMode="auto">
          <a:xfrm rot="5400000" flipV="1">
            <a:off x="567174" y="2663457"/>
            <a:ext cx="4572508" cy="68617"/>
          </a:xfrm>
          <a:prstGeom prst="rect">
            <a:avLst/>
          </a:prstGeom>
          <a:solidFill>
            <a:schemeClr val="tx1"/>
          </a:solidFill>
          <a:ln w="9525">
            <a:noFill/>
            <a:miter lim="800000"/>
            <a:headEnd/>
            <a:tailEnd/>
          </a:ln>
        </p:spPr>
        <p:txBody>
          <a:bodyPr anchor="ctr"/>
          <a:lstStyle/>
          <a:p>
            <a:pPr algn="ctr"/>
            <a:endParaRPr lang="tr-TR">
              <a:effectLst>
                <a:outerShdw blurRad="38100" dist="38100" dir="2700000" algn="tl">
                  <a:srgbClr val="000000">
                    <a:alpha val="43137"/>
                  </a:srgbClr>
                </a:outerShdw>
              </a:effectLst>
              <a:latin typeface="Calibri" pitchFamily="34" charset="0"/>
            </a:endParaRPr>
          </a:p>
        </p:txBody>
      </p:sp>
      <p:sp>
        <p:nvSpPr>
          <p:cNvPr id="8" name="İçerik Yer Tutucusu 2"/>
          <p:cNvSpPr txBox="1">
            <a:spLocks/>
          </p:cNvSpPr>
          <p:nvPr/>
        </p:nvSpPr>
        <p:spPr>
          <a:xfrm>
            <a:off x="2983658" y="1131591"/>
            <a:ext cx="2444491" cy="1584176"/>
          </a:xfrm>
          <a:prstGeom prst="rect">
            <a:avLst/>
          </a:prstGeom>
        </p:spPr>
        <p:txBody>
          <a:bodyPr vert="horz">
            <a:no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lvl="0" indent="0" eaLnBrk="0" fontAlgn="base" hangingPunct="0">
              <a:spcBef>
                <a:spcPct val="0"/>
              </a:spcBef>
              <a:spcAft>
                <a:spcPct val="0"/>
              </a:spcAft>
              <a:buNone/>
            </a:pPr>
            <a:r>
              <a:rPr lang="tr-TR" sz="1400" dirty="0">
                <a:effectLst>
                  <a:outerShdw blurRad="38100" dist="38100" dir="2700000" algn="tl">
                    <a:srgbClr val="000000">
                      <a:alpha val="43137"/>
                    </a:srgbClr>
                  </a:outerShdw>
                </a:effectLst>
                <a:latin typeface="Times New Roman" pitchFamily="18" charset="0"/>
                <a:cs typeface="Times New Roman" pitchFamily="18" charset="0"/>
              </a:rPr>
              <a:t>Sahil </a:t>
            </a:r>
            <a:r>
              <a:rPr lang="tr-TR" sz="1400" dirty="0" err="1">
                <a:effectLst>
                  <a:outerShdw blurRad="38100" dist="38100" dir="2700000" algn="tl">
                    <a:srgbClr val="000000">
                      <a:alpha val="43137"/>
                    </a:srgbClr>
                  </a:outerShdw>
                </a:effectLst>
                <a:latin typeface="Times New Roman" pitchFamily="18" charset="0"/>
                <a:cs typeface="Times New Roman" pitchFamily="18" charset="0"/>
              </a:rPr>
              <a:t>bandı,Mesire</a:t>
            </a:r>
            <a:r>
              <a:rPr lang="tr-TR" sz="1400" dirty="0">
                <a:effectLst>
                  <a:outerShdw blurRad="38100" dist="38100" dir="2700000" algn="tl">
                    <a:srgbClr val="000000">
                      <a:alpha val="43137"/>
                    </a:srgbClr>
                  </a:outerShdw>
                </a:effectLst>
                <a:latin typeface="Times New Roman" pitchFamily="18" charset="0"/>
                <a:cs typeface="Times New Roman" pitchFamily="18" charset="0"/>
              </a:rPr>
              <a:t> alanı, Prestij caddesi, Maliye kampı, İpekyolu caddesi , merkez mahallelerimizde, ana arterlerde ve sokak aralarında;  bir adet çöp toplama aracı ve </a:t>
            </a:r>
            <a:r>
              <a:rPr lang="tr-TR" sz="1400" dirty="0" smtClean="0">
                <a:effectLst>
                  <a:outerShdw blurRad="38100" dist="38100" dir="2700000" algn="tl">
                    <a:srgbClr val="000000">
                      <a:alpha val="43137"/>
                    </a:srgbClr>
                  </a:outerShdw>
                </a:effectLst>
                <a:latin typeface="Times New Roman" pitchFamily="18" charset="0"/>
                <a:cs typeface="Times New Roman" pitchFamily="18" charset="0"/>
              </a:rPr>
              <a:t>30 </a:t>
            </a:r>
            <a:r>
              <a:rPr lang="tr-TR" sz="1400" dirty="0">
                <a:effectLst>
                  <a:outerShdw blurRad="38100" dist="38100" dir="2700000" algn="tl">
                    <a:srgbClr val="000000">
                      <a:alpha val="43137"/>
                    </a:srgbClr>
                  </a:outerShdw>
                </a:effectLst>
                <a:latin typeface="Times New Roman" pitchFamily="18" charset="0"/>
                <a:cs typeface="Times New Roman" pitchFamily="18" charset="0"/>
              </a:rPr>
              <a:t>personel ile mıntıka temizleme çalışmaları rutin olarak yapılmaktadır. </a:t>
            </a:r>
          </a:p>
        </p:txBody>
      </p:sp>
      <p:sp>
        <p:nvSpPr>
          <p:cNvPr id="10" name="1 Başlık"/>
          <p:cNvSpPr txBox="1">
            <a:spLocks/>
          </p:cNvSpPr>
          <p:nvPr/>
        </p:nvSpPr>
        <p:spPr bwMode="auto">
          <a:xfrm rot="5400000" flipV="1">
            <a:off x="3252660" y="2653431"/>
            <a:ext cx="4572506" cy="61615"/>
          </a:xfrm>
          <a:prstGeom prst="rect">
            <a:avLst/>
          </a:prstGeom>
          <a:solidFill>
            <a:schemeClr val="tx1"/>
          </a:solidFill>
          <a:ln w="9525">
            <a:noFill/>
            <a:miter lim="800000"/>
            <a:headEnd/>
            <a:tailEnd/>
          </a:ln>
        </p:spPr>
        <p:txBody>
          <a:bodyPr anchor="ctr"/>
          <a:lstStyle/>
          <a:p>
            <a:pPr algn="ctr"/>
            <a:endParaRPr lang="tr-TR">
              <a:effectLst>
                <a:outerShdw blurRad="38100" dist="38100" dir="2700000" algn="tl">
                  <a:srgbClr val="000000">
                    <a:alpha val="43137"/>
                  </a:srgbClr>
                </a:outerShdw>
              </a:effectLst>
              <a:latin typeface="Calibri" pitchFamily="34" charset="0"/>
            </a:endParaRPr>
          </a:p>
        </p:txBody>
      </p:sp>
      <p:sp>
        <p:nvSpPr>
          <p:cNvPr id="12" name="İçerik Yer Tutucusu 3"/>
          <p:cNvSpPr txBox="1">
            <a:spLocks/>
          </p:cNvSpPr>
          <p:nvPr/>
        </p:nvSpPr>
        <p:spPr>
          <a:xfrm>
            <a:off x="5362938" y="1532980"/>
            <a:ext cx="3391162" cy="1440161"/>
          </a:xfrm>
          <a:prstGeom prst="rect">
            <a:avLst/>
          </a:prstGeom>
        </p:spPr>
        <p:txBody>
          <a:bodyPr vert="horz">
            <a:no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365760" lvl="1" indent="0">
              <a:buClrTx/>
              <a:buFont typeface="Wingdings" pitchFamily="2" charset="2"/>
              <a:buChar char="Ø"/>
            </a:pPr>
            <a:r>
              <a:rPr lang="tr-TR" sz="1400" dirty="0">
                <a:effectLst>
                  <a:outerShdw blurRad="38100" dist="38100" dir="2700000" algn="tl">
                    <a:srgbClr val="000000">
                      <a:alpha val="43137"/>
                    </a:srgbClr>
                  </a:outerShdw>
                </a:effectLst>
                <a:latin typeface="Times New Roman" pitchFamily="18" charset="0"/>
                <a:cs typeface="Times New Roman" pitchFamily="18" charset="0"/>
              </a:rPr>
              <a:t>İlçemizde bulunan mahallelere  937 adet yeni Çöp </a:t>
            </a:r>
            <a:r>
              <a:rPr lang="tr-TR" sz="1400" dirty="0" err="1">
                <a:effectLst>
                  <a:outerShdw blurRad="38100" dist="38100" dir="2700000" algn="tl">
                    <a:srgbClr val="000000">
                      <a:alpha val="43137"/>
                    </a:srgbClr>
                  </a:outerShdw>
                </a:effectLst>
                <a:latin typeface="Times New Roman" pitchFamily="18" charset="0"/>
                <a:cs typeface="Times New Roman" pitchFamily="18" charset="0"/>
              </a:rPr>
              <a:t>Konteynerı</a:t>
            </a:r>
            <a:r>
              <a:rPr lang="tr-TR" sz="1400" dirty="0">
                <a:effectLst>
                  <a:outerShdw blurRad="38100" dist="38100" dir="2700000" algn="tl">
                    <a:srgbClr val="000000">
                      <a:alpha val="43137"/>
                    </a:srgbClr>
                  </a:outerShdw>
                </a:effectLst>
                <a:latin typeface="Times New Roman" pitchFamily="18" charset="0"/>
                <a:cs typeface="Times New Roman" pitchFamily="18" charset="0"/>
              </a:rPr>
              <a:t> dağıtıldı.</a:t>
            </a:r>
          </a:p>
          <a:p>
            <a:pPr marL="365760" lvl="1" indent="0">
              <a:buClrTx/>
              <a:buFont typeface="Wingdings" pitchFamily="2" charset="2"/>
              <a:buChar char="Ø"/>
            </a:pPr>
            <a:r>
              <a:rPr lang="tr-TR" sz="1400" dirty="0" smtClean="0">
                <a:effectLst>
                  <a:outerShdw blurRad="38100" dist="38100" dir="2700000" algn="tl">
                    <a:srgbClr val="000000">
                      <a:alpha val="43137"/>
                    </a:srgbClr>
                  </a:outerShdw>
                </a:effectLst>
                <a:latin typeface="Times New Roman" pitchFamily="18" charset="0"/>
                <a:cs typeface="Times New Roman" pitchFamily="18" charset="0"/>
              </a:rPr>
              <a:t>350 </a:t>
            </a:r>
            <a:r>
              <a:rPr lang="tr-TR" sz="1400" dirty="0">
                <a:effectLst>
                  <a:outerShdw blurRad="38100" dist="38100" dir="2700000" algn="tl">
                    <a:srgbClr val="000000">
                      <a:alpha val="43137"/>
                    </a:srgbClr>
                  </a:outerShdw>
                </a:effectLst>
                <a:latin typeface="Times New Roman" pitchFamily="18" charset="0"/>
                <a:cs typeface="Times New Roman" pitchFamily="18" charset="0"/>
              </a:rPr>
              <a:t>adet çöp varili dağıtıldı.</a:t>
            </a:r>
          </a:p>
          <a:p>
            <a:pPr marL="365760" lvl="1" indent="0">
              <a:buClrTx/>
              <a:buFont typeface="Wingdings" pitchFamily="2" charset="2"/>
              <a:buChar char="Ø"/>
            </a:pPr>
            <a:r>
              <a:rPr lang="tr-TR" sz="1400" dirty="0">
                <a:effectLst>
                  <a:outerShdw blurRad="38100" dist="38100" dir="2700000" algn="tl">
                    <a:srgbClr val="000000">
                      <a:alpha val="43137"/>
                    </a:srgbClr>
                  </a:outerShdw>
                </a:effectLst>
                <a:latin typeface="Times New Roman" pitchFamily="18" charset="0"/>
                <a:cs typeface="Times New Roman" pitchFamily="18" charset="0"/>
              </a:rPr>
              <a:t>Toplamda 1700 adet çöp </a:t>
            </a:r>
            <a:r>
              <a:rPr lang="tr-TR" sz="1400" dirty="0" err="1">
                <a:effectLst>
                  <a:outerShdw blurRad="38100" dist="38100" dir="2700000" algn="tl">
                    <a:srgbClr val="000000">
                      <a:alpha val="43137"/>
                    </a:srgbClr>
                  </a:outerShdw>
                </a:effectLst>
                <a:latin typeface="Times New Roman" pitchFamily="18" charset="0"/>
                <a:cs typeface="Times New Roman" pitchFamily="18" charset="0"/>
              </a:rPr>
              <a:t>kenteyner</a:t>
            </a:r>
            <a:r>
              <a:rPr lang="tr-TR" sz="1400" dirty="0">
                <a:effectLst>
                  <a:outerShdw blurRad="38100" dist="38100" dir="2700000" algn="tl">
                    <a:srgbClr val="000000">
                      <a:alpha val="43137"/>
                    </a:srgbClr>
                  </a:outerShdw>
                </a:effectLst>
                <a:latin typeface="Times New Roman" pitchFamily="18" charset="0"/>
                <a:cs typeface="Times New Roman" pitchFamily="18" charset="0"/>
              </a:rPr>
              <a:t>  teker değişimi ve tamirat işlemi gerçekleştirildi.</a:t>
            </a:r>
            <a:endParaRPr lang="tr-TR" sz="1400" dirty="0">
              <a:effectLst>
                <a:outerShdw blurRad="38100" dist="38100" dir="2700000" algn="tl">
                  <a:srgbClr val="000000">
                    <a:alpha val="43137"/>
                  </a:srgbClr>
                </a:outerShdw>
              </a:effectLst>
              <a:latin typeface="+mj-lt"/>
            </a:endParaRPr>
          </a:p>
        </p:txBody>
      </p:sp>
      <p:sp>
        <p:nvSpPr>
          <p:cNvPr id="17" name="İçerik Yer Tutucusu 4"/>
          <p:cNvSpPr txBox="1">
            <a:spLocks/>
          </p:cNvSpPr>
          <p:nvPr/>
        </p:nvSpPr>
        <p:spPr>
          <a:xfrm>
            <a:off x="89502" y="699542"/>
            <a:ext cx="2448273" cy="360040"/>
          </a:xfrm>
          <a:prstGeom prst="rect">
            <a:avLst/>
          </a:prstGeom>
        </p:spPr>
        <p:txBody>
          <a:bodyPr vert="horz">
            <a:no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a:buFont typeface="Wingdings 2"/>
              <a:buNone/>
            </a:pPr>
            <a:r>
              <a:rPr lang="tr-TR" sz="2000" b="1" dirty="0">
                <a:effectLst>
                  <a:outerShdw blurRad="38100" dist="38100" dir="2700000" algn="tl">
                    <a:srgbClr val="000000">
                      <a:alpha val="43137"/>
                    </a:srgbClr>
                  </a:outerShdw>
                </a:effectLst>
              </a:rPr>
              <a:t>Yıkama İşlemleri</a:t>
            </a:r>
            <a:endParaRPr lang="tr-TR" sz="2000" dirty="0">
              <a:effectLst>
                <a:outerShdw blurRad="38100" dist="38100" dir="2700000" algn="tl">
                  <a:srgbClr val="000000">
                    <a:alpha val="43137"/>
                  </a:srgbClr>
                </a:outerShdw>
              </a:effectLst>
            </a:endParaRPr>
          </a:p>
        </p:txBody>
      </p:sp>
      <p:sp>
        <p:nvSpPr>
          <p:cNvPr id="18" name="İçerik Yer Tutucusu 4"/>
          <p:cNvSpPr txBox="1">
            <a:spLocks/>
          </p:cNvSpPr>
          <p:nvPr/>
        </p:nvSpPr>
        <p:spPr>
          <a:xfrm>
            <a:off x="2983200" y="627536"/>
            <a:ext cx="2448273" cy="360040"/>
          </a:xfrm>
          <a:prstGeom prst="rect">
            <a:avLst/>
          </a:prstGeom>
        </p:spPr>
        <p:txBody>
          <a:bodyPr vert="horz">
            <a:no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a:buFont typeface="Wingdings 2"/>
              <a:buNone/>
            </a:pPr>
            <a:r>
              <a:rPr lang="tr-TR" sz="2000" b="1" dirty="0">
                <a:effectLst>
                  <a:outerShdw blurRad="38100" dist="38100" dir="2700000" algn="tl">
                    <a:srgbClr val="000000">
                      <a:alpha val="43137"/>
                    </a:srgbClr>
                  </a:outerShdw>
                </a:effectLst>
              </a:rPr>
              <a:t>Mıntıka Temizliği</a:t>
            </a:r>
            <a:endParaRPr lang="tr-TR" sz="2000" dirty="0">
              <a:effectLst>
                <a:outerShdw blurRad="38100" dist="38100" dir="2700000" algn="tl">
                  <a:srgbClr val="000000">
                    <a:alpha val="43137"/>
                  </a:srgbClr>
                </a:outerShdw>
              </a:effectLst>
            </a:endParaRPr>
          </a:p>
        </p:txBody>
      </p:sp>
      <p:sp>
        <p:nvSpPr>
          <p:cNvPr id="19" name="İçerik Yer Tutucusu 4"/>
          <p:cNvSpPr txBox="1">
            <a:spLocks/>
          </p:cNvSpPr>
          <p:nvPr/>
        </p:nvSpPr>
        <p:spPr>
          <a:xfrm>
            <a:off x="5724128" y="483518"/>
            <a:ext cx="3456386" cy="576064"/>
          </a:xfrm>
          <a:prstGeom prst="rect">
            <a:avLst/>
          </a:prstGeom>
        </p:spPr>
        <p:txBody>
          <a:bodyPr vert="horz">
            <a:no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algn="ctr">
              <a:buFont typeface="Wingdings 2"/>
              <a:buNone/>
            </a:pPr>
            <a:r>
              <a:rPr lang="tr-TR" sz="1800" b="1" dirty="0">
                <a:effectLst>
                  <a:outerShdw blurRad="38100" dist="38100" dir="2700000" algn="tl">
                    <a:srgbClr val="000000">
                      <a:alpha val="43137"/>
                    </a:srgbClr>
                  </a:outerShdw>
                </a:effectLst>
                <a:latin typeface="Times New Roman" pitchFamily="18" charset="0"/>
                <a:cs typeface="Times New Roman" pitchFamily="18" charset="0"/>
              </a:rPr>
              <a:t>ÇÖP KONTEYNERI DAĞITIMI, BAKIM ve ONARIM ÇALIŞMALARIMIZ</a:t>
            </a:r>
            <a:endParaRPr lang="tr-TR" sz="1800" dirty="0">
              <a:effectLst>
                <a:outerShdw blurRad="38100" dist="38100" dir="2700000" algn="tl">
                  <a:srgbClr val="000000">
                    <a:alpha val="43137"/>
                  </a:srgbClr>
                </a:outerShdw>
              </a:effectLst>
            </a:endParaRPr>
          </a:p>
        </p:txBody>
      </p:sp>
      <p:sp>
        <p:nvSpPr>
          <p:cNvPr id="2" name="Slayt Numarası Yer Tutucusu 1">
            <a:extLst>
              <a:ext uri="{FF2B5EF4-FFF2-40B4-BE49-F238E27FC236}">
                <a16:creationId xmlns:a16="http://schemas.microsoft.com/office/drawing/2014/main" id="{E7F3CFBE-0F4B-4506-BF02-E040FCB751E4}"/>
              </a:ext>
            </a:extLst>
          </p:cNvPr>
          <p:cNvSpPr>
            <a:spLocks noGrp="1"/>
          </p:cNvSpPr>
          <p:nvPr>
            <p:ph type="sldNum" sz="quarter" idx="12"/>
          </p:nvPr>
        </p:nvSpPr>
        <p:spPr/>
        <p:txBody>
          <a:bodyPr/>
          <a:lstStyle/>
          <a:p>
            <a:fld id="{4B13ACF3-0F2D-4C6A-AD1F-FFBCFBC22504}" type="slidenum">
              <a:rPr lang="tr-TR" smtClean="0">
                <a:solidFill>
                  <a:schemeClr val="tx1"/>
                </a:solidFill>
                <a:effectLst>
                  <a:outerShdw blurRad="38100" dist="38100" dir="2700000" algn="tl">
                    <a:srgbClr val="000000">
                      <a:alpha val="43137"/>
                    </a:srgbClr>
                  </a:outerShdw>
                </a:effectLst>
              </a:rPr>
              <a:pPr/>
              <a:t>30</a:t>
            </a:fld>
            <a:endParaRPr lang="tr-TR">
              <a:solidFill>
                <a:schemeClr val="tx1"/>
              </a:solidFill>
              <a:effectLst>
                <a:outerShdw blurRad="38100" dist="38100" dir="2700000" algn="tl">
                  <a:srgbClr val="000000">
                    <a:alpha val="43137"/>
                  </a:srgbClr>
                </a:outerShdw>
              </a:effectLst>
            </a:endParaRPr>
          </a:p>
        </p:txBody>
      </p:sp>
      <p:pic>
        <p:nvPicPr>
          <p:cNvPr id="4" name="Picture 2" descr="C:\Users\EDREMİT1\Downloads\yıkama\WhatsApp Image 2021-03-17 at 18.12.57.jpeg">
            <a:extLst>
              <a:ext uri="{FF2B5EF4-FFF2-40B4-BE49-F238E27FC236}">
                <a16:creationId xmlns:a16="http://schemas.microsoft.com/office/drawing/2014/main" id="{2B41590E-1D7D-4FFB-0D5A-58B0976A7A69}"/>
              </a:ext>
            </a:extLst>
          </p:cNvPr>
          <p:cNvPicPr>
            <a:picLocks noChangeAspect="1" noChangeArrowheads="1"/>
          </p:cNvPicPr>
          <p:nvPr/>
        </p:nvPicPr>
        <p:blipFill>
          <a:blip r:embed="rId2" cstate="print"/>
          <a:srcRect/>
          <a:stretch>
            <a:fillRect/>
          </a:stretch>
        </p:blipFill>
        <p:spPr bwMode="auto">
          <a:xfrm>
            <a:off x="114503" y="3219821"/>
            <a:ext cx="2571768" cy="183108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Picture 2" descr="C:\Users\EDREMİT1\Downloads\WhatsApp Image 2021-03-18 at 14.58.34.jpeg">
            <a:extLst>
              <a:ext uri="{FF2B5EF4-FFF2-40B4-BE49-F238E27FC236}">
                <a16:creationId xmlns:a16="http://schemas.microsoft.com/office/drawing/2014/main" id="{62753B11-E705-2012-5AC1-9BAC2988EC39}"/>
              </a:ext>
            </a:extLst>
          </p:cNvPr>
          <p:cNvPicPr>
            <a:picLocks noChangeAspect="1" noChangeArrowheads="1"/>
          </p:cNvPicPr>
          <p:nvPr/>
        </p:nvPicPr>
        <p:blipFill>
          <a:blip r:embed="rId3" cstate="print"/>
          <a:srcRect/>
          <a:stretch>
            <a:fillRect/>
          </a:stretch>
        </p:blipFill>
        <p:spPr bwMode="auto">
          <a:xfrm>
            <a:off x="2955158" y="3187737"/>
            <a:ext cx="2428892" cy="186317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9" name="Picture 7" descr="C:\Users\EDREMİT1\Downloads\WhatsApp Image 2023-01-24 at 08.12.53 (1).jpeg">
            <a:extLst>
              <a:ext uri="{FF2B5EF4-FFF2-40B4-BE49-F238E27FC236}">
                <a16:creationId xmlns:a16="http://schemas.microsoft.com/office/drawing/2014/main" id="{0D72DC9A-4DCF-9E76-5D97-B6102FFF082D}"/>
              </a:ext>
            </a:extLst>
          </p:cNvPr>
          <p:cNvPicPr>
            <a:picLocks noChangeAspect="1" noChangeArrowheads="1"/>
          </p:cNvPicPr>
          <p:nvPr/>
        </p:nvPicPr>
        <p:blipFill>
          <a:blip r:embed="rId4" cstate="print"/>
          <a:srcRect/>
          <a:stretch>
            <a:fillRect/>
          </a:stretch>
        </p:blipFill>
        <p:spPr bwMode="auto">
          <a:xfrm>
            <a:off x="5877107" y="3187738"/>
            <a:ext cx="3138667" cy="186317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6" name="Slayt Numarası Yer Tutucusu 1">
            <a:extLst>
              <a:ext uri="{FF2B5EF4-FFF2-40B4-BE49-F238E27FC236}">
                <a16:creationId xmlns:a16="http://schemas.microsoft.com/office/drawing/2014/main" id="{B51D4616-8DA9-0AF6-7DCA-74A792472DD6}"/>
              </a:ext>
            </a:extLst>
          </p:cNvPr>
          <p:cNvSpPr txBox="1">
            <a:spLocks/>
          </p:cNvSpPr>
          <p:nvPr/>
        </p:nvSpPr>
        <p:spPr>
          <a:xfrm>
            <a:off x="8267497" y="4810244"/>
            <a:ext cx="762000" cy="273844"/>
          </a:xfrm>
          <a:prstGeom prst="rect">
            <a:avLst/>
          </a:prstGeom>
        </p:spPr>
        <p:txBody>
          <a:bodyPr vert="horz" lIns="0" tIns="0" rIns="0" bIns="0" anchor="b"/>
          <a:lstStyle>
            <a:defPPr>
              <a:defRPr lang="tr-TR"/>
            </a:defPPr>
            <a:lvl1pPr marL="0" algn="r" defTabSz="914400" rtl="0" eaLnBrk="1" latinLnBrk="0" hangingPunct="1">
              <a:defRPr kumimoji="0" sz="1200" kern="1200">
                <a:solidFill>
                  <a:schemeClr val="tx2">
                    <a:shade val="9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B13ACF3-0F2D-4C6A-AD1F-FFBCFBC22504}" type="slidenum">
              <a:rPr lang="tr-TR" smtClean="0">
                <a:solidFill>
                  <a:schemeClr val="tx1"/>
                </a:solidFill>
                <a:effectLst>
                  <a:outerShdw blurRad="38100" dist="38100" dir="2700000" algn="tl">
                    <a:srgbClr val="000000">
                      <a:alpha val="43137"/>
                    </a:srgbClr>
                  </a:outerShdw>
                </a:effectLst>
              </a:rPr>
              <a:pPr/>
              <a:t>30</a:t>
            </a:fld>
            <a:endParaRPr lang="tr-TR">
              <a:solidFill>
                <a:schemeClr val="tx1"/>
              </a:solidFill>
              <a:effectLst>
                <a:outerShdw blurRad="38100" dist="38100" dir="2700000" algn="tl">
                  <a:srgbClr val="000000">
                    <a:alpha val="43137"/>
                  </a:srgbClr>
                </a:outerShdw>
              </a:effectLst>
            </a:endParaRPr>
          </a:p>
        </p:txBody>
      </p:sp>
      <p:sp>
        <p:nvSpPr>
          <p:cNvPr id="11" name="1 Başlık">
            <a:extLst>
              <a:ext uri="{FF2B5EF4-FFF2-40B4-BE49-F238E27FC236}">
                <a16:creationId xmlns:a16="http://schemas.microsoft.com/office/drawing/2014/main" id="{8590AF3D-B120-D6FF-817A-C50DA6AB95E1}"/>
              </a:ext>
            </a:extLst>
          </p:cNvPr>
          <p:cNvSpPr txBox="1">
            <a:spLocks/>
          </p:cNvSpPr>
          <p:nvPr/>
        </p:nvSpPr>
        <p:spPr>
          <a:xfrm>
            <a:off x="0" y="0"/>
            <a:ext cx="9144000" cy="370609"/>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tr-TR" sz="2000" dirty="0">
                <a:solidFill>
                  <a:schemeClr val="tx1"/>
                </a:solidFill>
                <a:effectLst>
                  <a:outerShdw blurRad="38100" dist="38100" dir="2700000" algn="tl">
                    <a:srgbClr val="000000">
                      <a:alpha val="43137"/>
                    </a:srgbClr>
                  </a:outerShdw>
                </a:effectLst>
                <a:highlight>
                  <a:srgbClr val="FF0000"/>
                </a:highlight>
              </a:rPr>
              <a:t>TEMİZLİK İŞLERİ VE ÇEVRE KORUMA MÜDÜRLÜĞÜ</a:t>
            </a:r>
          </a:p>
        </p:txBody>
      </p:sp>
    </p:spTree>
    <p:extLst>
      <p:ext uri="{BB962C8B-B14F-4D97-AF65-F5344CB8AC3E}">
        <p14:creationId xmlns:p14="http://schemas.microsoft.com/office/powerpoint/2010/main" val="2428050960"/>
      </p:ext>
    </p:extLst>
  </p:cSld>
  <p:clrMapOvr>
    <a:masterClrMapping/>
  </p:clrMapOvr>
  <p:transition>
    <p:wipe dir="r"/>
  </p:transition>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İçerik Yer Tutucusu 7"/>
          <p:cNvSpPr txBox="1">
            <a:spLocks/>
          </p:cNvSpPr>
          <p:nvPr/>
        </p:nvSpPr>
        <p:spPr>
          <a:xfrm>
            <a:off x="247502" y="699542"/>
            <a:ext cx="6844778" cy="1152128"/>
          </a:xfrm>
          <a:prstGeom prst="rect">
            <a:avLst/>
          </a:prstGeom>
        </p:spPr>
        <p:txBody>
          <a:bodyPr vert="horz">
            <a:norm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a:buFont typeface="Wingdings 2"/>
              <a:buNone/>
            </a:pPr>
            <a:r>
              <a:rPr lang="tr-TR" sz="4500" b="1" dirty="0">
                <a:effectLst>
                  <a:outerShdw blurRad="38100" dist="38100" dir="2700000" algn="tl">
                    <a:srgbClr val="000000">
                      <a:alpha val="43137"/>
                    </a:srgbClr>
                  </a:outerShdw>
                </a:effectLst>
              </a:rPr>
              <a:t>Cami Temizlikleri:</a:t>
            </a:r>
          </a:p>
          <a:p>
            <a:pPr marL="0" indent="0">
              <a:buFont typeface="Wingdings 2"/>
              <a:buNone/>
            </a:pPr>
            <a:endParaRPr lang="tr-TR" sz="4500" dirty="0">
              <a:effectLst>
                <a:outerShdw blurRad="38100" dist="38100" dir="2700000" algn="tl">
                  <a:srgbClr val="000000">
                    <a:alpha val="43137"/>
                  </a:srgbClr>
                </a:outerShdw>
              </a:effectLst>
            </a:endParaRPr>
          </a:p>
        </p:txBody>
      </p:sp>
      <p:sp>
        <p:nvSpPr>
          <p:cNvPr id="23" name="İçerik Yer Tutucusu 7"/>
          <p:cNvSpPr txBox="1">
            <a:spLocks/>
          </p:cNvSpPr>
          <p:nvPr/>
        </p:nvSpPr>
        <p:spPr>
          <a:xfrm>
            <a:off x="247502" y="1501765"/>
            <a:ext cx="8908605" cy="936104"/>
          </a:xfrm>
          <a:prstGeom prst="rect">
            <a:avLst/>
          </a:prstGeom>
        </p:spPr>
        <p:txBody>
          <a:bodyPr vert="horz">
            <a:no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lvl="0" indent="0" eaLnBrk="0" fontAlgn="base" hangingPunct="0">
              <a:spcBef>
                <a:spcPct val="0"/>
              </a:spcBef>
              <a:spcAft>
                <a:spcPct val="0"/>
              </a:spcAft>
              <a:buNone/>
            </a:pPr>
            <a:r>
              <a:rPr lang="tr-TR" sz="1800" dirty="0">
                <a:effectLst>
                  <a:outerShdw blurRad="38100" dist="38100" dir="2700000" algn="tl">
                    <a:srgbClr val="000000">
                      <a:alpha val="43137"/>
                    </a:srgbClr>
                  </a:outerShdw>
                </a:effectLst>
                <a:latin typeface="+mj-lt"/>
                <a:ea typeface="Times New Roman" pitchFamily="18" charset="0"/>
                <a:cs typeface="Times New Roman" pitchFamily="18" charset="0"/>
              </a:rPr>
              <a:t>Cami temizliği kapsamında ilçemizde bulunan cami ve taziye evlerinin tamamında temizlik çalışmaları yapılmaktadır. Bakıma muhtaç ailelere evde temizlik hizmeti verildi.  Gelen talepler doğrultusunda okul, cami ve kuran kursu alanlarında dezenfekte çalışmaları yapıldı.</a:t>
            </a:r>
          </a:p>
        </p:txBody>
      </p:sp>
      <p:pic>
        <p:nvPicPr>
          <p:cNvPr id="15" name="Picture 3" descr="C:\Users\EDREMİT1\Desktop\2021 çalışma fotoğrafları\Cami ekibi\WhatsApp Image 2022-01-13 at 15.27.13 (3).jpeg">
            <a:extLst>
              <a:ext uri="{FF2B5EF4-FFF2-40B4-BE49-F238E27FC236}">
                <a16:creationId xmlns:a16="http://schemas.microsoft.com/office/drawing/2014/main" id="{65DBC75B-C0BD-4AFB-A5A6-CBAA28045FB7}"/>
              </a:ext>
            </a:extLst>
          </p:cNvPr>
          <p:cNvPicPr>
            <a:picLocks noChangeAspect="1" noChangeArrowheads="1"/>
          </p:cNvPicPr>
          <p:nvPr/>
        </p:nvPicPr>
        <p:blipFill>
          <a:blip r:embed="rId2" cstate="print"/>
          <a:srcRect/>
          <a:stretch>
            <a:fillRect/>
          </a:stretch>
        </p:blipFill>
        <p:spPr bwMode="auto">
          <a:xfrm>
            <a:off x="235381" y="2556284"/>
            <a:ext cx="2968467" cy="237626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 name="Slayt Numarası Yer Tutucusu 1">
            <a:extLst>
              <a:ext uri="{FF2B5EF4-FFF2-40B4-BE49-F238E27FC236}">
                <a16:creationId xmlns:a16="http://schemas.microsoft.com/office/drawing/2014/main" id="{FE00C449-52CD-EC63-F515-9EA9596BD470}"/>
              </a:ext>
            </a:extLst>
          </p:cNvPr>
          <p:cNvSpPr>
            <a:spLocks noGrp="1"/>
          </p:cNvSpPr>
          <p:nvPr>
            <p:ph type="sldNum" sz="quarter" idx="12"/>
          </p:nvPr>
        </p:nvSpPr>
        <p:spPr>
          <a:xfrm>
            <a:off x="8274496" y="4798522"/>
            <a:ext cx="762000" cy="273844"/>
          </a:xfrm>
        </p:spPr>
        <p:txBody>
          <a:bodyPr/>
          <a:lstStyle/>
          <a:p>
            <a:fld id="{4B13ACF3-0F2D-4C6A-AD1F-FFBCFBC22504}" type="slidenum">
              <a:rPr lang="tr-TR" smtClean="0">
                <a:solidFill>
                  <a:schemeClr val="tx1"/>
                </a:solidFill>
                <a:effectLst>
                  <a:outerShdw blurRad="38100" dist="38100" dir="2700000" algn="tl">
                    <a:srgbClr val="000000">
                      <a:alpha val="43137"/>
                    </a:srgbClr>
                  </a:outerShdw>
                </a:effectLst>
              </a:rPr>
              <a:pPr/>
              <a:t>31</a:t>
            </a:fld>
            <a:endParaRPr lang="tr-TR">
              <a:solidFill>
                <a:schemeClr val="tx1"/>
              </a:solidFill>
              <a:effectLst>
                <a:outerShdw blurRad="38100" dist="38100" dir="2700000" algn="tl">
                  <a:srgbClr val="000000">
                    <a:alpha val="43137"/>
                  </a:srgbClr>
                </a:outerShdw>
              </a:effectLst>
            </a:endParaRPr>
          </a:p>
        </p:txBody>
      </p:sp>
      <p:pic>
        <p:nvPicPr>
          <p:cNvPr id="4" name="Resim 3" descr="bina, hol, kare, sıra sütunlar içeren bir resim&#10;&#10;Açıklama otomatik olarak oluşturuldu">
            <a:extLst>
              <a:ext uri="{FF2B5EF4-FFF2-40B4-BE49-F238E27FC236}">
                <a16:creationId xmlns:a16="http://schemas.microsoft.com/office/drawing/2014/main" id="{55F7E5A3-1E91-EFF3-FB6E-B4B78DE2D02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75856" y="2540818"/>
            <a:ext cx="3096344" cy="239173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6" name="Resim 5" descr="iç mekan içeren bir resim&#10;&#10;Açıklama otomatik olarak oluşturuldu">
            <a:extLst>
              <a:ext uri="{FF2B5EF4-FFF2-40B4-BE49-F238E27FC236}">
                <a16:creationId xmlns:a16="http://schemas.microsoft.com/office/drawing/2014/main" id="{EC1492DA-8DC5-0A86-67EE-2DBA372245D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51278" y="2556284"/>
            <a:ext cx="2492896" cy="239173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 name="1 Başlık">
            <a:extLst>
              <a:ext uri="{FF2B5EF4-FFF2-40B4-BE49-F238E27FC236}">
                <a16:creationId xmlns:a16="http://schemas.microsoft.com/office/drawing/2014/main" id="{1412AE47-95F2-D043-561E-454A7776BDF0}"/>
              </a:ext>
            </a:extLst>
          </p:cNvPr>
          <p:cNvSpPr txBox="1">
            <a:spLocks/>
          </p:cNvSpPr>
          <p:nvPr/>
        </p:nvSpPr>
        <p:spPr>
          <a:xfrm>
            <a:off x="0" y="0"/>
            <a:ext cx="9144000" cy="370609"/>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tr-TR" sz="2000" dirty="0">
                <a:solidFill>
                  <a:schemeClr val="tx1"/>
                </a:solidFill>
                <a:effectLst>
                  <a:outerShdw blurRad="38100" dist="38100" dir="2700000" algn="tl">
                    <a:srgbClr val="000000">
                      <a:alpha val="43137"/>
                    </a:srgbClr>
                  </a:outerShdw>
                </a:effectLst>
                <a:highlight>
                  <a:srgbClr val="FF0000"/>
                </a:highlight>
              </a:rPr>
              <a:t>TEMİZLİK İŞLERİ VE ÇEVRE KORUMA MÜDÜRLÜĞÜ</a:t>
            </a:r>
          </a:p>
        </p:txBody>
      </p:sp>
    </p:spTree>
    <p:extLst>
      <p:ext uri="{BB962C8B-B14F-4D97-AF65-F5344CB8AC3E}">
        <p14:creationId xmlns:p14="http://schemas.microsoft.com/office/powerpoint/2010/main" val="2476713014"/>
      </p:ext>
    </p:extLst>
  </p:cSld>
  <p:clrMapOvr>
    <a:masterClrMapping/>
  </p:clrMapOvr>
  <p:transition>
    <p:wipe dir="r"/>
  </p:transition>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Başlık 1">
            <a:extLst>
              <a:ext uri="{FF2B5EF4-FFF2-40B4-BE49-F238E27FC236}">
                <a16:creationId xmlns:a16="http://schemas.microsoft.com/office/drawing/2014/main" id="{BC938E73-F749-4562-ADB8-76B5B75FFBFD}"/>
              </a:ext>
            </a:extLst>
          </p:cNvPr>
          <p:cNvSpPr>
            <a:spLocks noGrp="1"/>
          </p:cNvSpPr>
          <p:nvPr>
            <p:ph type="title"/>
          </p:nvPr>
        </p:nvSpPr>
        <p:spPr>
          <a:xfrm>
            <a:off x="405014" y="294076"/>
            <a:ext cx="8631482" cy="729147"/>
          </a:xfrm>
        </p:spPr>
        <p:txBody>
          <a:bodyPr>
            <a:normAutofit/>
          </a:bodyPr>
          <a:lstStyle/>
          <a:p>
            <a:pPr marL="0" indent="0" algn="ctr">
              <a:buNone/>
            </a:pPr>
            <a:r>
              <a:rPr lang="tr-TR" sz="3000" b="1" dirty="0">
                <a:solidFill>
                  <a:schemeClr val="tx1"/>
                </a:solidFill>
                <a:effectLst>
                  <a:outerShdw blurRad="38100" dist="38100" dir="2700000" algn="tl">
                    <a:srgbClr val="000000">
                      <a:alpha val="43137"/>
                    </a:srgbClr>
                  </a:outerShdw>
                </a:effectLst>
              </a:rPr>
              <a:t>SOKAK HAYVANLARINI REHABİLİTASYON ÇALIŞMALARI</a:t>
            </a:r>
          </a:p>
        </p:txBody>
      </p:sp>
      <p:sp>
        <p:nvSpPr>
          <p:cNvPr id="17" name="16 Dikdörtgen">
            <a:extLst>
              <a:ext uri="{FF2B5EF4-FFF2-40B4-BE49-F238E27FC236}">
                <a16:creationId xmlns:a16="http://schemas.microsoft.com/office/drawing/2014/main" id="{DBFA3C2A-B7C2-4A35-81B6-78B45FF572E1}"/>
              </a:ext>
            </a:extLst>
          </p:cNvPr>
          <p:cNvSpPr/>
          <p:nvPr/>
        </p:nvSpPr>
        <p:spPr>
          <a:xfrm>
            <a:off x="79903" y="1198689"/>
            <a:ext cx="4176464" cy="3970318"/>
          </a:xfrm>
          <a:prstGeom prst="rect">
            <a:avLst/>
          </a:prstGeom>
        </p:spPr>
        <p:txBody>
          <a:bodyPr wrap="square">
            <a:spAutoFit/>
          </a:bodyPr>
          <a:lstStyle/>
          <a:p>
            <a:pPr lvl="0" eaLnBrk="0" fontAlgn="base" hangingPunct="0">
              <a:spcBef>
                <a:spcPct val="0"/>
              </a:spcBef>
              <a:spcAft>
                <a:spcPct val="0"/>
              </a:spcAft>
            </a:pPr>
            <a:r>
              <a:rPr lang="tr-TR" dirty="0">
                <a:effectLst>
                  <a:outerShdw blurRad="38100" dist="38100" dir="2700000" algn="tl">
                    <a:srgbClr val="000000">
                      <a:alpha val="43137"/>
                    </a:srgbClr>
                  </a:outerShdw>
                </a:effectLst>
                <a:latin typeface="Constantia (Gövde)"/>
                <a:ea typeface="Times New Roman" pitchFamily="18" charset="0"/>
                <a:cs typeface="Times New Roman" pitchFamily="18" charset="0"/>
              </a:rPr>
              <a:t>Saldırgan yaralı veya hasta sokak hayvanlarının aşılama, kısırlaştırma ve tedavileri için ilçemiz genelinde 1 araç  4 personele ilave olarak barınakta görevli 3 personel ile 7/24 çalışma esasına dayalı olarak faaliyetlerimizi yürütmekteyiz.</a:t>
            </a:r>
          </a:p>
          <a:p>
            <a:pPr lvl="0" eaLnBrk="0" fontAlgn="base" hangingPunct="0">
              <a:spcBef>
                <a:spcPct val="0"/>
              </a:spcBef>
              <a:spcAft>
                <a:spcPct val="0"/>
              </a:spcAft>
            </a:pPr>
            <a:r>
              <a:rPr lang="tr-TR" dirty="0">
                <a:effectLst>
                  <a:outerShdw blurRad="38100" dist="38100" dir="2700000" algn="tl">
                    <a:srgbClr val="000000">
                      <a:alpha val="43137"/>
                    </a:srgbClr>
                  </a:outerShdw>
                </a:effectLst>
                <a:latin typeface="Constantia (Gövde)"/>
                <a:ea typeface="Times New Roman" pitchFamily="18" charset="0"/>
                <a:cs typeface="Times New Roman" pitchFamily="18" charset="0"/>
              </a:rPr>
              <a:t>Bu kapsamda sokak hayvanları Van Büyükşehir Belediyesi Hayvan barınağına sevkiyatı yapılmış gerekli tetkik ve tedavileri (kuduz, kısırlaştırma, uyuz, küpeleme vs.) yapıldıktan sonra doğal yaşam alanlarına geri bırakılmıştır.</a:t>
            </a:r>
          </a:p>
        </p:txBody>
      </p:sp>
      <p:pic>
        <p:nvPicPr>
          <p:cNvPr id="18" name="Picture 5" descr="C:\Users\EDREMİT1\Desktop\2021 çalışma fotoğrafları\SOKAK HAYVAN\WhatsApp Image 2022-01-27 at 15.41.59.jpeg">
            <a:extLst>
              <a:ext uri="{FF2B5EF4-FFF2-40B4-BE49-F238E27FC236}">
                <a16:creationId xmlns:a16="http://schemas.microsoft.com/office/drawing/2014/main" id="{94E6CF48-140F-4236-B88B-C82234D1C363}"/>
              </a:ext>
            </a:extLst>
          </p:cNvPr>
          <p:cNvPicPr>
            <a:picLocks noChangeAspect="1" noChangeArrowheads="1"/>
          </p:cNvPicPr>
          <p:nvPr/>
        </p:nvPicPr>
        <p:blipFill>
          <a:blip r:embed="rId2" cstate="print"/>
          <a:srcRect/>
          <a:stretch>
            <a:fillRect/>
          </a:stretch>
        </p:blipFill>
        <p:spPr bwMode="auto">
          <a:xfrm>
            <a:off x="4558246" y="1769116"/>
            <a:ext cx="4464496" cy="309652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 name="Slayt Numarası Yer Tutucusu 1">
            <a:extLst>
              <a:ext uri="{FF2B5EF4-FFF2-40B4-BE49-F238E27FC236}">
                <a16:creationId xmlns:a16="http://schemas.microsoft.com/office/drawing/2014/main" id="{413B3EAC-EAEF-2016-2435-4BE5684A67F1}"/>
              </a:ext>
            </a:extLst>
          </p:cNvPr>
          <p:cNvSpPr>
            <a:spLocks noGrp="1"/>
          </p:cNvSpPr>
          <p:nvPr>
            <p:ph type="sldNum" sz="quarter" idx="12"/>
          </p:nvPr>
        </p:nvSpPr>
        <p:spPr>
          <a:xfrm>
            <a:off x="8100392" y="4767263"/>
            <a:ext cx="762000" cy="273844"/>
          </a:xfrm>
        </p:spPr>
        <p:txBody>
          <a:bodyPr/>
          <a:lstStyle/>
          <a:p>
            <a:fld id="{4B13ACF3-0F2D-4C6A-AD1F-FFBCFBC22504}" type="slidenum">
              <a:rPr lang="tr-TR" smtClean="0">
                <a:solidFill>
                  <a:schemeClr val="tx1"/>
                </a:solidFill>
                <a:effectLst>
                  <a:outerShdw blurRad="38100" dist="38100" dir="2700000" algn="tl">
                    <a:srgbClr val="000000">
                      <a:alpha val="43137"/>
                    </a:srgbClr>
                  </a:outerShdw>
                </a:effectLst>
              </a:rPr>
              <a:pPr/>
              <a:t>32</a:t>
            </a:fld>
            <a:endParaRPr lang="tr-TR">
              <a:solidFill>
                <a:schemeClr val="tx1"/>
              </a:solidFill>
              <a:effectLst>
                <a:outerShdw blurRad="38100" dist="38100" dir="2700000" algn="tl">
                  <a:srgbClr val="000000">
                    <a:alpha val="43137"/>
                  </a:srgbClr>
                </a:outerShdw>
              </a:effectLst>
            </a:endParaRPr>
          </a:p>
        </p:txBody>
      </p:sp>
      <p:sp>
        <p:nvSpPr>
          <p:cNvPr id="3" name="1 Başlık">
            <a:extLst>
              <a:ext uri="{FF2B5EF4-FFF2-40B4-BE49-F238E27FC236}">
                <a16:creationId xmlns:a16="http://schemas.microsoft.com/office/drawing/2014/main" id="{06F4C3C4-5BA9-8AD2-68CC-9CBFB0FD5D2B}"/>
              </a:ext>
            </a:extLst>
          </p:cNvPr>
          <p:cNvSpPr txBox="1">
            <a:spLocks/>
          </p:cNvSpPr>
          <p:nvPr/>
        </p:nvSpPr>
        <p:spPr>
          <a:xfrm>
            <a:off x="0" y="0"/>
            <a:ext cx="9144000" cy="370609"/>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tr-TR" sz="2000" dirty="0">
                <a:solidFill>
                  <a:schemeClr val="tx1"/>
                </a:solidFill>
                <a:effectLst>
                  <a:outerShdw blurRad="38100" dist="38100" dir="2700000" algn="tl">
                    <a:srgbClr val="000000">
                      <a:alpha val="43137"/>
                    </a:srgbClr>
                  </a:outerShdw>
                </a:effectLst>
                <a:highlight>
                  <a:srgbClr val="FF0000"/>
                </a:highlight>
              </a:rPr>
              <a:t>TEMİZLİK İŞLERİ VE ÇEVRE KORUMA MÜDÜRLÜĞÜ</a:t>
            </a:r>
          </a:p>
        </p:txBody>
      </p:sp>
    </p:spTree>
    <p:extLst>
      <p:ext uri="{BB962C8B-B14F-4D97-AF65-F5344CB8AC3E}">
        <p14:creationId xmlns:p14="http://schemas.microsoft.com/office/powerpoint/2010/main" val="1361597464"/>
      </p:ext>
    </p:extLst>
  </p:cSld>
  <p:clrMapOvr>
    <a:masterClrMapping/>
  </p:clrMapOvr>
  <p:transition>
    <p:wipe dir="r"/>
  </p:transition>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Başlık 1">
            <a:extLst>
              <a:ext uri="{FF2B5EF4-FFF2-40B4-BE49-F238E27FC236}">
                <a16:creationId xmlns:a16="http://schemas.microsoft.com/office/drawing/2014/main" id="{BC938E73-F749-4562-ADB8-76B5B75FFBFD}"/>
              </a:ext>
            </a:extLst>
          </p:cNvPr>
          <p:cNvSpPr>
            <a:spLocks noGrp="1"/>
          </p:cNvSpPr>
          <p:nvPr>
            <p:ph type="title"/>
          </p:nvPr>
        </p:nvSpPr>
        <p:spPr>
          <a:xfrm>
            <a:off x="247119" y="547004"/>
            <a:ext cx="8789377" cy="748360"/>
          </a:xfrm>
        </p:spPr>
        <p:txBody>
          <a:bodyPr>
            <a:noAutofit/>
          </a:bodyPr>
          <a:lstStyle/>
          <a:p>
            <a:pPr algn="ctr"/>
            <a:r>
              <a:rPr lang="tr-TR" sz="3000" b="1" dirty="0">
                <a:solidFill>
                  <a:schemeClr val="tx1"/>
                </a:solidFill>
                <a:effectLst>
                  <a:outerShdw blurRad="38100" dist="38100" dir="2700000" algn="tl">
                    <a:srgbClr val="000000">
                      <a:alpha val="43137"/>
                    </a:srgbClr>
                  </a:outerShdw>
                </a:effectLst>
                <a:latin typeface="Times New Roman" pitchFamily="18" charset="0"/>
                <a:ea typeface="Times New Roman" pitchFamily="18" charset="0"/>
                <a:cs typeface="Times New Roman" pitchFamily="18" charset="0"/>
              </a:rPr>
              <a:t>BESLEME ve BARINMA ÇALIŞMALARIMIZ</a:t>
            </a:r>
            <a:endParaRPr lang="tr-TR" sz="3000" b="1" dirty="0">
              <a:solidFill>
                <a:schemeClr val="tx1"/>
              </a:solidFill>
              <a:effectLst>
                <a:outerShdw blurRad="38100" dist="38100" dir="2700000" algn="tl">
                  <a:srgbClr val="000000">
                    <a:alpha val="43137"/>
                  </a:srgbClr>
                </a:outerShdw>
              </a:effectLst>
            </a:endParaRPr>
          </a:p>
        </p:txBody>
      </p:sp>
      <p:sp>
        <p:nvSpPr>
          <p:cNvPr id="17" name="16 Dikdörtgen">
            <a:extLst>
              <a:ext uri="{FF2B5EF4-FFF2-40B4-BE49-F238E27FC236}">
                <a16:creationId xmlns:a16="http://schemas.microsoft.com/office/drawing/2014/main" id="{DBFA3C2A-B7C2-4A35-81B6-78B45FF572E1}"/>
              </a:ext>
            </a:extLst>
          </p:cNvPr>
          <p:cNvSpPr/>
          <p:nvPr/>
        </p:nvSpPr>
        <p:spPr>
          <a:xfrm>
            <a:off x="247119" y="1592669"/>
            <a:ext cx="8920192" cy="3139321"/>
          </a:xfrm>
          <a:prstGeom prst="rect">
            <a:avLst/>
          </a:prstGeom>
        </p:spPr>
        <p:txBody>
          <a:bodyPr wrap="square">
            <a:spAutoFit/>
          </a:bodyPr>
          <a:lstStyle/>
          <a:p>
            <a:pPr lvl="0" eaLnBrk="0" fontAlgn="base" hangingPunct="0">
              <a:spcBef>
                <a:spcPct val="0"/>
              </a:spcBef>
              <a:spcAft>
                <a:spcPct val="0"/>
              </a:spcAft>
            </a:pPr>
            <a:r>
              <a:rPr lang="tr-TR" sz="1800" dirty="0">
                <a:effectLst>
                  <a:outerShdw blurRad="38100" dist="38100" dir="2700000" algn="tl">
                    <a:srgbClr val="000000">
                      <a:alpha val="43137"/>
                    </a:srgbClr>
                  </a:outerShdw>
                </a:effectLst>
                <a:latin typeface="Constantia (Gövde)"/>
                <a:ea typeface="Times New Roman" pitchFamily="18" charset="0"/>
                <a:cs typeface="Times New Roman" pitchFamily="18" charset="0"/>
              </a:rPr>
              <a:t>İlçemizde bulunan Resmi kurumlar ve işletmelerden toplanan yıllık 4680 kg atık yemek sokak hayvanlarının bulunduğu besleme noktalarına günlük olarak bırakılmaktadır. </a:t>
            </a:r>
          </a:p>
          <a:p>
            <a:pPr lvl="0" eaLnBrk="0" fontAlgn="base" hangingPunct="0">
              <a:spcBef>
                <a:spcPct val="0"/>
              </a:spcBef>
              <a:spcAft>
                <a:spcPct val="0"/>
              </a:spcAft>
            </a:pPr>
            <a:r>
              <a:rPr lang="tr-TR" sz="1800" dirty="0">
                <a:effectLst>
                  <a:outerShdw blurRad="38100" dist="38100" dir="2700000" algn="tl">
                    <a:srgbClr val="000000">
                      <a:alpha val="43137"/>
                    </a:srgbClr>
                  </a:outerShdw>
                </a:effectLst>
                <a:latin typeface="Constantia (Gövde)"/>
                <a:ea typeface="Times New Roman" pitchFamily="18" charset="0"/>
                <a:cs typeface="Times New Roman" pitchFamily="18" charset="0"/>
              </a:rPr>
              <a:t>Belediyemiz tarafından ;</a:t>
            </a:r>
          </a:p>
          <a:p>
            <a:pPr lvl="0" eaLnBrk="0" fontAlgn="base" hangingPunct="0">
              <a:spcBef>
                <a:spcPct val="0"/>
              </a:spcBef>
              <a:spcAft>
                <a:spcPct val="0"/>
              </a:spcAft>
            </a:pPr>
            <a:r>
              <a:rPr lang="tr-TR" sz="1800" dirty="0">
                <a:effectLst>
                  <a:outerShdw blurRad="38100" dist="38100" dir="2700000" algn="tl">
                    <a:srgbClr val="000000">
                      <a:alpha val="43137"/>
                    </a:srgbClr>
                  </a:outerShdw>
                </a:effectLst>
                <a:latin typeface="Constantia (Gövde)"/>
                <a:ea typeface="Times New Roman" pitchFamily="18" charset="0"/>
                <a:cs typeface="Times New Roman" pitchFamily="18" charset="0"/>
              </a:rPr>
              <a:t>           </a:t>
            </a:r>
            <a:r>
              <a:rPr lang="tr-TR" sz="1800" dirty="0" smtClean="0">
                <a:effectLst>
                  <a:outerShdw blurRad="38100" dist="38100" dir="2700000" algn="tl">
                    <a:srgbClr val="000000">
                      <a:alpha val="43137"/>
                    </a:srgbClr>
                  </a:outerShdw>
                </a:effectLst>
                <a:latin typeface="Constantia (Gövde)"/>
                <a:ea typeface="Times New Roman" pitchFamily="18" charset="0"/>
                <a:cs typeface="Times New Roman" pitchFamily="18" charset="0"/>
              </a:rPr>
              <a:t>12 </a:t>
            </a:r>
            <a:r>
              <a:rPr lang="tr-TR" sz="1800" dirty="0">
                <a:effectLst>
                  <a:outerShdw blurRad="38100" dist="38100" dir="2700000" algn="tl">
                    <a:srgbClr val="000000">
                      <a:alpha val="43137"/>
                    </a:srgbClr>
                  </a:outerShdw>
                </a:effectLst>
                <a:latin typeface="Constantia (Gövde)"/>
                <a:ea typeface="Times New Roman" pitchFamily="18" charset="0"/>
                <a:cs typeface="Times New Roman" pitchFamily="18" charset="0"/>
              </a:rPr>
              <a:t>ton yetişkin mama </a:t>
            </a:r>
          </a:p>
          <a:p>
            <a:pPr lvl="0" eaLnBrk="0" fontAlgn="base" hangingPunct="0">
              <a:spcBef>
                <a:spcPct val="0"/>
              </a:spcBef>
              <a:spcAft>
                <a:spcPct val="0"/>
              </a:spcAft>
            </a:pPr>
            <a:r>
              <a:rPr lang="tr-TR" sz="1800" dirty="0">
                <a:effectLst>
                  <a:outerShdw blurRad="38100" dist="38100" dir="2700000" algn="tl">
                    <a:srgbClr val="000000">
                      <a:alpha val="43137"/>
                    </a:srgbClr>
                  </a:outerShdw>
                </a:effectLst>
                <a:latin typeface="Constantia (Gövde)"/>
                <a:ea typeface="Times New Roman" pitchFamily="18" charset="0"/>
                <a:cs typeface="Times New Roman" pitchFamily="18" charset="0"/>
              </a:rPr>
              <a:t>           </a:t>
            </a:r>
            <a:r>
              <a:rPr lang="tr-TR" sz="1800" dirty="0" smtClean="0">
                <a:effectLst>
                  <a:outerShdw blurRad="38100" dist="38100" dir="2700000" algn="tl">
                    <a:srgbClr val="000000">
                      <a:alpha val="43137"/>
                    </a:srgbClr>
                  </a:outerShdw>
                </a:effectLst>
                <a:latin typeface="Constantia (Gövde)"/>
                <a:ea typeface="Times New Roman" pitchFamily="18" charset="0"/>
                <a:cs typeface="Times New Roman" pitchFamily="18" charset="0"/>
              </a:rPr>
              <a:t>3 </a:t>
            </a:r>
            <a:r>
              <a:rPr lang="tr-TR" sz="1800" dirty="0">
                <a:effectLst>
                  <a:outerShdw blurRad="38100" dist="38100" dir="2700000" algn="tl">
                    <a:srgbClr val="000000">
                      <a:alpha val="43137"/>
                    </a:srgbClr>
                  </a:outerShdw>
                </a:effectLst>
                <a:latin typeface="Constantia (Gövde)"/>
                <a:ea typeface="Times New Roman" pitchFamily="18" charset="0"/>
                <a:cs typeface="Times New Roman" pitchFamily="18" charset="0"/>
              </a:rPr>
              <a:t>ton yavru köpek mama</a:t>
            </a:r>
          </a:p>
          <a:p>
            <a:pPr lvl="0" eaLnBrk="0" fontAlgn="base" hangingPunct="0">
              <a:spcBef>
                <a:spcPct val="0"/>
              </a:spcBef>
              <a:spcAft>
                <a:spcPct val="0"/>
              </a:spcAft>
            </a:pPr>
            <a:r>
              <a:rPr lang="tr-TR" sz="1800" dirty="0">
                <a:effectLst>
                  <a:outerShdw blurRad="38100" dist="38100" dir="2700000" algn="tl">
                    <a:srgbClr val="000000">
                      <a:alpha val="43137"/>
                    </a:srgbClr>
                  </a:outerShdw>
                </a:effectLst>
                <a:latin typeface="Constantia (Gövde)"/>
                <a:ea typeface="Times New Roman" pitchFamily="18" charset="0"/>
                <a:cs typeface="Times New Roman" pitchFamily="18" charset="0"/>
              </a:rPr>
              <a:t>           </a:t>
            </a:r>
            <a:r>
              <a:rPr lang="tr-TR" sz="1800" dirty="0" smtClean="0">
                <a:effectLst>
                  <a:outerShdw blurRad="38100" dist="38100" dir="2700000" algn="tl">
                    <a:srgbClr val="000000">
                      <a:alpha val="43137"/>
                    </a:srgbClr>
                  </a:outerShdw>
                </a:effectLst>
                <a:latin typeface="Constantia (Gövde)"/>
                <a:ea typeface="Times New Roman" pitchFamily="18" charset="0"/>
                <a:cs typeface="Times New Roman" pitchFamily="18" charset="0"/>
              </a:rPr>
              <a:t>3 </a:t>
            </a:r>
            <a:r>
              <a:rPr lang="tr-TR" sz="1800" dirty="0">
                <a:effectLst>
                  <a:outerShdw blurRad="38100" dist="38100" dir="2700000" algn="tl">
                    <a:srgbClr val="000000">
                      <a:alpha val="43137"/>
                    </a:srgbClr>
                  </a:outerShdw>
                </a:effectLst>
                <a:latin typeface="Constantia (Gövde)"/>
                <a:ea typeface="Times New Roman" pitchFamily="18" charset="0"/>
                <a:cs typeface="Times New Roman" pitchFamily="18" charset="0"/>
              </a:rPr>
              <a:t>ton kedi mama ihtiyaç ve talepler doğrultusunda dağıtılmıştır. </a:t>
            </a:r>
          </a:p>
          <a:p>
            <a:pPr lvl="0" eaLnBrk="0" fontAlgn="base" hangingPunct="0">
              <a:spcBef>
                <a:spcPct val="0"/>
              </a:spcBef>
              <a:spcAft>
                <a:spcPct val="0"/>
              </a:spcAft>
            </a:pPr>
            <a:r>
              <a:rPr lang="tr-TR" sz="1800" dirty="0">
                <a:effectLst>
                  <a:outerShdw blurRad="38100" dist="38100" dir="2700000" algn="tl">
                    <a:srgbClr val="000000">
                      <a:alpha val="43137"/>
                    </a:srgbClr>
                  </a:outerShdw>
                </a:effectLst>
                <a:latin typeface="Constantia (Gövde)"/>
                <a:ea typeface="Times New Roman" pitchFamily="18" charset="0"/>
                <a:cs typeface="Times New Roman" pitchFamily="18" charset="0"/>
              </a:rPr>
              <a:t>Kendi imkanlarımız dahilinde garajımızda bulunan paletlerden mevcut personelimizle 45 adet köpek barınağı yapılıp dağıtılmıştır. </a:t>
            </a:r>
          </a:p>
          <a:p>
            <a:pPr lvl="0" eaLnBrk="0" fontAlgn="base" hangingPunct="0">
              <a:spcBef>
                <a:spcPct val="0"/>
              </a:spcBef>
              <a:spcAft>
                <a:spcPct val="0"/>
              </a:spcAft>
            </a:pPr>
            <a:r>
              <a:rPr lang="tr-TR" sz="1800" dirty="0">
                <a:effectLst>
                  <a:outerShdw blurRad="38100" dist="38100" dir="2700000" algn="tl">
                    <a:srgbClr val="000000">
                      <a:alpha val="43137"/>
                    </a:srgbClr>
                  </a:outerShdw>
                </a:effectLst>
                <a:latin typeface="Constantia (Gövde)"/>
                <a:ea typeface="Times New Roman" pitchFamily="18" charset="0"/>
                <a:cs typeface="Times New Roman" pitchFamily="18" charset="0"/>
              </a:rPr>
              <a:t>Belediyemiz bünyesine ait sokak hayvanları için 200 köpek kapasiteli geçici hayvan barınağı tesisi kurulmuş ve faaliyetlerini uzman ekip ve ekipmanlarla sürdürmektedir.</a:t>
            </a:r>
          </a:p>
        </p:txBody>
      </p:sp>
      <p:sp>
        <p:nvSpPr>
          <p:cNvPr id="2" name="Slayt Numarası Yer Tutucusu 1">
            <a:extLst>
              <a:ext uri="{FF2B5EF4-FFF2-40B4-BE49-F238E27FC236}">
                <a16:creationId xmlns:a16="http://schemas.microsoft.com/office/drawing/2014/main" id="{C5EC072A-CCD5-DBF8-FE56-1B0C3E2DA3D1}"/>
              </a:ext>
            </a:extLst>
          </p:cNvPr>
          <p:cNvSpPr>
            <a:spLocks noGrp="1"/>
          </p:cNvSpPr>
          <p:nvPr>
            <p:ph type="sldNum" sz="quarter" idx="12"/>
          </p:nvPr>
        </p:nvSpPr>
        <p:spPr>
          <a:xfrm>
            <a:off x="7924800" y="4767263"/>
            <a:ext cx="762000" cy="273844"/>
          </a:xfrm>
        </p:spPr>
        <p:txBody>
          <a:bodyPr/>
          <a:lstStyle/>
          <a:p>
            <a:fld id="{4B13ACF3-0F2D-4C6A-AD1F-FFBCFBC22504}" type="slidenum">
              <a:rPr lang="tr-TR" smtClean="0">
                <a:solidFill>
                  <a:schemeClr val="tx1"/>
                </a:solidFill>
                <a:effectLst>
                  <a:outerShdw blurRad="38100" dist="38100" dir="2700000" algn="tl">
                    <a:srgbClr val="000000">
                      <a:alpha val="43137"/>
                    </a:srgbClr>
                  </a:outerShdw>
                </a:effectLst>
              </a:rPr>
              <a:pPr/>
              <a:t>33</a:t>
            </a:fld>
            <a:endParaRPr lang="tr-TR">
              <a:solidFill>
                <a:schemeClr val="tx1"/>
              </a:solidFill>
              <a:effectLst>
                <a:outerShdw blurRad="38100" dist="38100" dir="2700000" algn="tl">
                  <a:srgbClr val="000000">
                    <a:alpha val="43137"/>
                  </a:srgbClr>
                </a:outerShdw>
              </a:effectLst>
            </a:endParaRPr>
          </a:p>
        </p:txBody>
      </p:sp>
      <p:sp>
        <p:nvSpPr>
          <p:cNvPr id="3" name="1 Başlık">
            <a:extLst>
              <a:ext uri="{FF2B5EF4-FFF2-40B4-BE49-F238E27FC236}">
                <a16:creationId xmlns:a16="http://schemas.microsoft.com/office/drawing/2014/main" id="{669712D9-5386-D4CB-AD9F-F3D7E6747D2B}"/>
              </a:ext>
            </a:extLst>
          </p:cNvPr>
          <p:cNvSpPr txBox="1">
            <a:spLocks/>
          </p:cNvSpPr>
          <p:nvPr/>
        </p:nvSpPr>
        <p:spPr>
          <a:xfrm>
            <a:off x="0" y="0"/>
            <a:ext cx="9144000" cy="370609"/>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tr-TR" sz="2000" dirty="0">
                <a:solidFill>
                  <a:schemeClr val="tx1"/>
                </a:solidFill>
                <a:effectLst>
                  <a:outerShdw blurRad="38100" dist="38100" dir="2700000" algn="tl">
                    <a:srgbClr val="000000">
                      <a:alpha val="43137"/>
                    </a:srgbClr>
                  </a:outerShdw>
                </a:effectLst>
                <a:highlight>
                  <a:srgbClr val="FF0000"/>
                </a:highlight>
              </a:rPr>
              <a:t>TEMİZLİK İŞLERİ VE ÇEVRE KORUMA MÜDÜRLÜĞÜ</a:t>
            </a:r>
          </a:p>
        </p:txBody>
      </p:sp>
    </p:spTree>
    <p:extLst>
      <p:ext uri="{BB962C8B-B14F-4D97-AF65-F5344CB8AC3E}">
        <p14:creationId xmlns:p14="http://schemas.microsoft.com/office/powerpoint/2010/main" val="2194941719"/>
      </p:ext>
    </p:extLst>
  </p:cSld>
  <p:clrMapOvr>
    <a:masterClrMapping/>
  </p:clrMapOvr>
  <p:transition>
    <p:wipe dir="r"/>
  </p:transition>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Başlık 1">
            <a:extLst>
              <a:ext uri="{FF2B5EF4-FFF2-40B4-BE49-F238E27FC236}">
                <a16:creationId xmlns:a16="http://schemas.microsoft.com/office/drawing/2014/main" id="{BC938E73-F749-4562-ADB8-76B5B75FFBFD}"/>
              </a:ext>
            </a:extLst>
          </p:cNvPr>
          <p:cNvSpPr>
            <a:spLocks noGrp="1"/>
          </p:cNvSpPr>
          <p:nvPr>
            <p:ph type="title"/>
          </p:nvPr>
        </p:nvSpPr>
        <p:spPr>
          <a:xfrm>
            <a:off x="4211960" y="154409"/>
            <a:ext cx="4680520" cy="935962"/>
          </a:xfrm>
        </p:spPr>
        <p:txBody>
          <a:bodyPr>
            <a:noAutofit/>
          </a:bodyPr>
          <a:lstStyle/>
          <a:p>
            <a:pPr marL="0" indent="0" algn="ctr">
              <a:buNone/>
            </a:pPr>
            <a:r>
              <a:rPr lang="tr-TR" sz="2000" b="1" dirty="0">
                <a:solidFill>
                  <a:schemeClr val="tx1"/>
                </a:solidFill>
                <a:effectLst>
                  <a:outerShdw blurRad="38100" dist="38100" dir="2700000" algn="tl">
                    <a:srgbClr val="000000">
                      <a:alpha val="43137"/>
                    </a:srgbClr>
                  </a:outerShdw>
                </a:effectLst>
              </a:rPr>
              <a:t>VEKTÖREL İLAÇLAMA ÇALIŞMALARIMIZ</a:t>
            </a:r>
          </a:p>
        </p:txBody>
      </p:sp>
      <p:sp>
        <p:nvSpPr>
          <p:cNvPr id="17" name="16 Dikdörtgen">
            <a:extLst>
              <a:ext uri="{FF2B5EF4-FFF2-40B4-BE49-F238E27FC236}">
                <a16:creationId xmlns:a16="http://schemas.microsoft.com/office/drawing/2014/main" id="{DBFA3C2A-B7C2-4A35-81B6-78B45FF572E1}"/>
              </a:ext>
            </a:extLst>
          </p:cNvPr>
          <p:cNvSpPr/>
          <p:nvPr/>
        </p:nvSpPr>
        <p:spPr>
          <a:xfrm>
            <a:off x="4283968" y="3769992"/>
            <a:ext cx="4976822" cy="1200329"/>
          </a:xfrm>
          <a:prstGeom prst="rect">
            <a:avLst/>
          </a:prstGeom>
        </p:spPr>
        <p:txBody>
          <a:bodyPr wrap="square">
            <a:spAutoFit/>
          </a:bodyPr>
          <a:lstStyle/>
          <a:p>
            <a:pPr lvl="0" eaLnBrk="0" fontAlgn="base" hangingPunct="0">
              <a:spcBef>
                <a:spcPct val="0"/>
              </a:spcBef>
              <a:spcAft>
                <a:spcPct val="0"/>
              </a:spcAft>
            </a:pPr>
            <a:r>
              <a:rPr lang="tr-TR" dirty="0">
                <a:effectLst>
                  <a:outerShdw blurRad="38100" dist="38100" dir="2700000" algn="tl">
                    <a:srgbClr val="000000">
                      <a:alpha val="43137"/>
                    </a:srgbClr>
                  </a:outerShdw>
                </a:effectLst>
                <a:latin typeface="+mj-lt"/>
                <a:ea typeface="Times New Roman" pitchFamily="18" charset="0"/>
                <a:cs typeface="Times New Roman" pitchFamily="18" charset="0"/>
              </a:rPr>
              <a:t>Vektörel mücadele kapsamında Büyükşehir Belediyesi ile birlikte merkez ve kırsal mahallerimizin tamamında rutin olarak ilaçlama çalışmaları yapılmıştır.</a:t>
            </a:r>
            <a:endParaRPr lang="tr-TR" dirty="0">
              <a:effectLst>
                <a:outerShdw blurRad="38100" dist="38100" dir="2700000" algn="tl">
                  <a:srgbClr val="000000">
                    <a:alpha val="43137"/>
                  </a:srgbClr>
                </a:outerShdw>
              </a:effectLst>
              <a:latin typeface="+mj-lt"/>
            </a:endParaRPr>
          </a:p>
        </p:txBody>
      </p:sp>
      <p:sp>
        <p:nvSpPr>
          <p:cNvPr id="4" name="1 Başlık">
            <a:extLst>
              <a:ext uri="{FF2B5EF4-FFF2-40B4-BE49-F238E27FC236}">
                <a16:creationId xmlns:a16="http://schemas.microsoft.com/office/drawing/2014/main" id="{1355A679-A3F7-8DDA-B999-0AA460EDBBE6}"/>
              </a:ext>
            </a:extLst>
          </p:cNvPr>
          <p:cNvSpPr txBox="1">
            <a:spLocks/>
          </p:cNvSpPr>
          <p:nvPr/>
        </p:nvSpPr>
        <p:spPr bwMode="auto">
          <a:xfrm rot="5400000" flipV="1">
            <a:off x="1584461" y="2741770"/>
            <a:ext cx="4706240" cy="45719"/>
          </a:xfrm>
          <a:prstGeom prst="rect">
            <a:avLst/>
          </a:prstGeom>
          <a:solidFill>
            <a:schemeClr val="tx1"/>
          </a:solidFill>
          <a:ln w="9525">
            <a:noFill/>
            <a:miter lim="800000"/>
            <a:headEnd/>
            <a:tailEnd/>
          </a:ln>
        </p:spPr>
        <p:txBody>
          <a:bodyPr lIns="91438" tIns="45719" rIns="91438" bIns="45719" anchor="ctr"/>
          <a:lstStyle/>
          <a:p>
            <a:pPr algn="ctr"/>
            <a:endParaRPr lang="tr-TR" dirty="0">
              <a:effectLst>
                <a:outerShdw blurRad="38100" dist="38100" dir="2700000" algn="tl">
                  <a:srgbClr val="000000">
                    <a:alpha val="43137"/>
                  </a:srgbClr>
                </a:outerShdw>
              </a:effectLst>
              <a:latin typeface="Calibri" pitchFamily="34" charset="0"/>
            </a:endParaRPr>
          </a:p>
        </p:txBody>
      </p:sp>
      <p:sp>
        <p:nvSpPr>
          <p:cNvPr id="5" name="Başlık 1">
            <a:extLst>
              <a:ext uri="{FF2B5EF4-FFF2-40B4-BE49-F238E27FC236}">
                <a16:creationId xmlns:a16="http://schemas.microsoft.com/office/drawing/2014/main" id="{8D1834A9-9535-2320-5EC1-DAD54FCFAC2E}"/>
              </a:ext>
            </a:extLst>
          </p:cNvPr>
          <p:cNvSpPr txBox="1">
            <a:spLocks/>
          </p:cNvSpPr>
          <p:nvPr/>
        </p:nvSpPr>
        <p:spPr>
          <a:xfrm>
            <a:off x="351514" y="537660"/>
            <a:ext cx="3518600" cy="833165"/>
          </a:xfrm>
          <a:prstGeom prst="rect">
            <a:avLst/>
          </a:prstGeom>
        </p:spPr>
        <p:txBody>
          <a:bodyPr vert="horz" lIns="0" rIns="0" bIns="0" anchor="b">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tr-TR" sz="20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GEÇİCİ BESLENME ALANI (BARINAK)</a:t>
            </a:r>
          </a:p>
        </p:txBody>
      </p:sp>
      <p:sp>
        <p:nvSpPr>
          <p:cNvPr id="2" name="Slayt Numarası Yer Tutucusu 1">
            <a:extLst>
              <a:ext uri="{FF2B5EF4-FFF2-40B4-BE49-F238E27FC236}">
                <a16:creationId xmlns:a16="http://schemas.microsoft.com/office/drawing/2014/main" id="{4FC36336-F1AF-072F-8578-00B39334D7E8}"/>
              </a:ext>
            </a:extLst>
          </p:cNvPr>
          <p:cNvSpPr>
            <a:spLocks noGrp="1"/>
          </p:cNvSpPr>
          <p:nvPr>
            <p:ph type="sldNum" sz="quarter" idx="12"/>
          </p:nvPr>
        </p:nvSpPr>
        <p:spPr>
          <a:xfrm>
            <a:off x="8202488" y="4767263"/>
            <a:ext cx="762000" cy="273844"/>
          </a:xfrm>
        </p:spPr>
        <p:txBody>
          <a:bodyPr/>
          <a:lstStyle/>
          <a:p>
            <a:fld id="{4B13ACF3-0F2D-4C6A-AD1F-FFBCFBC22504}" type="slidenum">
              <a:rPr lang="tr-TR" smtClean="0">
                <a:solidFill>
                  <a:schemeClr val="tx1"/>
                </a:solidFill>
                <a:effectLst>
                  <a:outerShdw blurRad="38100" dist="38100" dir="2700000" algn="tl">
                    <a:srgbClr val="000000">
                      <a:alpha val="43137"/>
                    </a:srgbClr>
                  </a:outerShdw>
                </a:effectLst>
              </a:rPr>
              <a:pPr/>
              <a:t>34</a:t>
            </a:fld>
            <a:endParaRPr lang="tr-TR">
              <a:solidFill>
                <a:schemeClr val="tx1"/>
              </a:solidFill>
              <a:effectLst>
                <a:outerShdw blurRad="38100" dist="38100" dir="2700000" algn="tl">
                  <a:srgbClr val="000000">
                    <a:alpha val="43137"/>
                  </a:srgbClr>
                </a:outerShdw>
              </a:effectLst>
            </a:endParaRPr>
          </a:p>
        </p:txBody>
      </p:sp>
      <p:pic>
        <p:nvPicPr>
          <p:cNvPr id="7" name="Resim 6" descr="gökyüzü, dış mekan, yer, doğa içeren bir resim&#10;&#10;Açıklama otomatik olarak oluşturuldu">
            <a:extLst>
              <a:ext uri="{FF2B5EF4-FFF2-40B4-BE49-F238E27FC236}">
                <a16:creationId xmlns:a16="http://schemas.microsoft.com/office/drawing/2014/main" id="{5EC45467-ED18-930B-15AE-8C8FF88FE3F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6918" b="6679"/>
          <a:stretch/>
        </p:blipFill>
        <p:spPr>
          <a:xfrm>
            <a:off x="160553" y="1419622"/>
            <a:ext cx="3518600" cy="187502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9" name="Resim 8" descr="yer, dış mekan, kıyı, sahil, toprak içeren bir resim&#10;&#10;Açıklama otomatik olarak oluşturuldu">
            <a:extLst>
              <a:ext uri="{FF2B5EF4-FFF2-40B4-BE49-F238E27FC236}">
                <a16:creationId xmlns:a16="http://schemas.microsoft.com/office/drawing/2014/main" id="{717872F1-9A73-1158-BD54-6279B38DDAC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4320" y="3363838"/>
            <a:ext cx="3549344" cy="167726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5" name="1 Başlık">
            <a:extLst>
              <a:ext uri="{FF2B5EF4-FFF2-40B4-BE49-F238E27FC236}">
                <a16:creationId xmlns:a16="http://schemas.microsoft.com/office/drawing/2014/main" id="{56EF8CD0-F775-F1B1-DF4B-07C516CAE861}"/>
              </a:ext>
            </a:extLst>
          </p:cNvPr>
          <p:cNvSpPr txBox="1">
            <a:spLocks/>
          </p:cNvSpPr>
          <p:nvPr/>
        </p:nvSpPr>
        <p:spPr>
          <a:xfrm>
            <a:off x="0" y="0"/>
            <a:ext cx="9144000" cy="370609"/>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tr-TR" sz="2000" dirty="0">
                <a:solidFill>
                  <a:schemeClr val="tx1"/>
                </a:solidFill>
                <a:effectLst>
                  <a:outerShdw blurRad="38100" dist="38100" dir="2700000" algn="tl">
                    <a:srgbClr val="000000">
                      <a:alpha val="43137"/>
                    </a:srgbClr>
                  </a:outerShdw>
                </a:effectLst>
                <a:highlight>
                  <a:srgbClr val="FF0000"/>
                </a:highlight>
              </a:rPr>
              <a:t>TEMİZLİK İŞLERİ VE ÇEVRE KORUMA MÜDÜRLÜĞÜ</a:t>
            </a:r>
          </a:p>
        </p:txBody>
      </p:sp>
      <p:pic>
        <p:nvPicPr>
          <p:cNvPr id="18" name="Picture 2" descr="Van Gölü Sahilinde İlaçlama Çalışmaları">
            <a:extLst>
              <a:ext uri="{FF2B5EF4-FFF2-40B4-BE49-F238E27FC236}">
                <a16:creationId xmlns:a16="http://schemas.microsoft.com/office/drawing/2014/main" id="{1489B371-A861-1872-27EB-11DCDE8AD60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00052" y="1290894"/>
            <a:ext cx="4480234" cy="228896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8729520"/>
      </p:ext>
    </p:extLst>
  </p:cSld>
  <p:clrMapOvr>
    <a:masterClrMapping/>
  </p:clrMapOvr>
  <p:transition>
    <p:wipe dir="r"/>
  </p:transition>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Dikdörtgen 4"/>
          <p:cNvSpPr/>
          <p:nvPr/>
        </p:nvSpPr>
        <p:spPr>
          <a:xfrm>
            <a:off x="647379" y="1347614"/>
            <a:ext cx="7716073" cy="1938992"/>
          </a:xfrm>
          <a:prstGeom prst="rect">
            <a:avLst/>
          </a:prstGeom>
          <a:noFill/>
          <a:ln>
            <a:noFill/>
          </a:ln>
        </p:spPr>
        <p:style>
          <a:lnRef idx="2">
            <a:schemeClr val="accent2"/>
          </a:lnRef>
          <a:fillRef idx="1">
            <a:schemeClr val="lt1"/>
          </a:fillRef>
          <a:effectRef idx="0">
            <a:schemeClr val="accent2"/>
          </a:effectRef>
          <a:fontRef idx="minor">
            <a:schemeClr val="dk1"/>
          </a:fontRef>
        </p:style>
        <p:txBody>
          <a:bodyPr wrap="square" lIns="91440" tIns="45720" rIns="91440" bIns="45720">
            <a:spAutoFit/>
          </a:bodyPr>
          <a:lstStyle/>
          <a:p>
            <a:pPr algn="ctr"/>
            <a:r>
              <a:rPr lang="tr-TR" sz="6000" b="1" dirty="0">
                <a:solidFill>
                  <a:schemeClr val="tx1"/>
                </a:solidFill>
                <a:effectLst>
                  <a:outerShdw blurRad="38100" dist="38100" dir="2700000" algn="tl">
                    <a:srgbClr val="000000">
                      <a:alpha val="43137"/>
                    </a:srgbClr>
                  </a:outerShdw>
                </a:effectLst>
              </a:rPr>
              <a:t>KÜLTÜR ve SOSYAL </a:t>
            </a:r>
          </a:p>
          <a:p>
            <a:pPr algn="ctr"/>
            <a:r>
              <a:rPr lang="tr-TR" sz="6000" b="1" dirty="0">
                <a:solidFill>
                  <a:schemeClr val="tx1"/>
                </a:solidFill>
                <a:effectLst>
                  <a:outerShdw blurRad="38100" dist="38100" dir="2700000" algn="tl">
                    <a:srgbClr val="000000">
                      <a:alpha val="43137"/>
                    </a:srgbClr>
                  </a:outerShdw>
                </a:effectLst>
              </a:rPr>
              <a:t>İŞLER MÜDÜRLÜĞÜ</a:t>
            </a:r>
          </a:p>
        </p:txBody>
      </p:sp>
      <p:sp>
        <p:nvSpPr>
          <p:cNvPr id="2" name="Slayt Numarası Yer Tutucusu 1">
            <a:extLst>
              <a:ext uri="{FF2B5EF4-FFF2-40B4-BE49-F238E27FC236}">
                <a16:creationId xmlns:a16="http://schemas.microsoft.com/office/drawing/2014/main" id="{9C18A1B7-D18F-BDC6-9994-73AEA231B2F5}"/>
              </a:ext>
            </a:extLst>
          </p:cNvPr>
          <p:cNvSpPr>
            <a:spLocks noGrp="1"/>
          </p:cNvSpPr>
          <p:nvPr>
            <p:ph type="sldNum" sz="quarter" idx="12"/>
          </p:nvPr>
        </p:nvSpPr>
        <p:spPr>
          <a:xfrm>
            <a:off x="8244408" y="4803998"/>
            <a:ext cx="762000" cy="273844"/>
          </a:xfrm>
        </p:spPr>
        <p:txBody>
          <a:bodyPr/>
          <a:lstStyle/>
          <a:p>
            <a:fld id="{4B13ACF3-0F2D-4C6A-AD1F-FFBCFBC22504}" type="slidenum">
              <a:rPr lang="tr-TR" smtClean="0">
                <a:solidFill>
                  <a:schemeClr val="tx1"/>
                </a:solidFill>
                <a:effectLst>
                  <a:outerShdw blurRad="38100" dist="38100" dir="2700000" algn="tl">
                    <a:srgbClr val="000000">
                      <a:alpha val="43137"/>
                    </a:srgbClr>
                  </a:outerShdw>
                </a:effectLst>
              </a:rPr>
              <a:pPr/>
              <a:t>35</a:t>
            </a:fld>
            <a:endParaRPr lang="tr-TR">
              <a:solidFill>
                <a:schemeClr val="tx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83777088"/>
      </p:ext>
    </p:extLst>
  </p:cSld>
  <p:clrMapOvr>
    <a:masterClrMapping/>
  </p:clrMapOvr>
  <p:transition>
    <p:wipe dir="r"/>
  </p:transition>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37D05FF-920C-4122-B579-1A80690FF69D}"/>
              </a:ext>
            </a:extLst>
          </p:cNvPr>
          <p:cNvSpPr>
            <a:spLocks noGrp="1"/>
          </p:cNvSpPr>
          <p:nvPr>
            <p:ph type="title"/>
          </p:nvPr>
        </p:nvSpPr>
        <p:spPr>
          <a:xfrm>
            <a:off x="402244" y="1156539"/>
            <a:ext cx="8568952" cy="3744417"/>
          </a:xfrm>
        </p:spPr>
        <p:txBody>
          <a:bodyPr>
            <a:noAutofit/>
          </a:bodyPr>
          <a:lstStyle/>
          <a:p>
            <a:pPr lvl="0"/>
            <a:r>
              <a:rPr lang="tr-TR" sz="1600" dirty="0" smtClean="0"/>
              <a:t>1- SÖMESTR </a:t>
            </a:r>
            <a:r>
              <a:rPr lang="tr-TR" sz="1600" dirty="0"/>
              <a:t>TATİLİNDE İLÇE SINIRLARIMIZDA BULUNAN ÖĞRENCİLER İÇİN  TİYATRO, SİNEMA, MÜZE,  PLANETARYUM VE AT ÇİFTLİĞİ ETKİNLİKERİ DÜZENLENDİ.</a:t>
            </a:r>
            <a:br>
              <a:rPr lang="tr-TR" sz="1600" dirty="0"/>
            </a:br>
            <a:r>
              <a:rPr lang="tr-TR" sz="1600" dirty="0" smtClean="0"/>
              <a:t>2- EDREMİT  </a:t>
            </a:r>
            <a:r>
              <a:rPr lang="tr-TR" sz="1600" dirty="0"/>
              <a:t>KENT MEYDANINDA AYRAN AŞI BALIK ETKİNLİĞİ DÜZENLENDİ.</a:t>
            </a:r>
            <a:br>
              <a:rPr lang="tr-TR" sz="1600" dirty="0"/>
            </a:br>
            <a:r>
              <a:rPr lang="tr-TR" sz="1600" dirty="0" smtClean="0"/>
              <a:t>3 - MERAKLI </a:t>
            </a:r>
            <a:r>
              <a:rPr lang="tr-TR" sz="1600" dirty="0"/>
              <a:t>MUCİTLER BİLİM ŞENLİĞİ DÜZENLENDİ.</a:t>
            </a:r>
            <a:br>
              <a:rPr lang="tr-TR" sz="1600" dirty="0"/>
            </a:br>
            <a:r>
              <a:rPr lang="tr-TR" sz="1600" dirty="0" smtClean="0"/>
              <a:t>5 - İLÇE </a:t>
            </a:r>
            <a:r>
              <a:rPr lang="tr-TR" sz="1600" dirty="0"/>
              <a:t>SINIRLARIMIZDA BULUNAN ÖĞRENCİLER SİNEMAYA GÖTÜRÜLDÜ.</a:t>
            </a:r>
            <a:br>
              <a:rPr lang="tr-TR" sz="1600" dirty="0"/>
            </a:br>
            <a:r>
              <a:rPr lang="tr-TR" sz="1600" dirty="0" smtClean="0"/>
              <a:t>6 - MARAŞ </a:t>
            </a:r>
            <a:r>
              <a:rPr lang="tr-TR" sz="1600" dirty="0"/>
              <a:t>DEPREMİNDE ETKİLENEN İLLERDEN </a:t>
            </a:r>
            <a:r>
              <a:rPr lang="tr-TR" sz="1600" dirty="0" smtClean="0"/>
              <a:t>İLÇEMİZE </a:t>
            </a:r>
            <a:r>
              <a:rPr lang="tr-TR" sz="1600" dirty="0"/>
              <a:t>GELEN ÇOCUKLARIN EĞLENİP HOŞÇA VAKİT GEÇİREBİLMELERİ   İÇİN OYUN GRUPLARI KURULDU.</a:t>
            </a:r>
            <a:br>
              <a:rPr lang="tr-TR" sz="1600" dirty="0"/>
            </a:br>
            <a:r>
              <a:rPr lang="tr-TR" sz="1600" dirty="0" smtClean="0"/>
              <a:t>7- MALATYA </a:t>
            </a:r>
            <a:r>
              <a:rPr lang="tr-TR" sz="1600" dirty="0"/>
              <a:t>İLİNDE BULUNAN DEPREMZEDE AİLELELERE GIDA KOLİSİ GÖNDERİLDİ.</a:t>
            </a:r>
            <a:br>
              <a:rPr lang="tr-TR" sz="1600" dirty="0"/>
            </a:br>
            <a:r>
              <a:rPr lang="tr-TR" sz="1600" dirty="0" smtClean="0"/>
              <a:t>6- 14 </a:t>
            </a:r>
            <a:r>
              <a:rPr lang="tr-TR" sz="1600" dirty="0"/>
              <a:t>MART TIP BAYRAMINDA İLÇE SINIRLARIMIZDA BULUNAN AİLE HEKİMLİKLERİ ZİYARET EDİLİP ONLARA  HEDİYE VERİLDİ.</a:t>
            </a:r>
            <a:br>
              <a:rPr lang="tr-TR" sz="1600" dirty="0"/>
            </a:br>
            <a:r>
              <a:rPr lang="tr-TR" sz="1600" dirty="0" smtClean="0"/>
              <a:t>8 - KANDİL </a:t>
            </a:r>
            <a:r>
              <a:rPr lang="tr-TR" sz="1600" dirty="0"/>
              <a:t>GÜNLERİN İLÇE SINIRLARIMIZDA BULUNAN BEŞ MERKEZ CAMİİ DE KANDİL SİMİDİ DAĞITILDI.</a:t>
            </a:r>
            <a:br>
              <a:rPr lang="tr-TR" sz="1600" dirty="0"/>
            </a:br>
            <a:r>
              <a:rPr lang="tr-TR" sz="1600" dirty="0" smtClean="0"/>
              <a:t>9- RAMAZANDA </a:t>
            </a:r>
            <a:r>
              <a:rPr lang="tr-TR" sz="1600" dirty="0"/>
              <a:t>İLÇE SINIRLARIMIZDA BULUNAN DEPREMZEDE AİLELER ZİYARET EDİLDİ.AİLELERE MUTFAK ALIŞVERİŞİ  YAPILDI VE GIDA KOLİSİ VERİLDİ.</a:t>
            </a:r>
            <a:br>
              <a:rPr lang="tr-TR" sz="1600" dirty="0"/>
            </a:br>
            <a:r>
              <a:rPr lang="tr-TR" sz="1600" dirty="0" smtClean="0"/>
              <a:t>10- DEPREMDEN </a:t>
            </a:r>
            <a:r>
              <a:rPr lang="tr-TR" sz="1600" dirty="0"/>
              <a:t>ETKİLENEN MALATYA  İLİNDE ÇADIR KENTLERDE KALAN ÇOCUKLAR İÇİN ÇOCUK TİYATRO GRUBUNU GÖNDERDİK.</a:t>
            </a:r>
          </a:p>
        </p:txBody>
      </p:sp>
      <p:sp>
        <p:nvSpPr>
          <p:cNvPr id="5" name="Başlık 1">
            <a:extLst>
              <a:ext uri="{FF2B5EF4-FFF2-40B4-BE49-F238E27FC236}">
                <a16:creationId xmlns:a16="http://schemas.microsoft.com/office/drawing/2014/main" id="{117EA933-8929-4F5C-9A74-F2FC1EFF05D9}"/>
              </a:ext>
            </a:extLst>
          </p:cNvPr>
          <p:cNvSpPr txBox="1">
            <a:spLocks/>
          </p:cNvSpPr>
          <p:nvPr/>
        </p:nvSpPr>
        <p:spPr>
          <a:xfrm>
            <a:off x="323528" y="614214"/>
            <a:ext cx="3168352" cy="458688"/>
          </a:xfrm>
          <a:prstGeom prst="rect">
            <a:avLst/>
          </a:prstGeom>
        </p:spPr>
        <p:txBody>
          <a:bodyPr vert="horz" lIns="0" rIns="0" bIns="0" anchor="b">
            <a:normAutofit fontScale="75000" lnSpcReduction="2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tr-TR" sz="3000" b="1" dirty="0" smtClean="0">
                <a:solidFill>
                  <a:schemeClr val="tx1"/>
                </a:solidFill>
                <a:effectLst>
                  <a:outerShdw blurRad="38100" dist="38100" dir="2700000" algn="tl">
                    <a:srgbClr val="000000">
                      <a:alpha val="43137"/>
                    </a:srgbClr>
                  </a:outerShdw>
                </a:effectLst>
              </a:rPr>
              <a:t>ETKİNLİKLER FAALİYETLER</a:t>
            </a:r>
            <a:endParaRPr lang="tr-TR" sz="3000" b="1" dirty="0">
              <a:solidFill>
                <a:schemeClr val="tx1"/>
              </a:solidFill>
              <a:effectLst>
                <a:outerShdw blurRad="38100" dist="38100" dir="2700000" algn="tl">
                  <a:srgbClr val="000000">
                    <a:alpha val="43137"/>
                  </a:srgbClr>
                </a:outerShdw>
              </a:effectLst>
            </a:endParaRPr>
          </a:p>
        </p:txBody>
      </p:sp>
      <p:sp>
        <p:nvSpPr>
          <p:cNvPr id="3" name="Slayt Numarası Yer Tutucusu 1">
            <a:extLst>
              <a:ext uri="{FF2B5EF4-FFF2-40B4-BE49-F238E27FC236}">
                <a16:creationId xmlns:a16="http://schemas.microsoft.com/office/drawing/2014/main" id="{9C82D10F-D2C4-D3A4-670B-59E96BEAEF7D}"/>
              </a:ext>
            </a:extLst>
          </p:cNvPr>
          <p:cNvSpPr>
            <a:spLocks noGrp="1"/>
          </p:cNvSpPr>
          <p:nvPr>
            <p:ph type="sldNum" sz="quarter" idx="12"/>
          </p:nvPr>
        </p:nvSpPr>
        <p:spPr>
          <a:xfrm>
            <a:off x="8233942" y="4767263"/>
            <a:ext cx="762000" cy="273844"/>
          </a:xfrm>
        </p:spPr>
        <p:txBody>
          <a:bodyPr/>
          <a:lstStyle/>
          <a:p>
            <a:fld id="{4B13ACF3-0F2D-4C6A-AD1F-FFBCFBC22504}" type="slidenum">
              <a:rPr lang="tr-TR" smtClean="0">
                <a:solidFill>
                  <a:schemeClr val="tx1"/>
                </a:solidFill>
                <a:effectLst>
                  <a:outerShdw blurRad="38100" dist="38100" dir="2700000" algn="tl">
                    <a:srgbClr val="000000">
                      <a:alpha val="43137"/>
                    </a:srgbClr>
                  </a:outerShdw>
                </a:effectLst>
              </a:rPr>
              <a:pPr/>
              <a:t>36</a:t>
            </a:fld>
            <a:endParaRPr lang="tr-TR">
              <a:solidFill>
                <a:schemeClr val="tx1"/>
              </a:solidFill>
              <a:effectLst>
                <a:outerShdw blurRad="38100" dist="38100" dir="2700000" algn="tl">
                  <a:srgbClr val="000000">
                    <a:alpha val="43137"/>
                  </a:srgbClr>
                </a:outerShdw>
              </a:effectLst>
            </a:endParaRPr>
          </a:p>
        </p:txBody>
      </p:sp>
      <p:sp>
        <p:nvSpPr>
          <p:cNvPr id="4" name="1 Başlık">
            <a:extLst>
              <a:ext uri="{FF2B5EF4-FFF2-40B4-BE49-F238E27FC236}">
                <a16:creationId xmlns:a16="http://schemas.microsoft.com/office/drawing/2014/main" id="{D332FB0C-B261-77A4-957B-879A0C83517E}"/>
              </a:ext>
            </a:extLst>
          </p:cNvPr>
          <p:cNvSpPr txBox="1">
            <a:spLocks/>
          </p:cNvSpPr>
          <p:nvPr/>
        </p:nvSpPr>
        <p:spPr>
          <a:xfrm>
            <a:off x="0" y="102393"/>
            <a:ext cx="9144000" cy="370609"/>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tr-TR" sz="2000" dirty="0">
                <a:solidFill>
                  <a:schemeClr val="tx1"/>
                </a:solidFill>
                <a:effectLst>
                  <a:outerShdw blurRad="38100" dist="38100" dir="2700000" algn="tl">
                    <a:srgbClr val="000000">
                      <a:alpha val="43137"/>
                    </a:srgbClr>
                  </a:outerShdw>
                </a:effectLst>
                <a:highlight>
                  <a:srgbClr val="FF0000"/>
                </a:highlight>
              </a:rPr>
              <a:t>KÜLTÜR VE SOSYAL İŞLER MÜDÜRLÜĞÜ</a:t>
            </a:r>
          </a:p>
        </p:txBody>
      </p:sp>
    </p:spTree>
    <p:extLst>
      <p:ext uri="{BB962C8B-B14F-4D97-AF65-F5344CB8AC3E}">
        <p14:creationId xmlns:p14="http://schemas.microsoft.com/office/powerpoint/2010/main" val="1488457839"/>
      </p:ext>
    </p:extLst>
  </p:cSld>
  <p:clrMapOvr>
    <a:masterClrMapping/>
  </p:clrMapOvr>
  <p:transition>
    <p:wipe dir="r"/>
  </p:transition>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B13ACF3-0F2D-4C6A-AD1F-FFBCFBC22504}" type="slidenum">
              <a:rPr lang="tr-TR" smtClean="0"/>
              <a:pPr/>
              <a:t>37</a:t>
            </a:fld>
            <a:endParaRPr lang="tr-TR"/>
          </a:p>
        </p:txBody>
      </p:sp>
      <p:sp>
        <p:nvSpPr>
          <p:cNvPr id="5" name="Başlık 1">
            <a:extLst>
              <a:ext uri="{FF2B5EF4-FFF2-40B4-BE49-F238E27FC236}">
                <a16:creationId xmlns:a16="http://schemas.microsoft.com/office/drawing/2014/main" id="{0731F506-21DF-C6D1-808B-A3387DFA6D83}"/>
              </a:ext>
            </a:extLst>
          </p:cNvPr>
          <p:cNvSpPr txBox="1">
            <a:spLocks noGrp="1"/>
          </p:cNvSpPr>
          <p:nvPr>
            <p:ph idx="1"/>
          </p:nvPr>
        </p:nvSpPr>
        <p:spPr>
          <a:xfrm>
            <a:off x="179512" y="123478"/>
            <a:ext cx="8928992" cy="5112568"/>
          </a:xfrm>
          <a:prstGeom prst="rect">
            <a:avLst/>
          </a:prstGeom>
        </p:spPr>
        <p:txBody>
          <a:bodyPr vert="horz" lIns="0" rIns="0" bIns="0" anchor="b">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lvl="0"/>
            <a:r>
              <a:rPr lang="tr-TR" sz="1550" dirty="0" smtClean="0"/>
              <a:t>11- İLÇE </a:t>
            </a:r>
            <a:r>
              <a:rPr lang="tr-TR" sz="1550" dirty="0"/>
              <a:t>SINIRLARIMIZDA BULUNAN DEPREMZEDE ÖĞRENCİLERE KIRTASİYE MALZEMESİ VERİLDİ.</a:t>
            </a:r>
          </a:p>
          <a:p>
            <a:pPr lvl="0"/>
            <a:r>
              <a:rPr lang="tr-TR" sz="1550" dirty="0" smtClean="0"/>
              <a:t>12 - 27-28 </a:t>
            </a:r>
            <a:r>
              <a:rPr lang="tr-TR" sz="1550" dirty="0"/>
              <a:t>NİSANDA YYÜ’DE  YAŞAYAN DİLLER ENSTİTÜSÜ ORTAKLIĞI İLE SEMPOZYUM DÜZENLENDİ.</a:t>
            </a:r>
          </a:p>
          <a:p>
            <a:pPr lvl="0"/>
            <a:r>
              <a:rPr lang="tr-TR" sz="1550" dirty="0" smtClean="0"/>
              <a:t>13 - ESEM’DE </a:t>
            </a:r>
            <a:r>
              <a:rPr lang="tr-TR" sz="1550" dirty="0"/>
              <a:t>(EDREMİT SÜREKLİ EĞİTİM MERKEZİ) RAMAZANDA GEÇ SAATLERDE ETÜTE KALAN ÖĞRENCİLERE İFTAR YEMEĞİ VERİLDİ.</a:t>
            </a:r>
          </a:p>
          <a:p>
            <a:pPr lvl="0"/>
            <a:r>
              <a:rPr lang="tr-TR" sz="1550" dirty="0" smtClean="0"/>
              <a:t>14- İLÇE </a:t>
            </a:r>
            <a:r>
              <a:rPr lang="tr-TR" sz="1550" dirty="0"/>
              <a:t>SINIRLARIMIZDA İKAMET EDEN VE  BELEDİYEMİZE BAŞVURAN 2074 ÖĞRENCİNİN  YKS ÜCRETLERİ ÖDENDİ.</a:t>
            </a:r>
          </a:p>
          <a:p>
            <a:pPr lvl="0"/>
            <a:r>
              <a:rPr lang="tr-TR" sz="1550" dirty="0" smtClean="0"/>
              <a:t>15- İLÇE </a:t>
            </a:r>
            <a:r>
              <a:rPr lang="tr-TR" sz="1550" dirty="0"/>
              <a:t>SINIRLARIMIZDA BULUNAN ENGELLİ 20 VATANDAŞA ENGELLİ ARABASI (9 ADET AKÜLÜ,10 ADET TEKERLEKLİ) VERİLDİ.</a:t>
            </a:r>
          </a:p>
          <a:p>
            <a:pPr lvl="0"/>
            <a:r>
              <a:rPr lang="tr-TR" sz="1550" dirty="0" smtClean="0"/>
              <a:t>16- 23 </a:t>
            </a:r>
            <a:r>
              <a:rPr lang="tr-TR" sz="1550" dirty="0"/>
              <a:t>NİSAN ETKİNLİKLERİNDE ÇOCUK OYUNLARI DÜZENLENİP OYUNCAKLAR DAĞITILDI.</a:t>
            </a:r>
          </a:p>
          <a:p>
            <a:pPr lvl="0"/>
            <a:r>
              <a:rPr lang="tr-TR" sz="1550" dirty="0" smtClean="0"/>
              <a:t>17- BELEDİYEMİZ </a:t>
            </a:r>
            <a:r>
              <a:rPr lang="tr-TR" sz="1550" dirty="0"/>
              <a:t>BÜNYESİNDE BULUNAN  ÇİÇEKLİ SÜREKLİ EĞİTİM MERKEZİ   AÇILIŞI YAPILDI.</a:t>
            </a:r>
          </a:p>
          <a:p>
            <a:pPr lvl="0"/>
            <a:r>
              <a:rPr lang="tr-TR" sz="1550" dirty="0" smtClean="0"/>
              <a:t>18- KANDİL </a:t>
            </a:r>
            <a:r>
              <a:rPr lang="tr-TR" sz="1550" dirty="0"/>
              <a:t>GÜNLERİNDE İLÇE SINIRLARIMIZDA BULUNAN 5 MERKEZ CAMİİ DE KALDİL SİMİDİ DAĞITILDI.</a:t>
            </a:r>
          </a:p>
          <a:p>
            <a:pPr lvl="0"/>
            <a:r>
              <a:rPr lang="tr-TR" sz="1550" dirty="0" smtClean="0"/>
              <a:t>19- </a:t>
            </a:r>
            <a:r>
              <a:rPr lang="tr-TR" sz="1550" dirty="0" err="1" smtClean="0"/>
              <a:t>LiSE</a:t>
            </a:r>
            <a:r>
              <a:rPr lang="tr-TR" sz="1550" dirty="0" smtClean="0"/>
              <a:t> </a:t>
            </a:r>
            <a:r>
              <a:rPr lang="tr-TR" sz="1550" dirty="0" err="1"/>
              <a:t>ÖĞRENCiLERi</a:t>
            </a:r>
            <a:r>
              <a:rPr lang="tr-TR" sz="1550" dirty="0"/>
              <a:t> ILE EDREMIT MESIRE ALANINDA  PIKNIK ETKINLIĞI DÜZENLENDI</a:t>
            </a:r>
          </a:p>
          <a:p>
            <a:pPr lvl="0"/>
            <a:r>
              <a:rPr lang="tr-TR" sz="1550" dirty="0" smtClean="0"/>
              <a:t>20- İLÇE </a:t>
            </a:r>
            <a:r>
              <a:rPr lang="tr-TR" sz="1550" dirty="0"/>
              <a:t>SINIRLARIMIZDA BULUNAN LISE ÖĞRENCILERI SINEMAYA GÖTÜRÜLDÜ.</a:t>
            </a:r>
          </a:p>
          <a:p>
            <a:pPr lvl="0"/>
            <a:r>
              <a:rPr lang="tr-TR" sz="1550" dirty="0" smtClean="0"/>
              <a:t>21- </a:t>
            </a:r>
            <a:r>
              <a:rPr lang="tr-TR" sz="1550" dirty="0" err="1" smtClean="0"/>
              <a:t>ENGELLiLER</a:t>
            </a:r>
            <a:r>
              <a:rPr lang="tr-TR" sz="1550" dirty="0" smtClean="0"/>
              <a:t> </a:t>
            </a:r>
            <a:r>
              <a:rPr lang="tr-TR" sz="1550" dirty="0"/>
              <a:t>HAFTASI KAPSAMINDA </a:t>
            </a:r>
            <a:r>
              <a:rPr lang="tr-TR" sz="1550" dirty="0" err="1"/>
              <a:t>ENGELSiZ</a:t>
            </a:r>
            <a:r>
              <a:rPr lang="tr-TR" sz="1550" dirty="0"/>
              <a:t> YAŞAM MERKEZINDE  ETKİNLİK YAPILDI.</a:t>
            </a:r>
          </a:p>
          <a:p>
            <a:pPr lvl="0"/>
            <a:r>
              <a:rPr lang="tr-TR" sz="1550" dirty="0" smtClean="0"/>
              <a:t>22- BELEDİYEMİZ </a:t>
            </a:r>
            <a:r>
              <a:rPr lang="tr-TR" sz="1550" dirty="0"/>
              <a:t>BÜNYESİNDE BULUNAN SÜREKLİ EĞİTİM MERKEZLERİNDE  YAZAR VE SÖYLEŞİ PROGRAMLARI DÜZENLENDİ</a:t>
            </a:r>
            <a:r>
              <a:rPr lang="tr-TR" sz="1550" dirty="0" smtClean="0"/>
              <a:t>.</a:t>
            </a:r>
          </a:p>
          <a:p>
            <a:pPr lvl="0"/>
            <a:r>
              <a:rPr lang="tr-TR" sz="1550" dirty="0" smtClean="0"/>
              <a:t>23- MİLLET </a:t>
            </a:r>
            <a:r>
              <a:rPr lang="tr-TR" sz="1550" dirty="0"/>
              <a:t>KIRAATHANESİNDE HAFTA DA  İKİ GÜN  EDREMİT OKUYOR PROGRAMI DÜZENLENDİ.</a:t>
            </a:r>
          </a:p>
          <a:p>
            <a:pPr lvl="0"/>
            <a:r>
              <a:rPr lang="tr-TR" sz="1550" dirty="0" smtClean="0"/>
              <a:t>24- KENT </a:t>
            </a:r>
            <a:r>
              <a:rPr lang="tr-TR" sz="1550" dirty="0"/>
              <a:t>MEYDANINDA ÇOCUK  ETKİNLİKLERİ DÜZENLENDİ  İKRAMLIK  DAĞITTIK.</a:t>
            </a:r>
          </a:p>
          <a:p>
            <a:pPr lvl="0"/>
            <a:r>
              <a:rPr lang="tr-TR" sz="1550" dirty="0" smtClean="0"/>
              <a:t>25- KENT </a:t>
            </a:r>
            <a:r>
              <a:rPr lang="tr-TR" sz="1550" dirty="0"/>
              <a:t>MEYDANINDA YAZ ŞENLİKLERİ DÜZENLENDİ.</a:t>
            </a:r>
          </a:p>
          <a:p>
            <a:pPr lvl="0"/>
            <a:endParaRPr lang="tr-TR" sz="1550" dirty="0"/>
          </a:p>
        </p:txBody>
      </p:sp>
      <p:sp>
        <p:nvSpPr>
          <p:cNvPr id="2" name="1 Başlık">
            <a:extLst>
              <a:ext uri="{FF2B5EF4-FFF2-40B4-BE49-F238E27FC236}">
                <a16:creationId xmlns:a16="http://schemas.microsoft.com/office/drawing/2014/main" id="{A5E34929-1D2D-774E-651B-0246013C3FD7}"/>
              </a:ext>
            </a:extLst>
          </p:cNvPr>
          <p:cNvSpPr txBox="1">
            <a:spLocks/>
          </p:cNvSpPr>
          <p:nvPr/>
        </p:nvSpPr>
        <p:spPr>
          <a:xfrm>
            <a:off x="107504" y="0"/>
            <a:ext cx="9144000" cy="370609"/>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tr-TR" sz="2000" dirty="0">
                <a:solidFill>
                  <a:schemeClr val="tx1"/>
                </a:solidFill>
                <a:effectLst>
                  <a:outerShdw blurRad="38100" dist="38100" dir="2700000" algn="tl">
                    <a:srgbClr val="000000">
                      <a:alpha val="43137"/>
                    </a:srgbClr>
                  </a:outerShdw>
                </a:effectLst>
                <a:highlight>
                  <a:srgbClr val="FF0000"/>
                </a:highlight>
              </a:rPr>
              <a:t>KÜLTÜR VE SOSYAL İŞLER MÜDÜRLÜĞÜ</a:t>
            </a:r>
          </a:p>
        </p:txBody>
      </p:sp>
    </p:spTree>
    <p:extLst>
      <p:ext uri="{BB962C8B-B14F-4D97-AF65-F5344CB8AC3E}">
        <p14:creationId xmlns:p14="http://schemas.microsoft.com/office/powerpoint/2010/main" val="193089885"/>
      </p:ext>
    </p:extLst>
  </p:cSld>
  <p:clrMapOvr>
    <a:masterClrMapping/>
  </p:clrMapOvr>
  <p:transition>
    <p:wipe dir="r"/>
  </p:transition>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AutoShape 2" descr="Van Işitme Engelliler Eğitim Kültür Gençlik ve SPOR Kulübü Derneği - Ana  Sayfa | Facebook"/>
          <p:cNvSpPr>
            <a:spLocks noChangeAspect="1" noChangeArrowheads="1"/>
          </p:cNvSpPr>
          <p:nvPr/>
        </p:nvSpPr>
        <p:spPr bwMode="auto">
          <a:xfrm>
            <a:off x="116681" y="-108347"/>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tr-TR">
              <a:effectLst>
                <a:outerShdw blurRad="38100" dist="38100" dir="2700000" algn="tl">
                  <a:srgbClr val="000000">
                    <a:alpha val="43137"/>
                  </a:srgbClr>
                </a:outerShdw>
              </a:effectLst>
            </a:endParaRPr>
          </a:p>
        </p:txBody>
      </p:sp>
      <p:sp>
        <p:nvSpPr>
          <p:cNvPr id="3" name="Slayt Numarası Yer Tutucusu 2">
            <a:extLst>
              <a:ext uri="{FF2B5EF4-FFF2-40B4-BE49-F238E27FC236}">
                <a16:creationId xmlns:a16="http://schemas.microsoft.com/office/drawing/2014/main" id="{AF22AA3E-40AD-4C77-9BB7-9C0F6C5DE34A}"/>
              </a:ext>
            </a:extLst>
          </p:cNvPr>
          <p:cNvSpPr>
            <a:spLocks noGrp="1"/>
          </p:cNvSpPr>
          <p:nvPr>
            <p:ph type="sldNum" sz="quarter" idx="12"/>
          </p:nvPr>
        </p:nvSpPr>
        <p:spPr>
          <a:xfrm>
            <a:off x="8208740" y="4805272"/>
            <a:ext cx="762000" cy="273844"/>
          </a:xfrm>
        </p:spPr>
        <p:txBody>
          <a:bodyPr/>
          <a:lstStyle/>
          <a:p>
            <a:fld id="{4B13ACF3-0F2D-4C6A-AD1F-FFBCFBC22504}" type="slidenum">
              <a:rPr lang="tr-TR" smtClean="0">
                <a:solidFill>
                  <a:schemeClr val="tx1"/>
                </a:solidFill>
                <a:effectLst>
                  <a:outerShdw blurRad="38100" dist="38100" dir="2700000" algn="tl">
                    <a:srgbClr val="000000">
                      <a:alpha val="43137"/>
                    </a:srgbClr>
                  </a:outerShdw>
                </a:effectLst>
              </a:rPr>
              <a:pPr/>
              <a:t>38</a:t>
            </a:fld>
            <a:endParaRPr lang="tr-TR" dirty="0">
              <a:solidFill>
                <a:schemeClr val="tx1"/>
              </a:solidFill>
              <a:effectLst>
                <a:outerShdw blurRad="38100" dist="38100" dir="2700000" algn="tl">
                  <a:srgbClr val="000000">
                    <a:alpha val="43137"/>
                  </a:srgbClr>
                </a:outerShdw>
              </a:effectLst>
            </a:endParaRPr>
          </a:p>
        </p:txBody>
      </p:sp>
      <p:sp>
        <p:nvSpPr>
          <p:cNvPr id="7" name="Başlık 6">
            <a:extLst>
              <a:ext uri="{FF2B5EF4-FFF2-40B4-BE49-F238E27FC236}">
                <a16:creationId xmlns:a16="http://schemas.microsoft.com/office/drawing/2014/main" id="{9FC7E233-2277-4384-BCBF-FCF4D84A56DA}"/>
              </a:ext>
            </a:extLst>
          </p:cNvPr>
          <p:cNvSpPr>
            <a:spLocks noGrp="1"/>
          </p:cNvSpPr>
          <p:nvPr>
            <p:ph type="title"/>
          </p:nvPr>
        </p:nvSpPr>
        <p:spPr>
          <a:xfrm>
            <a:off x="179513" y="411510"/>
            <a:ext cx="8881800" cy="4667606"/>
          </a:xfrm>
        </p:spPr>
        <p:txBody>
          <a:bodyPr>
            <a:noAutofit/>
          </a:bodyPr>
          <a:lstStyle/>
          <a:p>
            <a:pPr lvl="0"/>
            <a:r>
              <a:rPr lang="tr-TR" sz="1500" dirty="0" smtClean="0"/>
              <a:t>26- 15 </a:t>
            </a:r>
            <a:r>
              <a:rPr lang="tr-TR" sz="1500" dirty="0"/>
              <a:t>TEMMUZ DEMOKRASİ VE  MİLLİ BİRLİK GÜNÜ ETKİNİĞİNDE VATANDAŞLARA  1000 KİŞİLİK AYRAN AŞI,1000 ADET DONDURMA, 2000 ADET TÜRK BAYRAĞI VE 1000 ADET ŞAPKA DAĞITILDI.</a:t>
            </a:r>
            <a:br>
              <a:rPr lang="tr-TR" sz="1500" dirty="0"/>
            </a:br>
            <a:r>
              <a:rPr lang="tr-TR" sz="1500" dirty="0" smtClean="0"/>
              <a:t>27- EDREMİT </a:t>
            </a:r>
            <a:r>
              <a:rPr lang="tr-TR" sz="1500" dirty="0"/>
              <a:t>KENT MEYDANINDA ÜNİVERSİTE TERCİH ÇADIRI KURULDU.</a:t>
            </a:r>
            <a:br>
              <a:rPr lang="tr-TR" sz="1500" dirty="0"/>
            </a:br>
            <a:r>
              <a:rPr lang="tr-TR" sz="1500" dirty="0" smtClean="0"/>
              <a:t>28- HAFTASONLARI </a:t>
            </a:r>
            <a:r>
              <a:rPr lang="tr-TR" sz="1500" dirty="0"/>
              <a:t>KENT MEYDANINDA  ULUSAL VE YEREL SANATÇILARIN  KATILIMIYLA  MÜZİK ETKİNLİĞİ DÜZENLEDİ.</a:t>
            </a:r>
            <a:br>
              <a:rPr lang="tr-TR" sz="1500" dirty="0"/>
            </a:br>
            <a:r>
              <a:rPr lang="tr-TR" sz="1500" dirty="0" smtClean="0"/>
              <a:t>29- EDREMİT </a:t>
            </a:r>
            <a:r>
              <a:rPr lang="tr-TR" sz="1500" dirty="0"/>
              <a:t>KENT MEYDANINDA AŞURE GÜNÜ ETKİNLİĞİ DÜZENLENDİ.</a:t>
            </a:r>
            <a:br>
              <a:rPr lang="tr-TR" sz="1500" dirty="0"/>
            </a:br>
            <a:r>
              <a:rPr lang="tr-TR" sz="1500" dirty="0" smtClean="0"/>
              <a:t>30- MALAZGİRT </a:t>
            </a:r>
            <a:r>
              <a:rPr lang="tr-TR" sz="1500" dirty="0"/>
              <a:t>ZAFERİ ETKİNLİĞİNDE KATILIM SAĞLANDI.</a:t>
            </a:r>
            <a:br>
              <a:rPr lang="tr-TR" sz="1500" dirty="0"/>
            </a:br>
            <a:r>
              <a:rPr lang="tr-TR" sz="1500" dirty="0" smtClean="0"/>
              <a:t>31- İLÇE </a:t>
            </a:r>
            <a:r>
              <a:rPr lang="tr-TR" sz="1500" dirty="0"/>
              <a:t>SINIRLARIMIZDA BULUNAN İHTİYAÇ  SAHİBİ VATANDAŞLARIMIZA    KUMANYA YEMEK DAĞITILDI.</a:t>
            </a:r>
            <a:br>
              <a:rPr lang="tr-TR" sz="1500" dirty="0"/>
            </a:br>
            <a:r>
              <a:rPr lang="tr-TR" sz="1500" dirty="0" smtClean="0"/>
              <a:t>32- SÜREKLİ </a:t>
            </a:r>
            <a:r>
              <a:rPr lang="tr-TR" sz="1500" dirty="0"/>
              <a:t>EĞİTİM MERKEZİNDE ÖĞRENCİLERE SEMİNERLER DÜZENLENDİ.</a:t>
            </a:r>
            <a:br>
              <a:rPr lang="tr-TR" sz="1500" dirty="0"/>
            </a:br>
            <a:r>
              <a:rPr lang="tr-TR" sz="1500" dirty="0" smtClean="0"/>
              <a:t>33- EDREMİT </a:t>
            </a:r>
            <a:r>
              <a:rPr lang="tr-TR" sz="1500" dirty="0"/>
              <a:t>MESİRE ALANINDA GENİŞ HALK KATILIMIYLA PİKNİK ETKİNLİĞİ DÜZENLENDİ.</a:t>
            </a:r>
            <a:br>
              <a:rPr lang="tr-TR" sz="1500" dirty="0"/>
            </a:br>
            <a:r>
              <a:rPr lang="tr-TR" sz="1500" dirty="0" smtClean="0"/>
              <a:t>34- MİYAZAKİ </a:t>
            </a:r>
            <a:r>
              <a:rPr lang="tr-TR" sz="1500" dirty="0"/>
              <a:t>KORU PARKINDA GENÇLERLE PİKNİK ETKİNLİĞİ DÜZENLENDİ.</a:t>
            </a:r>
            <a:br>
              <a:rPr lang="tr-TR" sz="1500" dirty="0"/>
            </a:br>
            <a:r>
              <a:rPr lang="tr-TR" sz="1500" dirty="0" smtClean="0"/>
              <a:t>35- İLÇE </a:t>
            </a:r>
            <a:r>
              <a:rPr lang="tr-TR" sz="1500" dirty="0"/>
              <a:t>SINIRLARIMIZDA BULUNAN LİSE ÖĞRENCİLERİ İÇİN KÜLTÜR GEZİSİ DÜZENLENDİ.(İLİMİZDEKİ MÜZE VE ÖREN YERLERİ)</a:t>
            </a:r>
            <a:br>
              <a:rPr lang="tr-TR" sz="1500" dirty="0"/>
            </a:br>
            <a:r>
              <a:rPr lang="tr-TR" sz="1500" dirty="0" smtClean="0"/>
              <a:t>36- AVRUPA </a:t>
            </a:r>
            <a:r>
              <a:rPr lang="tr-TR" sz="1500" dirty="0"/>
              <a:t>HAREKETLİLİK HAFTASI KAPSAMINDA EDREMİT KENT MEYDANINDA GENİŞ HALK KATILIMIYLA ‘’ BİSİKLETİNİ AL SEN DE GEL’’ ETKİNLİĞİ DÜZENLENDİ.</a:t>
            </a:r>
            <a:br>
              <a:rPr lang="tr-TR" sz="1500" dirty="0"/>
            </a:br>
            <a:r>
              <a:rPr lang="tr-TR" sz="1500" dirty="0" smtClean="0"/>
              <a:t>37- İLÇEMİZİN </a:t>
            </a:r>
            <a:r>
              <a:rPr lang="tr-TR" sz="1500" dirty="0"/>
              <a:t>SOSYO-KÜLTÜREL ETKİNLİKLERİNİ TANITMAK ADINA 13.VAN  DOĞU ANADOLU ULUSLAR ARASI TURİZM VE SEYAHAT FUARINA KATILIM SAĞLADIK. </a:t>
            </a:r>
            <a:br>
              <a:rPr lang="tr-TR" sz="1500" dirty="0"/>
            </a:br>
            <a:r>
              <a:rPr lang="tr-TR" sz="1500" b="1" dirty="0" smtClean="0"/>
              <a:t>38- 38.Ö</a:t>
            </a:r>
            <a:r>
              <a:rPr lang="tr-TR" sz="1500" dirty="0" smtClean="0"/>
              <a:t>ĞRETMENLER </a:t>
            </a:r>
            <a:r>
              <a:rPr lang="tr-TR" sz="1500" dirty="0"/>
              <a:t>GÜNÜ MÜNASEBETİYLE EDREMİT  SEYİR TEPE DE ÖĞRETMENLERE YEMEK ETKİNLİĞİ DÜZENLENDİ. </a:t>
            </a:r>
            <a:r>
              <a:rPr lang="tr-TR" sz="1500" b="1" dirty="0" smtClean="0"/>
              <a:t>Ö</a:t>
            </a:r>
            <a:r>
              <a:rPr lang="tr-TR" sz="1500" dirty="0" smtClean="0"/>
              <a:t>ĞRETMENLER </a:t>
            </a:r>
            <a:r>
              <a:rPr lang="tr-TR" sz="1500" dirty="0"/>
              <a:t>GÜNÜ MÜNASEBETİYLE EDREMİT  SEYİR TEPE DE ÖĞRETMENLERE YEMEK ETKİNLİĞİ DÜZENLENDİ.</a:t>
            </a:r>
          </a:p>
        </p:txBody>
      </p:sp>
      <p:sp>
        <p:nvSpPr>
          <p:cNvPr id="4" name="1 Başlık">
            <a:extLst>
              <a:ext uri="{FF2B5EF4-FFF2-40B4-BE49-F238E27FC236}">
                <a16:creationId xmlns:a16="http://schemas.microsoft.com/office/drawing/2014/main" id="{F6D498CA-D1B9-7ED2-FC80-0B52DA91240A}"/>
              </a:ext>
            </a:extLst>
          </p:cNvPr>
          <p:cNvSpPr txBox="1">
            <a:spLocks/>
          </p:cNvSpPr>
          <p:nvPr/>
        </p:nvSpPr>
        <p:spPr>
          <a:xfrm>
            <a:off x="107504" y="0"/>
            <a:ext cx="9144000" cy="370609"/>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tr-TR" sz="2000" dirty="0">
                <a:solidFill>
                  <a:schemeClr val="tx1"/>
                </a:solidFill>
                <a:effectLst>
                  <a:outerShdw blurRad="38100" dist="38100" dir="2700000" algn="tl">
                    <a:srgbClr val="000000">
                      <a:alpha val="43137"/>
                    </a:srgbClr>
                  </a:outerShdw>
                </a:effectLst>
                <a:highlight>
                  <a:srgbClr val="FF0000"/>
                </a:highlight>
              </a:rPr>
              <a:t>KÜLTÜR VE SOSYAL İŞLER MÜDÜRLÜĞÜ</a:t>
            </a:r>
          </a:p>
        </p:txBody>
      </p:sp>
    </p:spTree>
    <p:extLst>
      <p:ext uri="{BB962C8B-B14F-4D97-AF65-F5344CB8AC3E}">
        <p14:creationId xmlns:p14="http://schemas.microsoft.com/office/powerpoint/2010/main" val="1731915736"/>
      </p:ext>
    </p:extLst>
  </p:cSld>
  <p:clrMapOvr>
    <a:masterClrMapping/>
  </p:clrMapOvr>
  <p:transition>
    <p:wipe dir="r"/>
  </p:transition>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AutoShape 2" descr="Van Işitme Engelliler Eğitim Kültür Gençlik ve SPOR Kulübü Derneği - Ana  Sayfa | Facebook"/>
          <p:cNvSpPr>
            <a:spLocks noChangeAspect="1" noChangeArrowheads="1"/>
          </p:cNvSpPr>
          <p:nvPr/>
        </p:nvSpPr>
        <p:spPr bwMode="auto">
          <a:xfrm>
            <a:off x="116681" y="-108347"/>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tr-TR">
              <a:effectLst>
                <a:outerShdw blurRad="38100" dist="38100" dir="2700000" algn="tl">
                  <a:srgbClr val="000000">
                    <a:alpha val="43137"/>
                  </a:srgbClr>
                </a:outerShdw>
              </a:effectLst>
            </a:endParaRPr>
          </a:p>
        </p:txBody>
      </p:sp>
      <p:sp>
        <p:nvSpPr>
          <p:cNvPr id="3" name="Slayt Numarası Yer Tutucusu 2">
            <a:extLst>
              <a:ext uri="{FF2B5EF4-FFF2-40B4-BE49-F238E27FC236}">
                <a16:creationId xmlns:a16="http://schemas.microsoft.com/office/drawing/2014/main" id="{AF22AA3E-40AD-4C77-9BB7-9C0F6C5DE34A}"/>
              </a:ext>
            </a:extLst>
          </p:cNvPr>
          <p:cNvSpPr>
            <a:spLocks noGrp="1"/>
          </p:cNvSpPr>
          <p:nvPr>
            <p:ph type="sldNum" sz="quarter" idx="12"/>
          </p:nvPr>
        </p:nvSpPr>
        <p:spPr>
          <a:xfrm>
            <a:off x="8208740" y="4805272"/>
            <a:ext cx="762000" cy="273844"/>
          </a:xfrm>
        </p:spPr>
        <p:txBody>
          <a:bodyPr/>
          <a:lstStyle/>
          <a:p>
            <a:fld id="{4B13ACF3-0F2D-4C6A-AD1F-FFBCFBC22504}" type="slidenum">
              <a:rPr lang="tr-TR" smtClean="0">
                <a:solidFill>
                  <a:schemeClr val="tx1"/>
                </a:solidFill>
                <a:effectLst>
                  <a:outerShdw blurRad="38100" dist="38100" dir="2700000" algn="tl">
                    <a:srgbClr val="000000">
                      <a:alpha val="43137"/>
                    </a:srgbClr>
                  </a:outerShdw>
                </a:effectLst>
              </a:rPr>
              <a:pPr/>
              <a:t>39</a:t>
            </a:fld>
            <a:endParaRPr lang="tr-TR" dirty="0">
              <a:solidFill>
                <a:schemeClr val="tx1"/>
              </a:solidFill>
              <a:effectLst>
                <a:outerShdw blurRad="38100" dist="38100" dir="2700000" algn="tl">
                  <a:srgbClr val="000000">
                    <a:alpha val="43137"/>
                  </a:srgbClr>
                </a:outerShdw>
              </a:effectLst>
            </a:endParaRPr>
          </a:p>
        </p:txBody>
      </p:sp>
      <p:sp>
        <p:nvSpPr>
          <p:cNvPr id="7" name="Başlık 6">
            <a:extLst>
              <a:ext uri="{FF2B5EF4-FFF2-40B4-BE49-F238E27FC236}">
                <a16:creationId xmlns:a16="http://schemas.microsoft.com/office/drawing/2014/main" id="{9FC7E233-2277-4384-BCBF-FCF4D84A56DA}"/>
              </a:ext>
            </a:extLst>
          </p:cNvPr>
          <p:cNvSpPr>
            <a:spLocks noGrp="1"/>
          </p:cNvSpPr>
          <p:nvPr>
            <p:ph type="title"/>
          </p:nvPr>
        </p:nvSpPr>
        <p:spPr>
          <a:xfrm>
            <a:off x="179513" y="411510"/>
            <a:ext cx="8881800" cy="4667606"/>
          </a:xfrm>
        </p:spPr>
        <p:txBody>
          <a:bodyPr>
            <a:noAutofit/>
          </a:bodyPr>
          <a:lstStyle/>
          <a:p>
            <a:r>
              <a:rPr lang="tr-TR" sz="1500" b="1" dirty="0" smtClean="0"/>
              <a:t>39</a:t>
            </a:r>
            <a:r>
              <a:rPr lang="tr-TR" sz="1500" dirty="0" smtClean="0"/>
              <a:t>- EDREMİT  </a:t>
            </a:r>
            <a:r>
              <a:rPr lang="tr-TR" sz="1500" dirty="0"/>
              <a:t>SINIRLARI İÇİNDEKİ MAHALLELERİN  OKUL BAHÇESİNDE  ÇOCUK ŞENLİKLERİ DÜZENLEDİK.</a:t>
            </a:r>
            <a:br>
              <a:rPr lang="tr-TR" sz="1500" dirty="0"/>
            </a:br>
            <a:r>
              <a:rPr lang="tr-TR" sz="1500" b="1" dirty="0" smtClean="0"/>
              <a:t>40</a:t>
            </a:r>
            <a:r>
              <a:rPr lang="tr-TR" sz="1500" dirty="0" smtClean="0"/>
              <a:t>- YAŞLILAR </a:t>
            </a:r>
            <a:r>
              <a:rPr lang="tr-TR" sz="1500" dirty="0"/>
              <a:t>HAFTASI MÜNASEBETİYLE YALNIZ YAŞAYAN YAŞLI  VATANDAŞLARIMIZI ZİYARET ETTİK.</a:t>
            </a:r>
            <a:br>
              <a:rPr lang="tr-TR" sz="1500" dirty="0"/>
            </a:br>
            <a:r>
              <a:rPr lang="tr-TR" sz="1500" b="1" dirty="0" smtClean="0"/>
              <a:t>41 -  </a:t>
            </a:r>
            <a:r>
              <a:rPr lang="tr-TR" sz="1500" dirty="0"/>
              <a:t>İLÇE SINIRLARIMIZDA BULUNAN, OKUMA YAZMA KURSLARINA KATILAN KADINLARA SERTİFİKA TÖRENİ DÜZENLENDİ</a:t>
            </a:r>
            <a:br>
              <a:rPr lang="tr-TR" sz="1500" dirty="0"/>
            </a:br>
            <a:r>
              <a:rPr lang="tr-TR" sz="1500" b="1" dirty="0" smtClean="0"/>
              <a:t>42- </a:t>
            </a:r>
            <a:r>
              <a:rPr lang="tr-TR" sz="1500" dirty="0" smtClean="0"/>
              <a:t>İLÇE </a:t>
            </a:r>
            <a:r>
              <a:rPr lang="tr-TR" sz="1500" dirty="0"/>
              <a:t>SINIRLARIMIZDA BULUNAN TAZİYE EVLERİ DOĞALGAZ DÖNÜŞÜMÜ SAĞLANDI.</a:t>
            </a:r>
            <a:br>
              <a:rPr lang="tr-TR" sz="1500" dirty="0"/>
            </a:br>
            <a:r>
              <a:rPr lang="tr-TR" sz="1500" b="1" dirty="0" smtClean="0"/>
              <a:t>43- </a:t>
            </a:r>
            <a:r>
              <a:rPr lang="tr-TR" sz="1500" dirty="0" smtClean="0"/>
              <a:t>İLÇE </a:t>
            </a:r>
            <a:r>
              <a:rPr lang="tr-TR" sz="1500" dirty="0"/>
              <a:t>SINIRLARIMIZDA BULUNAN İHTİYAÇ SAHİBİ VATANDAŞLARIMIZA GİYİM YARDIMI YAPILDI.</a:t>
            </a:r>
            <a:br>
              <a:rPr lang="tr-TR" sz="1500" dirty="0"/>
            </a:br>
            <a:r>
              <a:rPr lang="tr-TR" sz="1500" b="1" dirty="0" smtClean="0"/>
              <a:t>44- </a:t>
            </a:r>
            <a:r>
              <a:rPr lang="tr-TR" sz="1500" dirty="0" smtClean="0"/>
              <a:t> </a:t>
            </a:r>
            <a:r>
              <a:rPr lang="tr-TR" sz="1500" dirty="0"/>
              <a:t>İLÇE SINIRLARIMIZDA BULUNAN İHTİYAÇ SAHİBİ VATANDAŞLARIMIZA  YAKACAK ODUN YARDIMI YAPILDI.</a:t>
            </a:r>
            <a:br>
              <a:rPr lang="tr-TR" sz="1500" dirty="0"/>
            </a:br>
            <a:r>
              <a:rPr lang="tr-TR" sz="1500" b="1" dirty="0" smtClean="0"/>
              <a:t>45- </a:t>
            </a:r>
            <a:r>
              <a:rPr lang="tr-TR" sz="1500" dirty="0" smtClean="0"/>
              <a:t>İLÇE </a:t>
            </a:r>
            <a:r>
              <a:rPr lang="tr-TR" sz="1500" dirty="0"/>
              <a:t>SINIRLARIMIZDA BULUNAN BÖLGE VE ARAŞTIRMA HASTANESİ KAMPÜSÜ İÇERİSİNDE SICAK ÇORBA DAĞITILDI.20.000KİŞİLİK.</a:t>
            </a:r>
            <a:br>
              <a:rPr lang="tr-TR" sz="1500" dirty="0"/>
            </a:br>
            <a:r>
              <a:rPr lang="tr-TR" sz="1500" b="1" dirty="0" smtClean="0"/>
              <a:t>46-</a:t>
            </a:r>
            <a:r>
              <a:rPr lang="tr-TR" sz="1500" dirty="0" smtClean="0"/>
              <a:t> </a:t>
            </a:r>
            <a:r>
              <a:rPr lang="tr-TR" sz="1500" dirty="0"/>
              <a:t>İLÇE SINIRLARIMIZDA BULUNAN İHTİYAÇ SAHİBİ VATANDAŞLARIMIZA  GIDA YARDIMI </a:t>
            </a:r>
            <a:r>
              <a:rPr lang="tr-TR" sz="1500" dirty="0" err="1"/>
              <a:t>YARDIMI</a:t>
            </a:r>
            <a:r>
              <a:rPr lang="tr-TR" sz="1500" dirty="0"/>
              <a:t> YAPILDI.</a:t>
            </a:r>
            <a:br>
              <a:rPr lang="tr-TR" sz="1500" dirty="0"/>
            </a:br>
            <a:r>
              <a:rPr lang="tr-TR" sz="1500" b="1" dirty="0" smtClean="0"/>
              <a:t>47- </a:t>
            </a:r>
            <a:r>
              <a:rPr lang="tr-TR" sz="1500" dirty="0" smtClean="0"/>
              <a:t>İLÇE </a:t>
            </a:r>
            <a:r>
              <a:rPr lang="tr-TR" sz="1500" dirty="0"/>
              <a:t>SINIRLARIMIZDA BULUNAN  YYÜ ÖĞRENCİLERİNE ULAŞIM DESTEĞİ SAĞLANDI.503 KİŞİ</a:t>
            </a:r>
            <a:r>
              <a:rPr lang="tr-TR" sz="1500" b="1" dirty="0"/>
              <a:t>.</a:t>
            </a:r>
            <a:r>
              <a:rPr lang="tr-TR" sz="1500" dirty="0"/>
              <a:t/>
            </a:r>
            <a:br>
              <a:rPr lang="tr-TR" sz="1500" dirty="0"/>
            </a:br>
            <a:r>
              <a:rPr lang="tr-TR" sz="1500" b="1" dirty="0" smtClean="0"/>
              <a:t>48- </a:t>
            </a:r>
            <a:r>
              <a:rPr lang="tr-TR" sz="1500" dirty="0" smtClean="0"/>
              <a:t>İLÇE </a:t>
            </a:r>
            <a:r>
              <a:rPr lang="tr-TR" sz="1500" dirty="0"/>
              <a:t>SINIRLARIMIZDA BULUNAN İHTİYAÇ SAHİBİ VATANDAŞLARIMIZA  EDREMİT KART DAĞITILDI.</a:t>
            </a:r>
            <a:br>
              <a:rPr lang="tr-TR" sz="1500" dirty="0"/>
            </a:br>
            <a:r>
              <a:rPr lang="tr-TR" sz="1500" b="1" dirty="0" smtClean="0"/>
              <a:t>49- </a:t>
            </a:r>
            <a:r>
              <a:rPr lang="tr-TR" sz="1500" dirty="0" smtClean="0"/>
              <a:t>İLÇE </a:t>
            </a:r>
            <a:r>
              <a:rPr lang="tr-TR" sz="1500" dirty="0"/>
              <a:t>SINIRLARIMIZDA BULUNAN DEZAVANTAJLI VATANDAŞLAR  İÇİN TEKNE TURLARI DÜZENLENDİ. </a:t>
            </a:r>
            <a:br>
              <a:rPr lang="tr-TR" sz="1500" dirty="0"/>
            </a:br>
            <a:r>
              <a:rPr lang="tr-TR" sz="1500" b="1" dirty="0" smtClean="0"/>
              <a:t>50- </a:t>
            </a:r>
            <a:r>
              <a:rPr lang="tr-TR" sz="1500" dirty="0" smtClean="0"/>
              <a:t>İLÇE </a:t>
            </a:r>
            <a:r>
              <a:rPr lang="tr-TR" sz="1500" dirty="0"/>
              <a:t>SINIRLARIMIZDA BULUNAN LİSE SON SINIF ÖĞRENCİLERİNE KAYNAK KİTAP SETLERİ  DAĞITILDI.</a:t>
            </a:r>
            <a:br>
              <a:rPr lang="tr-TR" sz="1500" dirty="0"/>
            </a:br>
            <a:r>
              <a:rPr lang="tr-TR" sz="1500" b="1" dirty="0" smtClean="0"/>
              <a:t>51- </a:t>
            </a:r>
            <a:r>
              <a:rPr lang="tr-TR" sz="1500" dirty="0" smtClean="0"/>
              <a:t>İLİMİZDE </a:t>
            </a:r>
            <a:r>
              <a:rPr lang="tr-TR" sz="1500" dirty="0"/>
              <a:t>DÜZENLENEN</a:t>
            </a:r>
            <a:r>
              <a:rPr lang="tr-TR" sz="1500" b="1" dirty="0"/>
              <a:t> </a:t>
            </a:r>
            <a:r>
              <a:rPr lang="tr-TR" sz="1500" dirty="0"/>
              <a:t>3. ULUSLARARASI TİYATRO FESTİVALİNE KATILDIK.</a:t>
            </a:r>
            <a:br>
              <a:rPr lang="tr-TR" sz="1500" dirty="0"/>
            </a:br>
            <a:r>
              <a:rPr lang="tr-TR" sz="1500" b="1" dirty="0" smtClean="0"/>
              <a:t>52- </a:t>
            </a:r>
            <a:r>
              <a:rPr lang="tr-TR" sz="1500" dirty="0" smtClean="0"/>
              <a:t>İLÇE </a:t>
            </a:r>
            <a:r>
              <a:rPr lang="tr-TR" sz="1500" dirty="0"/>
              <a:t>SINIRLARIMIZDA BULUNAN  İHTİYAÇ SAHİBİ VATANDAŞLARIMIZA İHTİYAÇ MALZEMESİ DAĞITILDI.(RANZA VE DOLAP)</a:t>
            </a:r>
            <a:br>
              <a:rPr lang="tr-TR" sz="1500" dirty="0"/>
            </a:br>
            <a:r>
              <a:rPr lang="tr-TR" sz="1500" b="1" dirty="0" smtClean="0"/>
              <a:t>53- </a:t>
            </a:r>
            <a:r>
              <a:rPr lang="tr-TR" sz="1500" dirty="0"/>
              <a:t>İHTİYAÇ SAHİBİ VATANDAŞLARIMIZA BOT DAĞITILDI.</a:t>
            </a:r>
            <a:br>
              <a:rPr lang="tr-TR" sz="1500" dirty="0"/>
            </a:br>
            <a:r>
              <a:rPr lang="tr-TR" sz="1500" b="1" dirty="0" smtClean="0"/>
              <a:t>54 - </a:t>
            </a:r>
            <a:r>
              <a:rPr lang="tr-TR" sz="1500" dirty="0" smtClean="0"/>
              <a:t>İLÇEMİZİN </a:t>
            </a:r>
            <a:r>
              <a:rPr lang="tr-TR" sz="1500" dirty="0"/>
              <a:t>TARİHİ TURİSTİK .KÜLTÜREL VE DOĞAL YAPISINI ANLATAN ‘’BİR SAHİL ŞEHRİ EDREMİT KİTABI ÇALIŞMASI YAPILDI.</a:t>
            </a:r>
            <a:r>
              <a:rPr lang="tr-TR" sz="1500" b="1" dirty="0"/>
              <a:t> </a:t>
            </a:r>
            <a:endParaRPr lang="tr-TR" sz="1500" dirty="0"/>
          </a:p>
        </p:txBody>
      </p:sp>
      <p:sp>
        <p:nvSpPr>
          <p:cNvPr id="4" name="1 Başlık">
            <a:extLst>
              <a:ext uri="{FF2B5EF4-FFF2-40B4-BE49-F238E27FC236}">
                <a16:creationId xmlns:a16="http://schemas.microsoft.com/office/drawing/2014/main" id="{F6D498CA-D1B9-7ED2-FC80-0B52DA91240A}"/>
              </a:ext>
            </a:extLst>
          </p:cNvPr>
          <p:cNvSpPr txBox="1">
            <a:spLocks/>
          </p:cNvSpPr>
          <p:nvPr/>
        </p:nvSpPr>
        <p:spPr>
          <a:xfrm>
            <a:off x="107504" y="0"/>
            <a:ext cx="9144000" cy="370609"/>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tr-TR" sz="2000" dirty="0">
                <a:solidFill>
                  <a:schemeClr val="tx1"/>
                </a:solidFill>
                <a:effectLst>
                  <a:outerShdw blurRad="38100" dist="38100" dir="2700000" algn="tl">
                    <a:srgbClr val="000000">
                      <a:alpha val="43137"/>
                    </a:srgbClr>
                  </a:outerShdw>
                </a:effectLst>
                <a:highlight>
                  <a:srgbClr val="FF0000"/>
                </a:highlight>
              </a:rPr>
              <a:t>KÜLTÜR VE SOSYAL İŞLER MÜDÜRLÜĞÜ</a:t>
            </a:r>
          </a:p>
        </p:txBody>
      </p:sp>
    </p:spTree>
    <p:extLst>
      <p:ext uri="{BB962C8B-B14F-4D97-AF65-F5344CB8AC3E}">
        <p14:creationId xmlns:p14="http://schemas.microsoft.com/office/powerpoint/2010/main" val="132657130"/>
      </p:ext>
    </p:extLst>
  </p:cSld>
  <p:clrMapOvr>
    <a:masterClrMapping/>
  </p:clrMapOvr>
  <p:transition>
    <p:wipe dir="r"/>
  </p:transition>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01784" y="513276"/>
            <a:ext cx="8215011" cy="2100721"/>
          </a:xfrm>
        </p:spPr>
        <p:txBody>
          <a:bodyPr>
            <a:normAutofit/>
          </a:bodyPr>
          <a:lstStyle/>
          <a:p>
            <a:pPr marL="365760" lvl="1" indent="0" algn="ctr">
              <a:buNone/>
            </a:pPr>
            <a:r>
              <a:rPr lang="tr-TR" sz="3600" b="1" dirty="0">
                <a:effectLst>
                  <a:outerShdw blurRad="38100" dist="38100" dir="2700000" algn="tl">
                    <a:srgbClr val="000000">
                      <a:alpha val="43137"/>
                    </a:srgbClr>
                  </a:outerShdw>
                </a:effectLst>
              </a:rPr>
              <a:t>KİLİT TAŞI YOL </a:t>
            </a:r>
            <a:r>
              <a:rPr lang="tr-TR" sz="3600" b="1" dirty="0" smtClean="0">
                <a:effectLst>
                  <a:outerShdw blurRad="38100" dist="38100" dir="2700000" algn="tl">
                    <a:srgbClr val="000000">
                      <a:alpha val="43137"/>
                    </a:srgbClr>
                  </a:outerShdw>
                </a:effectLst>
              </a:rPr>
              <a:t>ÇALIŞMALARI</a:t>
            </a:r>
            <a:endParaRPr lang="tr-TR" sz="3600" b="1" dirty="0">
              <a:effectLst>
                <a:outerShdw blurRad="38100" dist="38100" dir="2700000" algn="tl">
                  <a:srgbClr val="000000">
                    <a:alpha val="43137"/>
                  </a:srgbClr>
                </a:outerShdw>
              </a:effectLst>
              <a:latin typeface="+mj-lt"/>
            </a:endParaRPr>
          </a:p>
        </p:txBody>
      </p:sp>
      <p:sp>
        <p:nvSpPr>
          <p:cNvPr id="4" name="3 Dikdörtgen"/>
          <p:cNvSpPr/>
          <p:nvPr/>
        </p:nvSpPr>
        <p:spPr>
          <a:xfrm>
            <a:off x="1643042" y="4071948"/>
            <a:ext cx="6429452" cy="369332"/>
          </a:xfrm>
          <a:prstGeom prst="rect">
            <a:avLst/>
          </a:prstGeom>
        </p:spPr>
        <p:txBody>
          <a:bodyPr wrap="square">
            <a:spAutoFit/>
          </a:bodyPr>
          <a:lstStyle/>
          <a:p>
            <a:r>
              <a:rPr lang="tr-TR" dirty="0">
                <a:effectLst>
                  <a:outerShdw blurRad="38100" dist="38100" dir="2700000" algn="tl">
                    <a:srgbClr val="000000">
                      <a:alpha val="43137"/>
                    </a:srgbClr>
                  </a:outerShdw>
                </a:effectLst>
                <a:latin typeface="Agency FB" pitchFamily="34" charset="0"/>
              </a:rPr>
              <a:t>. </a:t>
            </a:r>
          </a:p>
        </p:txBody>
      </p:sp>
      <p:pic>
        <p:nvPicPr>
          <p:cNvPr id="9" name="Picture 2">
            <a:extLst>
              <a:ext uri="{FF2B5EF4-FFF2-40B4-BE49-F238E27FC236}">
                <a16:creationId xmlns:a16="http://schemas.microsoft.com/office/drawing/2014/main" id="{B1657E77-C570-64E7-8223-2FC382E7020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195810" y="1563637"/>
            <a:ext cx="4104456" cy="347746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ayt Numarası Yer Tutucusu 1">
            <a:extLst>
              <a:ext uri="{FF2B5EF4-FFF2-40B4-BE49-F238E27FC236}">
                <a16:creationId xmlns:a16="http://schemas.microsoft.com/office/drawing/2014/main" id="{4E24D9D9-49C9-C423-66CD-FD30C8416E2A}"/>
              </a:ext>
            </a:extLst>
          </p:cNvPr>
          <p:cNvSpPr>
            <a:spLocks noGrp="1"/>
          </p:cNvSpPr>
          <p:nvPr>
            <p:ph type="sldNum" sz="quarter" idx="12"/>
          </p:nvPr>
        </p:nvSpPr>
        <p:spPr>
          <a:xfrm>
            <a:off x="7924800" y="4767263"/>
            <a:ext cx="762000" cy="273844"/>
          </a:xfrm>
        </p:spPr>
        <p:txBody>
          <a:bodyPr/>
          <a:lstStyle/>
          <a:p>
            <a:fld id="{4B13ACF3-0F2D-4C6A-AD1F-FFBCFBC22504}" type="slidenum">
              <a:rPr lang="tr-TR" smtClean="0">
                <a:effectLst>
                  <a:outerShdw blurRad="38100" dist="38100" dir="2700000" algn="tl">
                    <a:srgbClr val="000000">
                      <a:alpha val="43137"/>
                    </a:srgbClr>
                  </a:outerShdw>
                </a:effectLst>
              </a:rPr>
              <a:pPr/>
              <a:t>4</a:t>
            </a:fld>
            <a:endParaRPr lang="tr-TR">
              <a:effectLst>
                <a:outerShdw blurRad="38100" dist="38100" dir="2700000" algn="tl">
                  <a:srgbClr val="000000">
                    <a:alpha val="43137"/>
                  </a:srgbClr>
                </a:outerShdw>
              </a:effectLst>
            </a:endParaRPr>
          </a:p>
        </p:txBody>
      </p:sp>
      <p:sp>
        <p:nvSpPr>
          <p:cNvPr id="5" name="1 Başlık">
            <a:extLst>
              <a:ext uri="{FF2B5EF4-FFF2-40B4-BE49-F238E27FC236}">
                <a16:creationId xmlns:a16="http://schemas.microsoft.com/office/drawing/2014/main" id="{E3BCFF84-F117-B92D-E745-4305E1825409}"/>
              </a:ext>
            </a:extLst>
          </p:cNvPr>
          <p:cNvSpPr txBox="1">
            <a:spLocks/>
          </p:cNvSpPr>
          <p:nvPr/>
        </p:nvSpPr>
        <p:spPr>
          <a:xfrm>
            <a:off x="1023902" y="0"/>
            <a:ext cx="6552728" cy="370609"/>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tr-TR" sz="2000" dirty="0">
                <a:solidFill>
                  <a:schemeClr val="tx1"/>
                </a:solidFill>
                <a:effectLst>
                  <a:outerShdw blurRad="38100" dist="38100" dir="2700000" algn="tl">
                    <a:srgbClr val="000000">
                      <a:alpha val="43137"/>
                    </a:srgbClr>
                  </a:outerShdw>
                </a:effectLst>
                <a:highlight>
                  <a:srgbClr val="FF0000"/>
                </a:highlight>
              </a:rPr>
              <a:t>FEN İŞLERİ MÜDÜRLÜĞÜ</a:t>
            </a:r>
          </a:p>
        </p:txBody>
      </p:sp>
      <p:sp>
        <p:nvSpPr>
          <p:cNvPr id="8" name="İçerik Yer Tutucusu 2"/>
          <p:cNvSpPr txBox="1">
            <a:spLocks/>
          </p:cNvSpPr>
          <p:nvPr/>
        </p:nvSpPr>
        <p:spPr>
          <a:xfrm>
            <a:off x="4300266" y="2115385"/>
            <a:ext cx="4470594" cy="2538754"/>
          </a:xfrm>
          <a:prstGeom prst="rect">
            <a:avLst/>
          </a:prstGeom>
        </p:spPr>
        <p:txBody>
          <a:bodyPr vert="horz">
            <a:no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365760" lvl="1" indent="0" algn="ctr">
              <a:buFont typeface="Wingdings 2"/>
              <a:buNone/>
            </a:pPr>
            <a:r>
              <a:rPr lang="tr-TR" sz="2600" dirty="0" smtClean="0">
                <a:effectLst>
                  <a:outerShdw blurRad="38100" dist="38100" dir="2700000" algn="tl">
                    <a:srgbClr val="000000">
                      <a:alpha val="43137"/>
                    </a:srgbClr>
                  </a:outerShdw>
                </a:effectLst>
                <a:latin typeface="+mj-lt"/>
              </a:rPr>
              <a:t>2023 yılında; mahallelerimizde toplam: </a:t>
            </a:r>
          </a:p>
          <a:p>
            <a:pPr marL="365760" lvl="1" indent="0" algn="ctr">
              <a:buFont typeface="Wingdings 2"/>
              <a:buNone/>
            </a:pPr>
            <a:r>
              <a:rPr lang="tr-TR" sz="2600" dirty="0" smtClean="0">
                <a:effectLst>
                  <a:outerShdw blurRad="38100" dist="38100" dir="2700000" algn="tl">
                    <a:srgbClr val="000000">
                      <a:alpha val="43137"/>
                    </a:srgbClr>
                  </a:outerShdw>
                </a:effectLst>
                <a:latin typeface="+mj-lt"/>
              </a:rPr>
              <a:t>48015 m2 Kilit Taşı, </a:t>
            </a:r>
          </a:p>
          <a:p>
            <a:pPr marL="365760" lvl="1" indent="0" algn="ctr">
              <a:buFont typeface="Wingdings 2"/>
              <a:buNone/>
            </a:pPr>
            <a:r>
              <a:rPr lang="tr-TR" sz="2600" dirty="0" smtClean="0">
                <a:effectLst>
                  <a:outerShdw blurRad="38100" dist="38100" dir="2700000" algn="tl">
                    <a:srgbClr val="000000">
                      <a:alpha val="43137"/>
                    </a:srgbClr>
                  </a:outerShdw>
                </a:effectLst>
                <a:latin typeface="+mj-lt"/>
              </a:rPr>
              <a:t>10465 m Bordür Taşı </a:t>
            </a:r>
          </a:p>
          <a:p>
            <a:pPr marL="365760" lvl="1" indent="0" algn="ctr">
              <a:buFont typeface="Wingdings 2"/>
              <a:buNone/>
            </a:pPr>
            <a:r>
              <a:rPr lang="tr-TR" sz="2600" dirty="0" smtClean="0">
                <a:effectLst>
                  <a:outerShdw blurRad="38100" dist="38100" dir="2700000" algn="tl">
                    <a:srgbClr val="000000">
                      <a:alpha val="43137"/>
                    </a:srgbClr>
                  </a:outerShdw>
                </a:effectLst>
                <a:latin typeface="+mj-lt"/>
              </a:rPr>
              <a:t>yapımı </a:t>
            </a:r>
            <a:r>
              <a:rPr lang="tr-TR" sz="2600" dirty="0" smtClean="0">
                <a:effectLst>
                  <a:outerShdw blurRad="38100" dist="38100" dir="2700000" algn="tl">
                    <a:srgbClr val="000000">
                      <a:alpha val="43137"/>
                    </a:srgbClr>
                  </a:outerShdw>
                </a:effectLst>
              </a:rPr>
              <a:t>gerçekleştirilmiştir.</a:t>
            </a:r>
            <a:endParaRPr lang="tr-TR" sz="2600" dirty="0">
              <a:effectLst>
                <a:outerShdw blurRad="38100" dist="38100" dir="2700000" algn="tl">
                  <a:srgbClr val="000000">
                    <a:alpha val="43137"/>
                  </a:srgbClr>
                </a:outerShdw>
              </a:effectLst>
              <a:latin typeface="+mj-lt"/>
            </a:endParaRPr>
          </a:p>
        </p:txBody>
      </p:sp>
    </p:spTree>
    <p:extLst>
      <p:ext uri="{BB962C8B-B14F-4D97-AF65-F5344CB8AC3E}">
        <p14:creationId xmlns:p14="http://schemas.microsoft.com/office/powerpoint/2010/main" val="2367300128"/>
      </p:ext>
    </p:extLst>
  </p:cSld>
  <p:clrMapOvr>
    <a:masterClrMapping/>
  </p:clrMapOvr>
  <p:transition>
    <p:wipe dir="r"/>
  </p:transition>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p:cNvSpPr>
            <a:spLocks noGrp="1"/>
          </p:cNvSpPr>
          <p:nvPr>
            <p:ph type="title"/>
          </p:nvPr>
        </p:nvSpPr>
        <p:spPr>
          <a:xfrm>
            <a:off x="539552" y="1707654"/>
            <a:ext cx="8229600" cy="1368152"/>
          </a:xfrm>
        </p:spPr>
        <p:txBody>
          <a:bodyPr>
            <a:noAutofit/>
          </a:bodyPr>
          <a:lstStyle/>
          <a:p>
            <a:pPr algn="ctr"/>
            <a:r>
              <a:rPr lang="tr-TR" sz="6600" b="1" dirty="0">
                <a:solidFill>
                  <a:schemeClr val="tx1"/>
                </a:solidFill>
                <a:effectLst>
                  <a:outerShdw blurRad="38100" dist="38100" dir="2700000" algn="tl">
                    <a:srgbClr val="000000">
                      <a:alpha val="43137"/>
                    </a:srgbClr>
                  </a:outerShdw>
                </a:effectLst>
              </a:rPr>
              <a:t>MUHTARLIK İŞLERİ  </a:t>
            </a:r>
            <a:br>
              <a:rPr lang="tr-TR" sz="6600" b="1" dirty="0">
                <a:solidFill>
                  <a:schemeClr val="tx1"/>
                </a:solidFill>
                <a:effectLst>
                  <a:outerShdw blurRad="38100" dist="38100" dir="2700000" algn="tl">
                    <a:srgbClr val="000000">
                      <a:alpha val="43137"/>
                    </a:srgbClr>
                  </a:outerShdw>
                </a:effectLst>
              </a:rPr>
            </a:br>
            <a:r>
              <a:rPr lang="tr-TR" sz="6600" b="1" dirty="0">
                <a:solidFill>
                  <a:schemeClr val="tx1"/>
                </a:solidFill>
                <a:effectLst>
                  <a:outerShdw blurRad="38100" dist="38100" dir="2700000" algn="tl">
                    <a:srgbClr val="000000">
                      <a:alpha val="43137"/>
                    </a:srgbClr>
                  </a:outerShdw>
                </a:effectLst>
              </a:rPr>
              <a:t>MÜDÜRLÜĞÜ</a:t>
            </a:r>
          </a:p>
        </p:txBody>
      </p:sp>
      <p:sp>
        <p:nvSpPr>
          <p:cNvPr id="3" name="Slayt Numarası Yer Tutucusu 2">
            <a:extLst>
              <a:ext uri="{FF2B5EF4-FFF2-40B4-BE49-F238E27FC236}">
                <a16:creationId xmlns:a16="http://schemas.microsoft.com/office/drawing/2014/main" id="{B4521386-2BB0-45D7-8B05-B903AB2CEDD6}"/>
              </a:ext>
            </a:extLst>
          </p:cNvPr>
          <p:cNvSpPr>
            <a:spLocks noGrp="1"/>
          </p:cNvSpPr>
          <p:nvPr>
            <p:ph type="sldNum" sz="quarter" idx="12"/>
          </p:nvPr>
        </p:nvSpPr>
        <p:spPr/>
        <p:txBody>
          <a:bodyPr/>
          <a:lstStyle/>
          <a:p>
            <a:fld id="{4B13ACF3-0F2D-4C6A-AD1F-FFBCFBC22504}" type="slidenum">
              <a:rPr lang="tr-TR" smtClean="0">
                <a:solidFill>
                  <a:schemeClr val="tx1"/>
                </a:solidFill>
                <a:effectLst>
                  <a:outerShdw blurRad="38100" dist="38100" dir="2700000" algn="tl">
                    <a:srgbClr val="000000">
                      <a:alpha val="43137"/>
                    </a:srgbClr>
                  </a:outerShdw>
                </a:effectLst>
              </a:rPr>
              <a:pPr/>
              <a:t>40</a:t>
            </a:fld>
            <a:endParaRPr lang="tr-TR">
              <a:solidFill>
                <a:schemeClr val="tx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615949354"/>
      </p:ext>
    </p:extLst>
  </p:cSld>
  <p:clrMapOvr>
    <a:masterClrMapping/>
  </p:clrMapOvr>
  <p:transition>
    <p:wipe dir="r"/>
  </p:transition>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1 Başlık"/>
          <p:cNvSpPr txBox="1">
            <a:spLocks/>
          </p:cNvSpPr>
          <p:nvPr/>
        </p:nvSpPr>
        <p:spPr>
          <a:xfrm>
            <a:off x="249238" y="627534"/>
            <a:ext cx="8640960" cy="504056"/>
          </a:xfrm>
          <a:prstGeom prst="rect">
            <a:avLst/>
          </a:prstGeom>
        </p:spPr>
        <p:txBody>
          <a:bodyPr vert="horz" lIns="0" rIns="0" bIns="0" anchor="b">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tr-TR" sz="4800" b="1" dirty="0">
                <a:solidFill>
                  <a:schemeClr val="tx1"/>
                </a:solidFill>
                <a:effectLst>
                  <a:outerShdw blurRad="38100" dist="38100" dir="2700000" algn="tl">
                    <a:srgbClr val="000000">
                      <a:alpha val="43137"/>
                    </a:srgbClr>
                  </a:outerShdw>
                </a:effectLst>
              </a:rPr>
              <a:t>FAALİYETLERİMİZ</a:t>
            </a:r>
          </a:p>
        </p:txBody>
      </p:sp>
      <p:sp>
        <p:nvSpPr>
          <p:cNvPr id="2" name="Slayt Numarası Yer Tutucusu 1">
            <a:extLst>
              <a:ext uri="{FF2B5EF4-FFF2-40B4-BE49-F238E27FC236}">
                <a16:creationId xmlns:a16="http://schemas.microsoft.com/office/drawing/2014/main" id="{7BE7A151-DCF7-43F7-9D00-98689DB3EF62}"/>
              </a:ext>
            </a:extLst>
          </p:cNvPr>
          <p:cNvSpPr>
            <a:spLocks noGrp="1"/>
          </p:cNvSpPr>
          <p:nvPr>
            <p:ph type="sldNum" sz="quarter" idx="12"/>
          </p:nvPr>
        </p:nvSpPr>
        <p:spPr/>
        <p:txBody>
          <a:bodyPr/>
          <a:lstStyle/>
          <a:p>
            <a:fld id="{4B13ACF3-0F2D-4C6A-AD1F-FFBCFBC22504}" type="slidenum">
              <a:rPr lang="tr-TR" smtClean="0">
                <a:solidFill>
                  <a:schemeClr val="tx1"/>
                </a:solidFill>
                <a:effectLst>
                  <a:outerShdw blurRad="38100" dist="38100" dir="2700000" algn="tl">
                    <a:srgbClr val="000000">
                      <a:alpha val="43137"/>
                    </a:srgbClr>
                  </a:outerShdw>
                </a:effectLst>
              </a:rPr>
              <a:pPr/>
              <a:t>41</a:t>
            </a:fld>
            <a:endParaRPr lang="tr-TR" dirty="0">
              <a:solidFill>
                <a:schemeClr val="tx1"/>
              </a:solidFill>
              <a:effectLst>
                <a:outerShdw blurRad="38100" dist="38100" dir="2700000" algn="tl">
                  <a:srgbClr val="000000">
                    <a:alpha val="43137"/>
                  </a:srgbClr>
                </a:outerShdw>
              </a:effectLst>
            </a:endParaRPr>
          </a:p>
        </p:txBody>
      </p:sp>
      <p:sp>
        <p:nvSpPr>
          <p:cNvPr id="7" name="1 Başlık">
            <a:extLst>
              <a:ext uri="{FF2B5EF4-FFF2-40B4-BE49-F238E27FC236}">
                <a16:creationId xmlns:a16="http://schemas.microsoft.com/office/drawing/2014/main" id="{BBAD33BE-0196-42F0-9EB6-F3B9EAD36ECF}"/>
              </a:ext>
            </a:extLst>
          </p:cNvPr>
          <p:cNvSpPr txBox="1">
            <a:spLocks/>
          </p:cNvSpPr>
          <p:nvPr/>
        </p:nvSpPr>
        <p:spPr>
          <a:xfrm>
            <a:off x="395536" y="1131590"/>
            <a:ext cx="8496944" cy="3930973"/>
          </a:xfrm>
          <a:prstGeom prst="rect">
            <a:avLst/>
          </a:prstGeom>
        </p:spPr>
        <p:txBody>
          <a:bodyPr vert="horz" lIns="0" rIns="0" bIns="0" anchor="b">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nSpc>
                <a:spcPct val="107000"/>
              </a:lnSpc>
              <a:spcAft>
                <a:spcPts val="800"/>
              </a:spcAft>
            </a:pPr>
            <a:r>
              <a:rPr lang="tr-TR" sz="1300" kern="100" dirty="0" smtClean="0">
                <a:solidFill>
                  <a:schemeClr val="tx1"/>
                </a:solidFill>
                <a:ea typeface="Calibri" panose="020F0502020204030204" pitchFamily="34" charset="0"/>
                <a:cs typeface="Times New Roman" panose="02020603050405020304" pitchFamily="18" charset="0"/>
              </a:rPr>
              <a:t>1-2023 </a:t>
            </a:r>
            <a:r>
              <a:rPr lang="tr-TR" sz="1300" kern="100" dirty="0">
                <a:solidFill>
                  <a:schemeClr val="tx1"/>
                </a:solidFill>
                <a:ea typeface="Calibri" panose="020F0502020204030204" pitchFamily="34" charset="0"/>
                <a:cs typeface="Times New Roman" panose="02020603050405020304" pitchFamily="18" charset="0"/>
              </a:rPr>
              <a:t>Yılı İçinde Taziye evlerine Toplam </a:t>
            </a:r>
            <a:r>
              <a:rPr lang="tr-TR" sz="1300" kern="100" dirty="0" smtClean="0">
                <a:solidFill>
                  <a:schemeClr val="tx1"/>
                </a:solidFill>
                <a:ea typeface="Calibri" panose="020F0502020204030204" pitchFamily="34" charset="0"/>
                <a:cs typeface="Times New Roman" panose="02020603050405020304" pitchFamily="18" charset="0"/>
              </a:rPr>
              <a:t>654 </a:t>
            </a:r>
            <a:r>
              <a:rPr lang="tr-TR" sz="1300" kern="100" dirty="0">
                <a:solidFill>
                  <a:schemeClr val="tx1"/>
                </a:solidFill>
                <a:ea typeface="Calibri" panose="020F0502020204030204" pitchFamily="34" charset="0"/>
                <a:cs typeface="Times New Roman" panose="02020603050405020304" pitchFamily="18" charset="0"/>
              </a:rPr>
              <a:t>Adet  Sandalye </a:t>
            </a:r>
            <a:r>
              <a:rPr lang="tr-TR" sz="1300" kern="100" dirty="0" smtClean="0">
                <a:solidFill>
                  <a:schemeClr val="tx1"/>
                </a:solidFill>
                <a:ea typeface="Calibri" panose="020F0502020204030204" pitchFamily="34" charset="0"/>
                <a:cs typeface="Times New Roman" panose="02020603050405020304" pitchFamily="18" charset="0"/>
              </a:rPr>
              <a:t>250 </a:t>
            </a:r>
            <a:r>
              <a:rPr lang="tr-TR" sz="1300" kern="100" dirty="0">
                <a:solidFill>
                  <a:schemeClr val="tx1"/>
                </a:solidFill>
                <a:ea typeface="Calibri" panose="020F0502020204030204" pitchFamily="34" charset="0"/>
                <a:cs typeface="Times New Roman" panose="02020603050405020304" pitchFamily="18" charset="0"/>
              </a:rPr>
              <a:t>Adet Masa Dağıtımı Yapıldı.</a:t>
            </a:r>
          </a:p>
          <a:p>
            <a:pPr>
              <a:lnSpc>
                <a:spcPct val="107000"/>
              </a:lnSpc>
              <a:spcAft>
                <a:spcPts val="800"/>
              </a:spcAft>
            </a:pPr>
            <a:r>
              <a:rPr lang="tr-TR" sz="1300" kern="100" dirty="0">
                <a:solidFill>
                  <a:schemeClr val="tx1"/>
                </a:solidFill>
                <a:ea typeface="Calibri" panose="020F0502020204030204" pitchFamily="34" charset="0"/>
                <a:cs typeface="Times New Roman" panose="02020603050405020304" pitchFamily="18" charset="0"/>
              </a:rPr>
              <a:t>2- </a:t>
            </a:r>
            <a:r>
              <a:rPr lang="tr-TR" sz="1300" kern="100" dirty="0" smtClean="0">
                <a:solidFill>
                  <a:schemeClr val="tx1"/>
                </a:solidFill>
                <a:ea typeface="Calibri" panose="020F0502020204030204" pitchFamily="34" charset="0"/>
                <a:cs typeface="Times New Roman" panose="02020603050405020304" pitchFamily="18" charset="0"/>
              </a:rPr>
              <a:t>64 </a:t>
            </a:r>
            <a:r>
              <a:rPr lang="tr-TR" sz="1300" kern="100" dirty="0">
                <a:solidFill>
                  <a:schemeClr val="tx1"/>
                </a:solidFill>
                <a:ea typeface="Calibri" panose="020F0502020204030204" pitchFamily="34" charset="0"/>
                <a:cs typeface="Times New Roman" panose="02020603050405020304" pitchFamily="18" charset="0"/>
              </a:rPr>
              <a:t>Taziye Evinin Bakım Onarım Alt Yapı Ve Tesisat İşleri Yenilendi.</a:t>
            </a:r>
          </a:p>
          <a:p>
            <a:pPr>
              <a:lnSpc>
                <a:spcPct val="107000"/>
              </a:lnSpc>
              <a:spcAft>
                <a:spcPts val="800"/>
              </a:spcAft>
            </a:pPr>
            <a:r>
              <a:rPr lang="tr-TR" sz="1300" kern="100" dirty="0">
                <a:solidFill>
                  <a:schemeClr val="tx1"/>
                </a:solidFill>
                <a:ea typeface="Calibri" panose="020F0502020204030204" pitchFamily="34" charset="0"/>
                <a:cs typeface="Times New Roman" panose="02020603050405020304" pitchFamily="18" charset="0"/>
              </a:rPr>
              <a:t>3- Taziye Evlerinin Kış Aylarında  Isınma Sorununu Gidermek Amacıyla </a:t>
            </a:r>
            <a:r>
              <a:rPr lang="tr-TR" sz="1300" kern="100" dirty="0" smtClean="0">
                <a:solidFill>
                  <a:schemeClr val="tx1"/>
                </a:solidFill>
                <a:ea typeface="Calibri" panose="020F0502020204030204" pitchFamily="34" charset="0"/>
                <a:cs typeface="Times New Roman" panose="02020603050405020304" pitchFamily="18" charset="0"/>
              </a:rPr>
              <a:t>yakacak Desteği </a:t>
            </a:r>
            <a:r>
              <a:rPr lang="tr-TR" sz="1300" kern="100" dirty="0">
                <a:solidFill>
                  <a:schemeClr val="tx1"/>
                </a:solidFill>
                <a:ea typeface="Calibri" panose="020F0502020204030204" pitchFamily="34" charset="0"/>
                <a:cs typeface="Times New Roman" panose="02020603050405020304" pitchFamily="18" charset="0"/>
              </a:rPr>
              <a:t>Sağlandı.</a:t>
            </a:r>
          </a:p>
          <a:p>
            <a:pPr>
              <a:lnSpc>
                <a:spcPct val="107000"/>
              </a:lnSpc>
              <a:spcAft>
                <a:spcPts val="800"/>
              </a:spcAft>
            </a:pPr>
            <a:r>
              <a:rPr lang="tr-TR" sz="1300" kern="100" dirty="0">
                <a:solidFill>
                  <a:schemeClr val="tx1"/>
                </a:solidFill>
                <a:ea typeface="Calibri" panose="020F0502020204030204" pitchFamily="34" charset="0"/>
                <a:cs typeface="Times New Roman" panose="02020603050405020304" pitchFamily="18" charset="0"/>
              </a:rPr>
              <a:t>4-  Taziye Evlerine Şeker Çay Ve Mobil Hizmet Verilerek Taziyelerine Destek Sağlandı.</a:t>
            </a:r>
          </a:p>
          <a:p>
            <a:r>
              <a:rPr lang="tr-TR" sz="1300" kern="100" dirty="0" smtClean="0">
                <a:solidFill>
                  <a:schemeClr val="tx1"/>
                </a:solidFill>
                <a:ea typeface="Calibri" panose="020F0502020204030204" pitchFamily="34" charset="0"/>
                <a:cs typeface="Times New Roman" panose="02020603050405020304" pitchFamily="18" charset="0"/>
              </a:rPr>
              <a:t>5-</a:t>
            </a:r>
            <a:r>
              <a:rPr lang="tr-TR" sz="1300" dirty="0"/>
              <a:t>2023 yılı içinde taziye evlerine toplam 415 adet taziye kolisi tedarik edilerek taziye sahiplerine sosyal belediyecilik kapsamında hizmet verilmiştir.</a:t>
            </a:r>
          </a:p>
          <a:p>
            <a:r>
              <a:rPr lang="tr-TR" sz="1300" dirty="0" smtClean="0"/>
              <a:t>6- 2023 </a:t>
            </a:r>
            <a:r>
              <a:rPr lang="tr-TR" sz="1300" dirty="0"/>
              <a:t>yılı içinde ayrıca 57 adet Mobil taziye evleri kurularak halkımıza hizmet sağlanmıştır.</a:t>
            </a:r>
          </a:p>
          <a:p>
            <a:r>
              <a:rPr lang="tr-TR" sz="1300" dirty="0" smtClean="0"/>
              <a:t>7 - 2023 </a:t>
            </a:r>
            <a:r>
              <a:rPr lang="tr-TR" sz="1300" dirty="0"/>
              <a:t>Yılı içinde Mahalle Muhtarlarımıza yönelik Eğitim faaliyetleri kapsamında belediyemizde Etkinlikler yapılarak. Yapılan çalışmalar ve yapılacak hizmetler kapsamında bilgilendirmeler yapılmıştır.</a:t>
            </a:r>
          </a:p>
          <a:p>
            <a:r>
              <a:rPr lang="tr-TR" sz="1300" dirty="0" smtClean="0"/>
              <a:t>8- 2023 </a:t>
            </a:r>
            <a:r>
              <a:rPr lang="tr-TR" sz="1300" dirty="0"/>
              <a:t>yılı içinde Muhtarlarımıza yönelik etnik Kültürel faaliyetler </a:t>
            </a:r>
            <a:r>
              <a:rPr lang="tr-TR" sz="1300" dirty="0" err="1"/>
              <a:t>içeriiğinde</a:t>
            </a:r>
            <a:r>
              <a:rPr lang="tr-TR" sz="1300" dirty="0"/>
              <a:t> il dışında düzenlenen Eğitim Seminerleri düzenlenerek katılımları sağlanmıştır.</a:t>
            </a:r>
          </a:p>
          <a:p>
            <a:r>
              <a:rPr lang="tr-TR" sz="1300" dirty="0" smtClean="0"/>
              <a:t>9- 2023 </a:t>
            </a:r>
            <a:r>
              <a:rPr lang="tr-TR" sz="1300" dirty="0"/>
              <a:t>yılı içinde Muhtarlar günü vesilesiyle Muhtarlarımıza yönelik etkinlikler düzenlenmemiştir.</a:t>
            </a:r>
          </a:p>
          <a:p>
            <a:r>
              <a:rPr lang="tr-TR" sz="1300" dirty="0" smtClean="0"/>
              <a:t>10- Aynı </a:t>
            </a:r>
            <a:r>
              <a:rPr lang="tr-TR" sz="1300" dirty="0"/>
              <a:t>yıl içinde Mahalleler arasında çeşitli sportif faaliyetler düzenlenerek. Dostluk ve kardeşlik ortamı oluşturulmuştur.</a:t>
            </a:r>
          </a:p>
          <a:p>
            <a:r>
              <a:rPr lang="tr-TR" sz="1300" dirty="0" smtClean="0"/>
              <a:t>11- 2023 </a:t>
            </a:r>
            <a:r>
              <a:rPr lang="tr-TR" sz="1300" dirty="0"/>
              <a:t>Yılı içinde Mahalle Muhtarlarımızın tespit ettiği mağdur ve ihtiyaç sahiplerine yönelik Müdürlükler arasında destek sağlayarak birçok yardım ve destek sağlanmıştır.</a:t>
            </a:r>
          </a:p>
          <a:p>
            <a:r>
              <a:rPr lang="tr-TR" sz="1300" dirty="0" smtClean="0"/>
              <a:t>12- 2023 </a:t>
            </a:r>
            <a:r>
              <a:rPr lang="tr-TR" sz="1300" dirty="0"/>
              <a:t>yılı içinde 4 taziye evine doğal gaz çekilerek ısınma sorunu giderilmiştir.</a:t>
            </a:r>
          </a:p>
          <a:p>
            <a:pPr>
              <a:lnSpc>
                <a:spcPct val="107000"/>
              </a:lnSpc>
              <a:spcAft>
                <a:spcPts val="800"/>
              </a:spcAft>
            </a:pPr>
            <a:endParaRPr lang="tr-TR" sz="1300" kern="100" dirty="0">
              <a:solidFill>
                <a:schemeClr val="tx1"/>
              </a:solidFill>
              <a:ea typeface="Calibri" panose="020F0502020204030204" pitchFamily="34" charset="0"/>
              <a:cs typeface="Times New Roman" panose="02020603050405020304" pitchFamily="18" charset="0"/>
            </a:endParaRPr>
          </a:p>
        </p:txBody>
      </p:sp>
      <p:sp>
        <p:nvSpPr>
          <p:cNvPr id="6" name="1 Başlık">
            <a:extLst>
              <a:ext uri="{FF2B5EF4-FFF2-40B4-BE49-F238E27FC236}">
                <a16:creationId xmlns:a16="http://schemas.microsoft.com/office/drawing/2014/main" id="{6DE9CA0D-C59E-C066-02E0-C94FFB020CFB}"/>
              </a:ext>
            </a:extLst>
          </p:cNvPr>
          <p:cNvSpPr txBox="1">
            <a:spLocks/>
          </p:cNvSpPr>
          <p:nvPr/>
        </p:nvSpPr>
        <p:spPr>
          <a:xfrm>
            <a:off x="0" y="29441"/>
            <a:ext cx="9144000" cy="370609"/>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tr-TR" sz="2000" dirty="0">
                <a:solidFill>
                  <a:schemeClr val="tx1"/>
                </a:solidFill>
                <a:effectLst>
                  <a:outerShdw blurRad="38100" dist="38100" dir="2700000" algn="tl">
                    <a:srgbClr val="000000">
                      <a:alpha val="43137"/>
                    </a:srgbClr>
                  </a:outerShdw>
                </a:effectLst>
                <a:highlight>
                  <a:srgbClr val="FF0000"/>
                </a:highlight>
              </a:rPr>
              <a:t>MUHTARLIK İŞLERİ MÜDÜRLÜĞÜ</a:t>
            </a:r>
          </a:p>
        </p:txBody>
      </p:sp>
    </p:spTree>
    <p:extLst>
      <p:ext uri="{BB962C8B-B14F-4D97-AF65-F5344CB8AC3E}">
        <p14:creationId xmlns:p14="http://schemas.microsoft.com/office/powerpoint/2010/main" val="1409894227"/>
      </p:ext>
    </p:extLst>
  </p:cSld>
  <p:clrMapOvr>
    <a:masterClrMapping/>
  </p:clrMapOvr>
  <p:transition>
    <p:wipe dir="r"/>
  </p:transition>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619672" y="627534"/>
            <a:ext cx="5929354" cy="3096344"/>
          </a:xfrm>
        </p:spPr>
        <p:txBody>
          <a:bodyPr>
            <a:noAutofit/>
          </a:bodyPr>
          <a:lstStyle/>
          <a:p>
            <a:pPr algn="ctr"/>
            <a:r>
              <a:rPr lang="tr-TR" sz="7200" b="1" dirty="0">
                <a:solidFill>
                  <a:schemeClr val="tx1"/>
                </a:solidFill>
                <a:effectLst>
                  <a:outerShdw blurRad="38100" dist="38100" dir="2700000" algn="tl">
                    <a:srgbClr val="000000">
                      <a:alpha val="43137"/>
                    </a:srgbClr>
                  </a:outerShdw>
                </a:effectLst>
              </a:rPr>
              <a:t>ZABITA </a:t>
            </a:r>
            <a:br>
              <a:rPr lang="tr-TR" sz="7200" b="1" dirty="0">
                <a:solidFill>
                  <a:schemeClr val="tx1"/>
                </a:solidFill>
                <a:effectLst>
                  <a:outerShdw blurRad="38100" dist="38100" dir="2700000" algn="tl">
                    <a:srgbClr val="000000">
                      <a:alpha val="43137"/>
                    </a:srgbClr>
                  </a:outerShdw>
                </a:effectLst>
              </a:rPr>
            </a:br>
            <a:r>
              <a:rPr lang="tr-TR" sz="7200" b="1" dirty="0">
                <a:solidFill>
                  <a:schemeClr val="tx1"/>
                </a:solidFill>
                <a:effectLst>
                  <a:outerShdw blurRad="38100" dist="38100" dir="2700000" algn="tl">
                    <a:srgbClr val="000000">
                      <a:alpha val="43137"/>
                    </a:srgbClr>
                  </a:outerShdw>
                </a:effectLst>
              </a:rPr>
              <a:t>MÜDÜRLÜĞÜ</a:t>
            </a:r>
            <a:endParaRPr lang="tr-TR" sz="7200" dirty="0">
              <a:solidFill>
                <a:schemeClr val="tx1"/>
              </a:solidFill>
              <a:effectLst>
                <a:outerShdw blurRad="38100" dist="38100" dir="2700000" algn="tl">
                  <a:srgbClr val="000000">
                    <a:alpha val="43137"/>
                  </a:srgbClr>
                </a:outerShdw>
              </a:effectLst>
            </a:endParaRPr>
          </a:p>
        </p:txBody>
      </p:sp>
      <p:sp>
        <p:nvSpPr>
          <p:cNvPr id="3" name="Slayt Numarası Yer Tutucusu 2">
            <a:extLst>
              <a:ext uri="{FF2B5EF4-FFF2-40B4-BE49-F238E27FC236}">
                <a16:creationId xmlns:a16="http://schemas.microsoft.com/office/drawing/2014/main" id="{91E1D41C-5A6A-42DB-82C6-B1A4EAD7B758}"/>
              </a:ext>
            </a:extLst>
          </p:cNvPr>
          <p:cNvSpPr>
            <a:spLocks noGrp="1"/>
          </p:cNvSpPr>
          <p:nvPr>
            <p:ph type="sldNum" sz="quarter" idx="12"/>
          </p:nvPr>
        </p:nvSpPr>
        <p:spPr/>
        <p:txBody>
          <a:bodyPr/>
          <a:lstStyle/>
          <a:p>
            <a:fld id="{4B13ACF3-0F2D-4C6A-AD1F-FFBCFBC22504}" type="slidenum">
              <a:rPr lang="tr-TR" smtClean="0">
                <a:solidFill>
                  <a:schemeClr val="tx1"/>
                </a:solidFill>
                <a:effectLst>
                  <a:outerShdw blurRad="38100" dist="38100" dir="2700000" algn="tl">
                    <a:srgbClr val="000000">
                      <a:alpha val="43137"/>
                    </a:srgbClr>
                  </a:outerShdw>
                </a:effectLst>
              </a:rPr>
              <a:pPr/>
              <a:t>42</a:t>
            </a:fld>
            <a:endParaRPr lang="tr-TR">
              <a:solidFill>
                <a:schemeClr val="tx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080306038"/>
      </p:ext>
    </p:extLst>
  </p:cSld>
  <p:clrMapOvr>
    <a:masterClrMapping/>
  </p:clrMapOvr>
  <p:transition>
    <p:wipe dir="r"/>
  </p:transition>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a:solidFill>
                  <a:schemeClr val="tx1"/>
                </a:solidFill>
                <a:effectLst>
                  <a:outerShdw blurRad="38100" dist="38100" dir="2700000" algn="tl">
                    <a:srgbClr val="000000">
                      <a:alpha val="43137"/>
                    </a:srgbClr>
                  </a:outerShdw>
                </a:effectLst>
              </a:rPr>
              <a:t>YAPILAN DENETİMLER</a:t>
            </a:r>
            <a:endParaRPr lang="tr-TR" dirty="0">
              <a:solidFill>
                <a:schemeClr val="tx1"/>
              </a:solidFill>
              <a:effectLst>
                <a:outerShdw blurRad="38100" dist="38100" dir="2700000" algn="tl">
                  <a:srgbClr val="000000">
                    <a:alpha val="43137"/>
                  </a:srgbClr>
                </a:outerShdw>
              </a:effectLst>
            </a:endParaRPr>
          </a:p>
        </p:txBody>
      </p:sp>
      <p:sp>
        <p:nvSpPr>
          <p:cNvPr id="9" name="8 İçerik Yer Tutucusu"/>
          <p:cNvSpPr>
            <a:spLocks noGrp="1"/>
          </p:cNvSpPr>
          <p:nvPr>
            <p:ph idx="1"/>
          </p:nvPr>
        </p:nvSpPr>
        <p:spPr>
          <a:xfrm>
            <a:off x="35496" y="1385316"/>
            <a:ext cx="4896544" cy="3452108"/>
          </a:xfrm>
        </p:spPr>
        <p:txBody>
          <a:bodyPr>
            <a:noAutofit/>
          </a:bodyPr>
          <a:lstStyle/>
          <a:p>
            <a:r>
              <a:rPr lang="tr-TR" sz="1450" dirty="0"/>
              <a:t>- İş Yeri Açma ve Çalışma Ruhsatı’ </a:t>
            </a:r>
            <a:r>
              <a:rPr lang="tr-TR" sz="1450" dirty="0" err="1"/>
              <a:t>na</a:t>
            </a:r>
            <a:r>
              <a:rPr lang="tr-TR" sz="1450" dirty="0"/>
              <a:t> başvuru yapan 3 Motorlu Taşıtlar, 3 Market, 1 Peynir İmalatı, 1 Ekmek Fırını, 1 Kıraathane,3  Restoran,4 Tekstil Fabrikası,1 Lokanta,1 Tavuk Parçalama ve Paketleme imalatı, 1 Toptancı, 1 Depolama, 1 </a:t>
            </a:r>
            <a:r>
              <a:rPr lang="tr-TR" sz="1450" dirty="0" err="1"/>
              <a:t>Cafe</a:t>
            </a:r>
            <a:r>
              <a:rPr lang="tr-TR" sz="1450" dirty="0"/>
              <a:t>, 1 Kargo,1 Otel, 1 Butik Otel(Yenileme)  ve 1 Toptancının ölçümü yapılarak toplam 30 adet ruhsat verildi.</a:t>
            </a:r>
          </a:p>
          <a:p>
            <a:r>
              <a:rPr lang="tr-TR" sz="1450" dirty="0"/>
              <a:t>-    İş Yeri Açma ve Çalışma Ruhsatı alan İşletmelerden Toplam  209.045 </a:t>
            </a:r>
            <a:r>
              <a:rPr lang="tr-TR" sz="1450" dirty="0" smtClean="0"/>
              <a:t>TL gelir </a:t>
            </a:r>
            <a:r>
              <a:rPr lang="tr-TR" sz="1450" dirty="0"/>
              <a:t>elde edilmiştir.</a:t>
            </a:r>
          </a:p>
          <a:p>
            <a:r>
              <a:rPr lang="tr-TR" sz="1450" dirty="0"/>
              <a:t>-    Ruhsat alan işletmelerimiz ilk 1 ay kontrolü yapılarak Denetim ve İkaz Formu tutuldu.</a:t>
            </a:r>
          </a:p>
          <a:p>
            <a:r>
              <a:rPr lang="tr-TR" sz="1450" dirty="0"/>
              <a:t>-    Denetimlerde Teftiş Defteri doldurularak eksiklikler belirtilip gerekli uyarılar yapıldı.</a:t>
            </a:r>
          </a:p>
          <a:p>
            <a:r>
              <a:rPr lang="tr-TR" sz="1450" dirty="0"/>
              <a:t>-    Yeni açılan iş yerleri tespit edilerek İş Yeri Açma ve Çalışma Ruhsatı alınması için Müdürlüğümüze yönlendirildi.</a:t>
            </a:r>
          </a:p>
        </p:txBody>
      </p:sp>
      <p:sp>
        <p:nvSpPr>
          <p:cNvPr id="3" name="Slayt Numarası Yer Tutucusu 2">
            <a:extLst>
              <a:ext uri="{FF2B5EF4-FFF2-40B4-BE49-F238E27FC236}">
                <a16:creationId xmlns:a16="http://schemas.microsoft.com/office/drawing/2014/main" id="{EDE28691-F7F6-482F-9BB5-9D6E9C554E61}"/>
              </a:ext>
            </a:extLst>
          </p:cNvPr>
          <p:cNvSpPr>
            <a:spLocks noGrp="1"/>
          </p:cNvSpPr>
          <p:nvPr>
            <p:ph type="sldNum" sz="quarter" idx="12"/>
          </p:nvPr>
        </p:nvSpPr>
        <p:spPr/>
        <p:txBody>
          <a:bodyPr/>
          <a:lstStyle/>
          <a:p>
            <a:fld id="{4B13ACF3-0F2D-4C6A-AD1F-FFBCFBC22504}" type="slidenum">
              <a:rPr lang="tr-TR" smtClean="0">
                <a:solidFill>
                  <a:schemeClr val="tx1"/>
                </a:solidFill>
                <a:effectLst>
                  <a:outerShdw blurRad="38100" dist="38100" dir="2700000" algn="tl">
                    <a:srgbClr val="000000">
                      <a:alpha val="43137"/>
                    </a:srgbClr>
                  </a:outerShdw>
                </a:effectLst>
              </a:rPr>
              <a:pPr/>
              <a:t>43</a:t>
            </a:fld>
            <a:endParaRPr lang="tr-TR">
              <a:solidFill>
                <a:schemeClr val="tx1"/>
              </a:solidFill>
              <a:effectLst>
                <a:outerShdw blurRad="38100" dist="38100" dir="2700000" algn="tl">
                  <a:srgbClr val="000000">
                    <a:alpha val="43137"/>
                  </a:srgbClr>
                </a:outerShdw>
              </a:effectLst>
            </a:endParaRPr>
          </a:p>
        </p:txBody>
      </p:sp>
      <p:sp>
        <p:nvSpPr>
          <p:cNvPr id="5" name="1 Başlık">
            <a:extLst>
              <a:ext uri="{FF2B5EF4-FFF2-40B4-BE49-F238E27FC236}">
                <a16:creationId xmlns:a16="http://schemas.microsoft.com/office/drawing/2014/main" id="{D39B7685-7397-1D81-AC10-25B81507461B}"/>
              </a:ext>
            </a:extLst>
          </p:cNvPr>
          <p:cNvSpPr txBox="1">
            <a:spLocks/>
          </p:cNvSpPr>
          <p:nvPr/>
        </p:nvSpPr>
        <p:spPr>
          <a:xfrm>
            <a:off x="0" y="29441"/>
            <a:ext cx="9144000" cy="370609"/>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tr-TR" sz="2000" dirty="0">
                <a:solidFill>
                  <a:schemeClr val="tx1"/>
                </a:solidFill>
                <a:effectLst>
                  <a:outerShdw blurRad="38100" dist="38100" dir="2700000" algn="tl">
                    <a:srgbClr val="000000">
                      <a:alpha val="43137"/>
                    </a:srgbClr>
                  </a:outerShdw>
                </a:effectLst>
                <a:highlight>
                  <a:srgbClr val="FF0000"/>
                </a:highlight>
              </a:rPr>
              <a:t>ZABITA MÜDÜRLÜĞÜ</a:t>
            </a:r>
          </a:p>
        </p:txBody>
      </p:sp>
      <p:pic>
        <p:nvPicPr>
          <p:cNvPr id="7" name="Resim 6" descr="C:\Users\Edremit\Desktop\2.jpg"/>
          <p:cNvPicPr/>
          <p:nvPr/>
        </p:nvPicPr>
        <p:blipFill>
          <a:blip r:embed="rId2">
            <a:extLst>
              <a:ext uri="{28A0092B-C50C-407E-A947-70E740481C1C}">
                <a14:useLocalDpi xmlns:a14="http://schemas.microsoft.com/office/drawing/2010/main" val="0"/>
              </a:ext>
            </a:extLst>
          </a:blip>
          <a:srcRect/>
          <a:stretch>
            <a:fillRect/>
          </a:stretch>
        </p:blipFill>
        <p:spPr bwMode="auto">
          <a:xfrm>
            <a:off x="4932040" y="1536506"/>
            <a:ext cx="3889995" cy="2979460"/>
          </a:xfrm>
          <a:prstGeom prst="rect">
            <a:avLst/>
          </a:prstGeom>
          <a:noFill/>
          <a:ln>
            <a:noFill/>
          </a:ln>
        </p:spPr>
      </p:pic>
    </p:spTree>
    <p:extLst>
      <p:ext uri="{BB962C8B-B14F-4D97-AF65-F5344CB8AC3E}">
        <p14:creationId xmlns:p14="http://schemas.microsoft.com/office/powerpoint/2010/main" val="794320328"/>
      </p:ext>
    </p:extLst>
  </p:cSld>
  <p:clrMapOvr>
    <a:masterClrMapping/>
  </p:clrMapOvr>
  <p:transition>
    <p:wipe dir="r"/>
  </p:transition>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Başlık"/>
          <p:cNvSpPr>
            <a:spLocks noGrp="1"/>
          </p:cNvSpPr>
          <p:nvPr>
            <p:ph type="title"/>
          </p:nvPr>
        </p:nvSpPr>
        <p:spPr>
          <a:xfrm>
            <a:off x="251520" y="638062"/>
            <a:ext cx="2448272" cy="648072"/>
          </a:xfrm>
        </p:spPr>
        <p:txBody>
          <a:bodyPr>
            <a:noAutofit/>
          </a:bodyPr>
          <a:lstStyle/>
          <a:p>
            <a:r>
              <a:rPr lang="tr-TR" sz="2000" b="1" dirty="0" smtClean="0">
                <a:solidFill>
                  <a:schemeClr val="tx1"/>
                </a:solidFill>
                <a:effectLst>
                  <a:outerShdw blurRad="38100" dist="38100" dir="2700000" algn="tl">
                    <a:srgbClr val="000000">
                      <a:alpha val="43137"/>
                    </a:srgbClr>
                  </a:outerShdw>
                </a:effectLst>
              </a:rPr>
              <a:t>İŞLETME</a:t>
            </a:r>
            <a:br>
              <a:rPr lang="tr-TR" sz="2000" b="1" dirty="0" smtClean="0">
                <a:solidFill>
                  <a:schemeClr val="tx1"/>
                </a:solidFill>
                <a:effectLst>
                  <a:outerShdw blurRad="38100" dist="38100" dir="2700000" algn="tl">
                    <a:srgbClr val="000000">
                      <a:alpha val="43137"/>
                    </a:srgbClr>
                  </a:outerShdw>
                </a:effectLst>
              </a:rPr>
            </a:br>
            <a:r>
              <a:rPr lang="tr-TR" sz="2000" b="1" dirty="0" smtClean="0">
                <a:solidFill>
                  <a:schemeClr val="tx1"/>
                </a:solidFill>
                <a:effectLst>
                  <a:outerShdw blurRad="38100" dist="38100" dir="2700000" algn="tl">
                    <a:srgbClr val="000000">
                      <a:alpha val="43137"/>
                    </a:srgbClr>
                  </a:outerShdw>
                </a:effectLst>
              </a:rPr>
              <a:t>DENETİMLERİ</a:t>
            </a:r>
            <a:endParaRPr lang="tr-TR" sz="2000" dirty="0">
              <a:solidFill>
                <a:schemeClr val="tx1"/>
              </a:solidFill>
              <a:effectLst>
                <a:outerShdw blurRad="38100" dist="38100" dir="2700000" algn="tl">
                  <a:srgbClr val="000000">
                    <a:alpha val="43137"/>
                  </a:srgbClr>
                </a:outerShdw>
              </a:effectLst>
            </a:endParaRPr>
          </a:p>
        </p:txBody>
      </p:sp>
      <p:sp>
        <p:nvSpPr>
          <p:cNvPr id="3" name="2 İçerik Yer Tutucusu"/>
          <p:cNvSpPr>
            <a:spLocks noGrp="1"/>
          </p:cNvSpPr>
          <p:nvPr>
            <p:ph idx="1"/>
          </p:nvPr>
        </p:nvSpPr>
        <p:spPr>
          <a:xfrm>
            <a:off x="0" y="1286134"/>
            <a:ext cx="2847393" cy="1054476"/>
          </a:xfrm>
        </p:spPr>
        <p:txBody>
          <a:bodyPr>
            <a:noAutofit/>
          </a:bodyPr>
          <a:lstStyle/>
          <a:p>
            <a:r>
              <a:rPr lang="tr-TR" sz="1200" dirty="0"/>
              <a:t>-     İlçemiz sınırlarında bulunan market ve bakkallarda tüp satışı üzerine denetimler yapıldı.</a:t>
            </a:r>
          </a:p>
          <a:p>
            <a:r>
              <a:rPr lang="tr-TR" sz="1200" dirty="0"/>
              <a:t>-  Ticaret İl Müdürlüğü ve İlçe Tarım Müdürlüğü ekipleriyle beraber ilçemiz sınırlarında bulunan marketlerde fahiş fiyat, stok, hijyen ve kasa-reyon fiyat farkı denetimleri yapıldı.</a:t>
            </a:r>
          </a:p>
        </p:txBody>
      </p:sp>
      <p:sp>
        <p:nvSpPr>
          <p:cNvPr id="5" name="1 Başlık"/>
          <p:cNvSpPr txBox="1">
            <a:spLocks/>
          </p:cNvSpPr>
          <p:nvPr/>
        </p:nvSpPr>
        <p:spPr>
          <a:xfrm>
            <a:off x="6012160" y="600360"/>
            <a:ext cx="2987624" cy="397742"/>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tr-TR" sz="2000" b="1" dirty="0" smtClean="0">
                <a:solidFill>
                  <a:schemeClr val="tx1"/>
                </a:solidFill>
                <a:effectLst>
                  <a:outerShdw blurRad="38100" dist="38100" dir="2700000" algn="tl">
                    <a:srgbClr val="000000">
                      <a:alpha val="43137"/>
                    </a:srgbClr>
                  </a:outerShdw>
                </a:effectLst>
              </a:rPr>
              <a:t>PAZAR DENETİMLERİ</a:t>
            </a:r>
            <a:endParaRPr lang="tr-TR" sz="2000" dirty="0">
              <a:solidFill>
                <a:schemeClr val="tx1"/>
              </a:solidFill>
              <a:effectLst>
                <a:outerShdw blurRad="38100" dist="38100" dir="2700000" algn="tl">
                  <a:srgbClr val="000000">
                    <a:alpha val="43137"/>
                  </a:srgbClr>
                </a:outerShdw>
              </a:effectLst>
            </a:endParaRPr>
          </a:p>
        </p:txBody>
      </p:sp>
      <p:sp>
        <p:nvSpPr>
          <p:cNvPr id="6" name="2 İçerik Yer Tutucusu"/>
          <p:cNvSpPr txBox="1">
            <a:spLocks/>
          </p:cNvSpPr>
          <p:nvPr/>
        </p:nvSpPr>
        <p:spPr>
          <a:xfrm>
            <a:off x="5860974" y="987574"/>
            <a:ext cx="3138810" cy="1224136"/>
          </a:xfrm>
          <a:prstGeom prst="rect">
            <a:avLst/>
          </a:prstGeom>
        </p:spPr>
        <p:txBody>
          <a:bodyPr vert="horz">
            <a:no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r>
              <a:rPr lang="tr-TR" sz="1200" dirty="0"/>
              <a:t>-    Semt pazarlarımız rutin olarak denetlendi. </a:t>
            </a:r>
            <a:r>
              <a:rPr lang="tr-TR" sz="1200" dirty="0" err="1"/>
              <a:t>Skt</a:t>
            </a:r>
            <a:r>
              <a:rPr lang="tr-TR" sz="1200" dirty="0"/>
              <a:t>, Temizlik, hijyen ve düzen konusunda gerekli uyarılar yapıldı.</a:t>
            </a:r>
          </a:p>
          <a:p>
            <a:r>
              <a:rPr lang="tr-TR" sz="1200" dirty="0"/>
              <a:t>-      </a:t>
            </a:r>
            <a:r>
              <a:rPr lang="tr-TR" sz="1200" dirty="0" err="1"/>
              <a:t>Erdemkent</a:t>
            </a:r>
            <a:r>
              <a:rPr lang="tr-TR" sz="1200" dirty="0"/>
              <a:t>’ te her </a:t>
            </a:r>
            <a:r>
              <a:rPr lang="tr-TR" sz="1200" dirty="0" err="1"/>
              <a:t>haftasonu</a:t>
            </a:r>
            <a:r>
              <a:rPr lang="tr-TR" sz="1200" dirty="0"/>
              <a:t> Mahalle pazarımızın denetimi yapıldı.</a:t>
            </a:r>
          </a:p>
          <a:p>
            <a:r>
              <a:rPr lang="tr-TR" sz="1200" dirty="0"/>
              <a:t>-      Yöresel Ürünler Pazarı rutin olarak denetlendi.</a:t>
            </a:r>
          </a:p>
        </p:txBody>
      </p:sp>
      <p:sp>
        <p:nvSpPr>
          <p:cNvPr id="8" name="1 Başlık"/>
          <p:cNvSpPr txBox="1">
            <a:spLocks/>
          </p:cNvSpPr>
          <p:nvPr/>
        </p:nvSpPr>
        <p:spPr>
          <a:xfrm>
            <a:off x="3111795" y="420340"/>
            <a:ext cx="2386608" cy="397742"/>
          </a:xfrm>
          <a:prstGeom prst="rect">
            <a:avLst/>
          </a:prstGeom>
        </p:spPr>
        <p:txBody>
          <a:bodyPr vert="horz" lIns="0" rIns="0" bIns="0" anchor="b">
            <a:normAutofit fontScale="85000" lnSpcReduction="1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tr-TR" sz="2000" b="1" dirty="0" smtClean="0">
                <a:solidFill>
                  <a:schemeClr val="tx1"/>
                </a:solidFill>
                <a:effectLst>
                  <a:outerShdw blurRad="38100" dist="38100" dir="2700000" algn="tl">
                    <a:srgbClr val="000000">
                      <a:alpha val="43137"/>
                    </a:srgbClr>
                  </a:outerShdw>
                </a:effectLst>
              </a:rPr>
              <a:t>SEYYAR SATICI DENETİMİ</a:t>
            </a:r>
            <a:endParaRPr lang="tr-TR" sz="2000" dirty="0">
              <a:solidFill>
                <a:schemeClr val="tx1"/>
              </a:solidFill>
              <a:effectLst>
                <a:outerShdw blurRad="38100" dist="38100" dir="2700000" algn="tl">
                  <a:srgbClr val="000000">
                    <a:alpha val="43137"/>
                  </a:srgbClr>
                </a:outerShdw>
              </a:effectLst>
            </a:endParaRPr>
          </a:p>
        </p:txBody>
      </p:sp>
      <p:sp>
        <p:nvSpPr>
          <p:cNvPr id="9" name="2 İçerik Yer Tutucusu"/>
          <p:cNvSpPr txBox="1">
            <a:spLocks/>
          </p:cNvSpPr>
          <p:nvPr/>
        </p:nvSpPr>
        <p:spPr>
          <a:xfrm>
            <a:off x="3007659" y="838373"/>
            <a:ext cx="2692280" cy="1805386"/>
          </a:xfrm>
          <a:prstGeom prst="rect">
            <a:avLst/>
          </a:prstGeom>
        </p:spPr>
        <p:txBody>
          <a:bodyPr vert="horz">
            <a:no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r>
              <a:rPr lang="tr-TR" sz="1200" dirty="0"/>
              <a:t>-  </a:t>
            </a:r>
            <a:r>
              <a:rPr lang="tr-TR" sz="1200" dirty="0" err="1"/>
              <a:t>Toki</a:t>
            </a:r>
            <a:r>
              <a:rPr lang="tr-TR" sz="1200" dirty="0"/>
              <a:t>’ </a:t>
            </a:r>
            <a:r>
              <a:rPr lang="tr-TR" sz="1200" dirty="0" err="1"/>
              <a:t>lerde</a:t>
            </a:r>
            <a:r>
              <a:rPr lang="tr-TR" sz="1200" dirty="0"/>
              <a:t> ve Mahallelerde seyyar denetimi yapıldı. Görülen seyyarlar uyarılarak ilçe dışına yönlendirildi.</a:t>
            </a:r>
          </a:p>
          <a:p>
            <a:r>
              <a:rPr lang="tr-TR" sz="1200" dirty="0"/>
              <a:t>-    Ana arter üzerinde rutin seyyar denetimleri yapıldı.</a:t>
            </a:r>
          </a:p>
          <a:p>
            <a:r>
              <a:rPr lang="tr-TR" sz="1200" dirty="0"/>
              <a:t>-    Bölge Hastanesi önünde bulunan seyyar satıcılar, Büyükşehir Belediyesi zabıta ekipleriyle yapılan çalışma sonunda bulundukları yerden kaldırıldı. </a:t>
            </a:r>
          </a:p>
        </p:txBody>
      </p:sp>
      <p:sp>
        <p:nvSpPr>
          <p:cNvPr id="15" name="1 Başlık"/>
          <p:cNvSpPr txBox="1">
            <a:spLocks/>
          </p:cNvSpPr>
          <p:nvPr/>
        </p:nvSpPr>
        <p:spPr bwMode="auto">
          <a:xfrm rot="5400000" flipV="1">
            <a:off x="703846" y="2680006"/>
            <a:ext cx="4454177" cy="61204"/>
          </a:xfrm>
          <a:prstGeom prst="rect">
            <a:avLst/>
          </a:prstGeom>
          <a:solidFill>
            <a:schemeClr val="tx1"/>
          </a:solidFill>
          <a:ln w="9525">
            <a:noFill/>
            <a:miter lim="800000"/>
            <a:headEnd/>
            <a:tailEnd/>
          </a:ln>
        </p:spPr>
        <p:txBody>
          <a:bodyPr anchor="ctr"/>
          <a:lstStyle/>
          <a:p>
            <a:pPr algn="ctr"/>
            <a:endParaRPr lang="tr-TR" dirty="0">
              <a:effectLst>
                <a:outerShdw blurRad="38100" dist="38100" dir="2700000" algn="tl">
                  <a:srgbClr val="000000">
                    <a:alpha val="43137"/>
                  </a:srgbClr>
                </a:outerShdw>
              </a:effectLst>
              <a:latin typeface="Calibri" pitchFamily="34" charset="0"/>
            </a:endParaRPr>
          </a:p>
        </p:txBody>
      </p:sp>
      <p:sp>
        <p:nvSpPr>
          <p:cNvPr id="16" name="1 Başlık"/>
          <p:cNvSpPr txBox="1">
            <a:spLocks/>
          </p:cNvSpPr>
          <p:nvPr/>
        </p:nvSpPr>
        <p:spPr bwMode="auto">
          <a:xfrm rot="5400000" flipV="1">
            <a:off x="3486419" y="2697040"/>
            <a:ext cx="4472761" cy="45719"/>
          </a:xfrm>
          <a:prstGeom prst="rect">
            <a:avLst/>
          </a:prstGeom>
          <a:solidFill>
            <a:schemeClr val="tx1"/>
          </a:solidFill>
          <a:ln w="9525">
            <a:noFill/>
            <a:miter lim="800000"/>
            <a:headEnd/>
            <a:tailEnd/>
          </a:ln>
        </p:spPr>
        <p:txBody>
          <a:bodyPr anchor="ctr"/>
          <a:lstStyle/>
          <a:p>
            <a:pPr algn="ctr"/>
            <a:endParaRPr lang="tr-TR" dirty="0">
              <a:effectLst>
                <a:outerShdw blurRad="38100" dist="38100" dir="2700000" algn="tl">
                  <a:srgbClr val="000000">
                    <a:alpha val="43137"/>
                  </a:srgbClr>
                </a:outerShdw>
              </a:effectLst>
              <a:latin typeface="Calibri" pitchFamily="34" charset="0"/>
            </a:endParaRPr>
          </a:p>
        </p:txBody>
      </p:sp>
      <p:sp>
        <p:nvSpPr>
          <p:cNvPr id="4" name="Slayt Numarası Yer Tutucusu 3">
            <a:extLst>
              <a:ext uri="{FF2B5EF4-FFF2-40B4-BE49-F238E27FC236}">
                <a16:creationId xmlns:a16="http://schemas.microsoft.com/office/drawing/2014/main" id="{FEAE5D6C-6EFA-44C9-BBD6-7BC84CFA6D63}"/>
              </a:ext>
            </a:extLst>
          </p:cNvPr>
          <p:cNvSpPr>
            <a:spLocks noGrp="1"/>
          </p:cNvSpPr>
          <p:nvPr>
            <p:ph type="sldNum" sz="quarter" idx="12"/>
          </p:nvPr>
        </p:nvSpPr>
        <p:spPr/>
        <p:txBody>
          <a:bodyPr/>
          <a:lstStyle/>
          <a:p>
            <a:fld id="{4B13ACF3-0F2D-4C6A-AD1F-FFBCFBC22504}" type="slidenum">
              <a:rPr lang="tr-TR" smtClean="0">
                <a:solidFill>
                  <a:schemeClr val="tx1"/>
                </a:solidFill>
                <a:effectLst>
                  <a:outerShdw blurRad="38100" dist="38100" dir="2700000" algn="tl">
                    <a:srgbClr val="000000">
                      <a:alpha val="43137"/>
                    </a:srgbClr>
                  </a:outerShdw>
                </a:effectLst>
              </a:rPr>
              <a:pPr/>
              <a:t>44</a:t>
            </a:fld>
            <a:endParaRPr lang="tr-TR">
              <a:solidFill>
                <a:schemeClr val="tx1"/>
              </a:solidFill>
              <a:effectLst>
                <a:outerShdw blurRad="38100" dist="38100" dir="2700000" algn="tl">
                  <a:srgbClr val="000000">
                    <a:alpha val="43137"/>
                  </a:srgbClr>
                </a:outerShdw>
              </a:effectLst>
            </a:endParaRPr>
          </a:p>
        </p:txBody>
      </p:sp>
      <p:sp>
        <p:nvSpPr>
          <p:cNvPr id="10" name="1 Başlık">
            <a:extLst>
              <a:ext uri="{FF2B5EF4-FFF2-40B4-BE49-F238E27FC236}">
                <a16:creationId xmlns:a16="http://schemas.microsoft.com/office/drawing/2014/main" id="{E291D646-1636-B0DF-D77F-127619E04579}"/>
              </a:ext>
            </a:extLst>
          </p:cNvPr>
          <p:cNvSpPr txBox="1">
            <a:spLocks/>
          </p:cNvSpPr>
          <p:nvPr/>
        </p:nvSpPr>
        <p:spPr>
          <a:xfrm>
            <a:off x="0" y="29441"/>
            <a:ext cx="9144000" cy="370609"/>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tr-TR" sz="2000" dirty="0">
                <a:solidFill>
                  <a:schemeClr val="tx1"/>
                </a:solidFill>
                <a:effectLst>
                  <a:outerShdw blurRad="38100" dist="38100" dir="2700000" algn="tl">
                    <a:srgbClr val="000000">
                      <a:alpha val="43137"/>
                    </a:srgbClr>
                  </a:outerShdw>
                </a:effectLst>
                <a:highlight>
                  <a:srgbClr val="FF0000"/>
                </a:highlight>
              </a:rPr>
              <a:t>ZABITA MÜDÜRLÜĞÜ</a:t>
            </a:r>
          </a:p>
        </p:txBody>
      </p:sp>
      <p:pic>
        <p:nvPicPr>
          <p:cNvPr id="17" name="Resim 16" descr="D:\MÜDÜR\d75ca5ab-3d59-4a40-9f64-32466979cee2.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345" y="3173459"/>
            <a:ext cx="2520448" cy="1867648"/>
          </a:xfrm>
          <a:prstGeom prst="rect">
            <a:avLst/>
          </a:prstGeom>
          <a:noFill/>
          <a:ln>
            <a:noFill/>
          </a:ln>
        </p:spPr>
      </p:pic>
      <p:pic>
        <p:nvPicPr>
          <p:cNvPr id="18" name="Resim 17" descr="C:\Users\Edremit\Desktop\2023 FAALİYET FOTOĞRAFLARI\SEYYAR\3969ca3d-cf05-46d6-ac82-c803de4cdd92.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78340" y="3173459"/>
            <a:ext cx="2469651" cy="1886696"/>
          </a:xfrm>
          <a:prstGeom prst="rect">
            <a:avLst/>
          </a:prstGeom>
          <a:noFill/>
          <a:ln>
            <a:noFill/>
          </a:ln>
        </p:spPr>
      </p:pic>
      <p:pic>
        <p:nvPicPr>
          <p:cNvPr id="19" name="Resim 18" descr="C:\Users\Edremit\Desktop\2023 FAALİYET FOTOĞRAFLARI\PAZAR\83c7bdaf-5939-47ca-bd9b-e6e3a72ba66a.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984006" y="2743498"/>
            <a:ext cx="2895600" cy="2297609"/>
          </a:xfrm>
          <a:prstGeom prst="rect">
            <a:avLst/>
          </a:prstGeom>
          <a:noFill/>
          <a:ln>
            <a:noFill/>
          </a:ln>
        </p:spPr>
      </p:pic>
    </p:spTree>
    <p:extLst>
      <p:ext uri="{BB962C8B-B14F-4D97-AF65-F5344CB8AC3E}">
        <p14:creationId xmlns:p14="http://schemas.microsoft.com/office/powerpoint/2010/main" val="4185991244"/>
      </p:ext>
    </p:extLst>
  </p:cSld>
  <p:clrMapOvr>
    <a:masterClrMapping/>
  </p:clrMapOvr>
  <p:transition>
    <p:wipe dir="r"/>
  </p:transition>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ayt Numarası Yer Tutucusu 3">
            <a:extLst>
              <a:ext uri="{FF2B5EF4-FFF2-40B4-BE49-F238E27FC236}">
                <a16:creationId xmlns:a16="http://schemas.microsoft.com/office/drawing/2014/main" id="{86862043-9618-3035-3169-E5EAF5B012FC}"/>
              </a:ext>
            </a:extLst>
          </p:cNvPr>
          <p:cNvSpPr>
            <a:spLocks noGrp="1"/>
          </p:cNvSpPr>
          <p:nvPr>
            <p:ph type="sldNum" sz="quarter" idx="12"/>
          </p:nvPr>
        </p:nvSpPr>
        <p:spPr/>
        <p:txBody>
          <a:bodyPr/>
          <a:lstStyle/>
          <a:p>
            <a:fld id="{4B13ACF3-0F2D-4C6A-AD1F-FFBCFBC22504}" type="slidenum">
              <a:rPr lang="tr-TR" smtClean="0">
                <a:solidFill>
                  <a:schemeClr val="tx1"/>
                </a:solidFill>
                <a:effectLst>
                  <a:outerShdw blurRad="38100" dist="38100" dir="2700000" algn="tl">
                    <a:srgbClr val="000000">
                      <a:alpha val="43137"/>
                    </a:srgbClr>
                  </a:outerShdw>
                </a:effectLst>
              </a:rPr>
              <a:pPr/>
              <a:t>45</a:t>
            </a:fld>
            <a:endParaRPr lang="tr-TR">
              <a:solidFill>
                <a:schemeClr val="tx1"/>
              </a:solidFill>
              <a:effectLst>
                <a:outerShdw blurRad="38100" dist="38100" dir="2700000" algn="tl">
                  <a:srgbClr val="000000">
                    <a:alpha val="43137"/>
                  </a:srgbClr>
                </a:outerShdw>
              </a:effectLst>
            </a:endParaRPr>
          </a:p>
        </p:txBody>
      </p:sp>
      <p:sp>
        <p:nvSpPr>
          <p:cNvPr id="2" name="2 İçerik Yer Tutucusu">
            <a:extLst>
              <a:ext uri="{FF2B5EF4-FFF2-40B4-BE49-F238E27FC236}">
                <a16:creationId xmlns:a16="http://schemas.microsoft.com/office/drawing/2014/main" id="{B293BCA4-90BB-04CC-53AF-890960FDD598}"/>
              </a:ext>
            </a:extLst>
          </p:cNvPr>
          <p:cNvSpPr>
            <a:spLocks noGrp="1"/>
          </p:cNvSpPr>
          <p:nvPr>
            <p:ph sz="half" idx="1"/>
          </p:nvPr>
        </p:nvSpPr>
        <p:spPr>
          <a:xfrm>
            <a:off x="107503" y="1203598"/>
            <a:ext cx="4338571" cy="1437179"/>
          </a:xfrm>
        </p:spPr>
        <p:txBody>
          <a:bodyPr>
            <a:normAutofit fontScale="47500" lnSpcReduction="20000"/>
          </a:bodyPr>
          <a:lstStyle/>
          <a:p>
            <a:r>
              <a:rPr lang="tr-TR" dirty="0"/>
              <a:t>Ana arter ve mahallelerde dilenci denetimleri rutin olarak yapıldı. Yakalanan dilenciler uyarılarak ilçe dışına gönderildi.</a:t>
            </a:r>
          </a:p>
          <a:p>
            <a:r>
              <a:rPr lang="tr-TR" dirty="0"/>
              <a:t>-   Büyükşehir Belediyesi Zabıta ekipleriyle müşterek ana arter ve Bölge </a:t>
            </a:r>
            <a:r>
              <a:rPr lang="tr-TR" dirty="0" smtClean="0"/>
              <a:t>Hastanesi’nde </a:t>
            </a:r>
            <a:r>
              <a:rPr lang="tr-TR" dirty="0"/>
              <a:t>dilenci denetimleri yapıldı.</a:t>
            </a:r>
          </a:p>
          <a:p>
            <a:r>
              <a:rPr lang="tr-TR" dirty="0"/>
              <a:t>-   </a:t>
            </a:r>
            <a:r>
              <a:rPr lang="tr-TR" dirty="0" err="1"/>
              <a:t>Şabaniye</a:t>
            </a:r>
            <a:r>
              <a:rPr lang="tr-TR" dirty="0"/>
              <a:t> ışıklarında dilenen yabancı uyruklu dilenciler, Büyükşehir Belediyesi Zabıta ekiplerine tutanakla teslim edilmiştir.</a:t>
            </a:r>
          </a:p>
        </p:txBody>
      </p:sp>
      <p:sp>
        <p:nvSpPr>
          <p:cNvPr id="6" name="2 İçerik Yer Tutucusu">
            <a:extLst>
              <a:ext uri="{FF2B5EF4-FFF2-40B4-BE49-F238E27FC236}">
                <a16:creationId xmlns:a16="http://schemas.microsoft.com/office/drawing/2014/main" id="{0106B16D-899F-6CD1-4CB7-A280860FD8C4}"/>
              </a:ext>
            </a:extLst>
          </p:cNvPr>
          <p:cNvSpPr txBox="1">
            <a:spLocks/>
          </p:cNvSpPr>
          <p:nvPr/>
        </p:nvSpPr>
        <p:spPr>
          <a:xfrm>
            <a:off x="-141447" y="513691"/>
            <a:ext cx="4464496" cy="576064"/>
          </a:xfrm>
          <a:prstGeom prst="rect">
            <a:avLst/>
          </a:prstGeom>
        </p:spPr>
        <p:txBody>
          <a:bodyPr vert="horz">
            <a:no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algn="ctr">
              <a:buFont typeface="Wingdings 2"/>
              <a:buNone/>
            </a:pPr>
            <a:r>
              <a:rPr lang="tr-TR" sz="2500" b="1" dirty="0" smtClean="0">
                <a:effectLst>
                  <a:outerShdw blurRad="38100" dist="38100" dir="2700000" algn="tl">
                    <a:srgbClr val="000000">
                      <a:alpha val="43137"/>
                    </a:srgbClr>
                  </a:outerShdw>
                </a:effectLst>
              </a:rPr>
              <a:t>DİLENCİ DENETİMLERİ</a:t>
            </a:r>
            <a:endParaRPr lang="tr-TR" sz="2500" dirty="0">
              <a:effectLst>
                <a:outerShdw blurRad="38100" dist="38100" dir="2700000" algn="tl">
                  <a:srgbClr val="000000">
                    <a:alpha val="43137"/>
                  </a:srgbClr>
                </a:outerShdw>
              </a:effectLst>
            </a:endParaRPr>
          </a:p>
        </p:txBody>
      </p:sp>
      <p:sp>
        <p:nvSpPr>
          <p:cNvPr id="7" name="1 Başlık">
            <a:extLst>
              <a:ext uri="{FF2B5EF4-FFF2-40B4-BE49-F238E27FC236}">
                <a16:creationId xmlns:a16="http://schemas.microsoft.com/office/drawing/2014/main" id="{108C21B5-C972-1833-4773-63C870573D21}"/>
              </a:ext>
            </a:extLst>
          </p:cNvPr>
          <p:cNvSpPr txBox="1">
            <a:spLocks/>
          </p:cNvSpPr>
          <p:nvPr/>
        </p:nvSpPr>
        <p:spPr bwMode="auto">
          <a:xfrm rot="5400000" flipV="1">
            <a:off x="2470624" y="2872927"/>
            <a:ext cx="4104457" cy="45719"/>
          </a:xfrm>
          <a:prstGeom prst="rect">
            <a:avLst/>
          </a:prstGeom>
          <a:solidFill>
            <a:schemeClr val="tx1"/>
          </a:solidFill>
          <a:ln w="9525">
            <a:noFill/>
            <a:miter lim="800000"/>
            <a:headEnd/>
            <a:tailEnd/>
          </a:ln>
        </p:spPr>
        <p:txBody>
          <a:bodyPr lIns="91438" tIns="45719" rIns="91438" bIns="45719" anchor="ctr"/>
          <a:lstStyle/>
          <a:p>
            <a:pPr algn="ctr"/>
            <a:endParaRPr lang="tr-TR" dirty="0">
              <a:effectLst>
                <a:outerShdw blurRad="38100" dist="38100" dir="2700000" algn="tl">
                  <a:srgbClr val="000000">
                    <a:alpha val="43137"/>
                  </a:srgbClr>
                </a:outerShdw>
              </a:effectLst>
              <a:latin typeface="Calibri" pitchFamily="34" charset="0"/>
            </a:endParaRPr>
          </a:p>
        </p:txBody>
      </p:sp>
      <p:sp>
        <p:nvSpPr>
          <p:cNvPr id="8" name="2 İçerik Yer Tutucusu">
            <a:extLst>
              <a:ext uri="{FF2B5EF4-FFF2-40B4-BE49-F238E27FC236}">
                <a16:creationId xmlns:a16="http://schemas.microsoft.com/office/drawing/2014/main" id="{1F53E4C0-0528-6B03-1BDA-5F8A32EA6029}"/>
              </a:ext>
            </a:extLst>
          </p:cNvPr>
          <p:cNvSpPr txBox="1">
            <a:spLocks/>
          </p:cNvSpPr>
          <p:nvPr/>
        </p:nvSpPr>
        <p:spPr>
          <a:xfrm>
            <a:off x="4572000" y="503629"/>
            <a:ext cx="4464496" cy="576064"/>
          </a:xfrm>
          <a:prstGeom prst="rect">
            <a:avLst/>
          </a:prstGeom>
        </p:spPr>
        <p:txBody>
          <a:bodyPr vert="horz">
            <a:no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algn="ctr">
              <a:buFont typeface="Wingdings 2"/>
              <a:buNone/>
            </a:pPr>
            <a:r>
              <a:rPr lang="tr-TR" sz="2500" b="1" dirty="0" smtClean="0">
                <a:effectLst>
                  <a:outerShdw blurRad="38100" dist="38100" dir="2700000" algn="tl">
                    <a:srgbClr val="000000">
                      <a:alpha val="43137"/>
                    </a:srgbClr>
                  </a:outerShdw>
                </a:effectLst>
              </a:rPr>
              <a:t>BEYAZ BAYRAK </a:t>
            </a:r>
          </a:p>
          <a:p>
            <a:pPr algn="ctr">
              <a:buFont typeface="Wingdings 2"/>
              <a:buNone/>
            </a:pPr>
            <a:r>
              <a:rPr lang="tr-TR" sz="2500" b="1" dirty="0" smtClean="0">
                <a:effectLst>
                  <a:outerShdw blurRad="38100" dist="38100" dir="2700000" algn="tl">
                    <a:srgbClr val="000000">
                      <a:alpha val="43137"/>
                    </a:srgbClr>
                  </a:outerShdw>
                </a:effectLst>
              </a:rPr>
              <a:t>PROJESİ</a:t>
            </a:r>
            <a:endParaRPr lang="tr-TR" sz="2500" dirty="0">
              <a:effectLst>
                <a:outerShdw blurRad="38100" dist="38100" dir="2700000" algn="tl">
                  <a:srgbClr val="000000">
                    <a:alpha val="43137"/>
                  </a:srgbClr>
                </a:outerShdw>
              </a:effectLst>
            </a:endParaRPr>
          </a:p>
        </p:txBody>
      </p:sp>
      <p:sp>
        <p:nvSpPr>
          <p:cNvPr id="9" name="2 İçerik Yer Tutucusu">
            <a:extLst>
              <a:ext uri="{FF2B5EF4-FFF2-40B4-BE49-F238E27FC236}">
                <a16:creationId xmlns:a16="http://schemas.microsoft.com/office/drawing/2014/main" id="{B02C2F4D-646E-6C86-F6B5-5BC07A5DD64C}"/>
              </a:ext>
            </a:extLst>
          </p:cNvPr>
          <p:cNvSpPr txBox="1">
            <a:spLocks/>
          </p:cNvSpPr>
          <p:nvPr/>
        </p:nvSpPr>
        <p:spPr>
          <a:xfrm>
            <a:off x="4623018" y="1635646"/>
            <a:ext cx="4270569" cy="708279"/>
          </a:xfrm>
          <a:prstGeom prst="rect">
            <a:avLst/>
          </a:prstGeom>
        </p:spPr>
        <p:txBody>
          <a:bodyPr vert="horz">
            <a:norm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r>
              <a:rPr lang="tr-TR" sz="1200" dirty="0"/>
              <a:t> Beyaz Bayrak Projesi kapsamında başvuru yapan işletmeler denetlenip form tutuldu. 1 Restoran, 1 Ekmek Fırını ve 1 Lokantaya Beyaz Bayrak verildi.</a:t>
            </a:r>
          </a:p>
        </p:txBody>
      </p:sp>
      <p:sp>
        <p:nvSpPr>
          <p:cNvPr id="5" name="1 Başlık">
            <a:extLst>
              <a:ext uri="{FF2B5EF4-FFF2-40B4-BE49-F238E27FC236}">
                <a16:creationId xmlns:a16="http://schemas.microsoft.com/office/drawing/2014/main" id="{3A7B85D5-C777-7E8C-668D-0CBCA59BD3DD}"/>
              </a:ext>
            </a:extLst>
          </p:cNvPr>
          <p:cNvSpPr txBox="1">
            <a:spLocks/>
          </p:cNvSpPr>
          <p:nvPr/>
        </p:nvSpPr>
        <p:spPr>
          <a:xfrm>
            <a:off x="0" y="29441"/>
            <a:ext cx="9144000" cy="370609"/>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tr-TR" sz="2000" dirty="0">
                <a:solidFill>
                  <a:schemeClr val="tx1"/>
                </a:solidFill>
                <a:effectLst>
                  <a:outerShdw blurRad="38100" dist="38100" dir="2700000" algn="tl">
                    <a:srgbClr val="000000">
                      <a:alpha val="43137"/>
                    </a:srgbClr>
                  </a:outerShdw>
                </a:effectLst>
                <a:highlight>
                  <a:srgbClr val="FF0000"/>
                </a:highlight>
              </a:rPr>
              <a:t>ZABITA MÜDÜRLÜĞÜ</a:t>
            </a:r>
          </a:p>
        </p:txBody>
      </p:sp>
      <p:pic>
        <p:nvPicPr>
          <p:cNvPr id="10" name="Resim 9" descr="C:\Users\Edremit\Desktop\2023 FAALİYET FOTOĞRAFLARI\DİLENCİ\3e27fbd7-8c30-47b9-b90e-6cea4ece0e33.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1" y="2643758"/>
            <a:ext cx="2088232" cy="2397349"/>
          </a:xfrm>
          <a:prstGeom prst="rect">
            <a:avLst/>
          </a:prstGeom>
          <a:noFill/>
          <a:ln>
            <a:noFill/>
          </a:ln>
        </p:spPr>
      </p:pic>
      <p:pic>
        <p:nvPicPr>
          <p:cNvPr id="12" name="Resim 11" descr="C:\Users\Edremit\Desktop\2023 FAALİYET FOTOĞRAFLARI\DİLENCİ\4f94ad73-96e6-4e93-b53b-9cc50b2fdd92.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93294" y="2640777"/>
            <a:ext cx="1929755" cy="2400330"/>
          </a:xfrm>
          <a:prstGeom prst="rect">
            <a:avLst/>
          </a:prstGeom>
          <a:noFill/>
          <a:ln>
            <a:noFill/>
          </a:ln>
        </p:spPr>
      </p:pic>
      <p:pic>
        <p:nvPicPr>
          <p:cNvPr id="13" name="Resim 12" descr="C:\Users\Edremit\Desktop\2023 FAALİYET FOTOĞRAFLARI\BEYAZ BAYRAK\8b3449d5-8df2-46d5-a2f1-4d30dddffea2.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23018" y="2634209"/>
            <a:ext cx="2108847" cy="2406897"/>
          </a:xfrm>
          <a:prstGeom prst="rect">
            <a:avLst/>
          </a:prstGeom>
          <a:noFill/>
          <a:ln>
            <a:noFill/>
          </a:ln>
        </p:spPr>
      </p:pic>
      <p:pic>
        <p:nvPicPr>
          <p:cNvPr id="14" name="Resim 13" descr="C:\Users\Edremit\Desktop\2023 FAALİYET FOTOĞRAFLARI\BEYAZ BAYRAK\0a86bec4-4f1b-4897-9685-3ac4450e7b8b.jp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08676" y="2634209"/>
            <a:ext cx="2232248" cy="2406897"/>
          </a:xfrm>
          <a:prstGeom prst="rect">
            <a:avLst/>
          </a:prstGeom>
          <a:noFill/>
          <a:ln>
            <a:noFill/>
          </a:ln>
        </p:spPr>
      </p:pic>
    </p:spTree>
    <p:extLst>
      <p:ext uri="{BB962C8B-B14F-4D97-AF65-F5344CB8AC3E}">
        <p14:creationId xmlns:p14="http://schemas.microsoft.com/office/powerpoint/2010/main" val="1081216513"/>
      </p:ext>
    </p:extLst>
  </p:cSld>
  <p:clrMapOvr>
    <a:masterClrMapping/>
  </p:clrMapOvr>
  <p:transition>
    <p:wipe dir="r"/>
  </p:transition>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ayt Numarası Yer Tutucusu 3">
            <a:extLst>
              <a:ext uri="{FF2B5EF4-FFF2-40B4-BE49-F238E27FC236}">
                <a16:creationId xmlns:a16="http://schemas.microsoft.com/office/drawing/2014/main" id="{86862043-9618-3035-3169-E5EAF5B012FC}"/>
              </a:ext>
            </a:extLst>
          </p:cNvPr>
          <p:cNvSpPr>
            <a:spLocks noGrp="1"/>
          </p:cNvSpPr>
          <p:nvPr>
            <p:ph type="sldNum" sz="quarter" idx="12"/>
          </p:nvPr>
        </p:nvSpPr>
        <p:spPr/>
        <p:txBody>
          <a:bodyPr/>
          <a:lstStyle/>
          <a:p>
            <a:fld id="{4B13ACF3-0F2D-4C6A-AD1F-FFBCFBC22504}" type="slidenum">
              <a:rPr lang="tr-TR" smtClean="0">
                <a:solidFill>
                  <a:schemeClr val="tx1"/>
                </a:solidFill>
                <a:effectLst>
                  <a:outerShdw blurRad="38100" dist="38100" dir="2700000" algn="tl">
                    <a:srgbClr val="000000">
                      <a:alpha val="43137"/>
                    </a:srgbClr>
                  </a:outerShdw>
                </a:effectLst>
              </a:rPr>
              <a:pPr/>
              <a:t>46</a:t>
            </a:fld>
            <a:endParaRPr lang="tr-TR">
              <a:solidFill>
                <a:schemeClr val="tx1"/>
              </a:solidFill>
              <a:effectLst>
                <a:outerShdw blurRad="38100" dist="38100" dir="2700000" algn="tl">
                  <a:srgbClr val="000000">
                    <a:alpha val="43137"/>
                  </a:srgbClr>
                </a:outerShdw>
              </a:effectLst>
            </a:endParaRPr>
          </a:p>
        </p:txBody>
      </p:sp>
      <p:sp>
        <p:nvSpPr>
          <p:cNvPr id="5" name="1 Başlık">
            <a:extLst>
              <a:ext uri="{FF2B5EF4-FFF2-40B4-BE49-F238E27FC236}">
                <a16:creationId xmlns:a16="http://schemas.microsoft.com/office/drawing/2014/main" id="{847E7310-D705-26D9-9409-AE6756DD6F82}"/>
              </a:ext>
            </a:extLst>
          </p:cNvPr>
          <p:cNvSpPr>
            <a:spLocks noGrp="1"/>
          </p:cNvSpPr>
          <p:nvPr>
            <p:ph type="title"/>
          </p:nvPr>
        </p:nvSpPr>
        <p:spPr>
          <a:xfrm>
            <a:off x="241176" y="627534"/>
            <a:ext cx="4078796" cy="288032"/>
          </a:xfrm>
        </p:spPr>
        <p:txBody>
          <a:bodyPr>
            <a:noAutofit/>
          </a:bodyPr>
          <a:lstStyle/>
          <a:p>
            <a:r>
              <a:rPr lang="tr-TR" sz="4000" b="1" dirty="0" smtClean="0">
                <a:solidFill>
                  <a:schemeClr val="tx1"/>
                </a:solidFill>
                <a:effectLst>
                  <a:outerShdw blurRad="38100" dist="38100" dir="2700000" algn="tl">
                    <a:srgbClr val="000000">
                      <a:alpha val="43137"/>
                    </a:srgbClr>
                  </a:outerShdw>
                </a:effectLst>
              </a:rPr>
              <a:t>İMHA</a:t>
            </a:r>
            <a:endParaRPr lang="tr-TR" sz="4000" dirty="0">
              <a:solidFill>
                <a:schemeClr val="tx1"/>
              </a:solidFill>
              <a:effectLst>
                <a:outerShdw blurRad="38100" dist="38100" dir="2700000" algn="tl">
                  <a:srgbClr val="000000">
                    <a:alpha val="43137"/>
                  </a:srgbClr>
                </a:outerShdw>
              </a:effectLst>
            </a:endParaRPr>
          </a:p>
        </p:txBody>
      </p:sp>
      <p:sp>
        <p:nvSpPr>
          <p:cNvPr id="6" name="2 İçerik Yer Tutucusu">
            <a:extLst>
              <a:ext uri="{FF2B5EF4-FFF2-40B4-BE49-F238E27FC236}">
                <a16:creationId xmlns:a16="http://schemas.microsoft.com/office/drawing/2014/main" id="{182D3B6B-0EEF-4AA5-80C4-5F36C25A2099}"/>
              </a:ext>
            </a:extLst>
          </p:cNvPr>
          <p:cNvSpPr txBox="1">
            <a:spLocks/>
          </p:cNvSpPr>
          <p:nvPr/>
        </p:nvSpPr>
        <p:spPr>
          <a:xfrm>
            <a:off x="-32320" y="938560"/>
            <a:ext cx="4392488" cy="1800200"/>
          </a:xfrm>
          <a:prstGeom prst="rect">
            <a:avLst/>
          </a:prstGeom>
        </p:spPr>
        <p:txBody>
          <a:bodyPr vert="horz">
            <a:no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r>
              <a:rPr lang="tr-TR" sz="1200" dirty="0"/>
              <a:t>-    3 Fırın, 2 Tavukçu, 1 Bakkal,1 Kantin ve 5 Markette yapılan denetimler sonucunda son kullanma tarihi geçmiş ürünlere tutanak tutulup el konularak imhası gerçekleştirildi.	</a:t>
            </a:r>
          </a:p>
          <a:p>
            <a:r>
              <a:rPr lang="tr-TR" sz="1200" dirty="0"/>
              <a:t>-    </a:t>
            </a:r>
            <a:r>
              <a:rPr lang="tr-TR" sz="1200" dirty="0" err="1"/>
              <a:t>Erdemkent</a:t>
            </a:r>
            <a:r>
              <a:rPr lang="tr-TR" sz="1200" dirty="0"/>
              <a:t> Mahallesi’nde bir markette el koyduğumuz tarihi geçmiş 30 KG tavuk, tarafımızca imha edildi.</a:t>
            </a:r>
          </a:p>
          <a:p>
            <a:r>
              <a:rPr lang="tr-TR" sz="1200" dirty="0"/>
              <a:t>-   Kurubaş Mahallesi’ </a:t>
            </a:r>
            <a:r>
              <a:rPr lang="tr-TR" sz="1200" dirty="0" err="1"/>
              <a:t>nde</a:t>
            </a:r>
            <a:r>
              <a:rPr lang="tr-TR" sz="1200" dirty="0"/>
              <a:t> Edremit İlçe Jandarma ve Çevre Şehircilik İl Müdürlüğü ile birlikte 450 paket kaçak sigara imhası gerçekleştirildi.</a:t>
            </a:r>
          </a:p>
        </p:txBody>
      </p:sp>
      <p:sp>
        <p:nvSpPr>
          <p:cNvPr id="2" name="1 Başlık">
            <a:extLst>
              <a:ext uri="{FF2B5EF4-FFF2-40B4-BE49-F238E27FC236}">
                <a16:creationId xmlns:a16="http://schemas.microsoft.com/office/drawing/2014/main" id="{9403ECD3-3EB5-291F-FBAE-BE63F9A68053}"/>
              </a:ext>
            </a:extLst>
          </p:cNvPr>
          <p:cNvSpPr txBox="1">
            <a:spLocks/>
          </p:cNvSpPr>
          <p:nvPr/>
        </p:nvSpPr>
        <p:spPr>
          <a:xfrm>
            <a:off x="0" y="29441"/>
            <a:ext cx="9144000" cy="370609"/>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tr-TR" sz="2000" dirty="0">
                <a:solidFill>
                  <a:schemeClr val="tx1"/>
                </a:solidFill>
                <a:effectLst>
                  <a:outerShdw blurRad="38100" dist="38100" dir="2700000" algn="tl">
                    <a:srgbClr val="000000">
                      <a:alpha val="43137"/>
                    </a:srgbClr>
                  </a:outerShdw>
                </a:effectLst>
                <a:highlight>
                  <a:srgbClr val="FF0000"/>
                </a:highlight>
              </a:rPr>
              <a:t>ZABITA MÜDÜRLÜĞÜ</a:t>
            </a:r>
          </a:p>
        </p:txBody>
      </p:sp>
      <p:sp>
        <p:nvSpPr>
          <p:cNvPr id="10" name="1 Başlık">
            <a:extLst>
              <a:ext uri="{FF2B5EF4-FFF2-40B4-BE49-F238E27FC236}">
                <a16:creationId xmlns:a16="http://schemas.microsoft.com/office/drawing/2014/main" id="{108C21B5-C972-1833-4773-63C870573D21}"/>
              </a:ext>
            </a:extLst>
          </p:cNvPr>
          <p:cNvSpPr txBox="1">
            <a:spLocks/>
          </p:cNvSpPr>
          <p:nvPr/>
        </p:nvSpPr>
        <p:spPr bwMode="auto">
          <a:xfrm rot="5400000" flipV="1">
            <a:off x="2470624" y="2872927"/>
            <a:ext cx="4104457" cy="45719"/>
          </a:xfrm>
          <a:prstGeom prst="rect">
            <a:avLst/>
          </a:prstGeom>
          <a:solidFill>
            <a:schemeClr val="tx1"/>
          </a:solidFill>
          <a:ln w="9525">
            <a:noFill/>
            <a:miter lim="800000"/>
            <a:headEnd/>
            <a:tailEnd/>
          </a:ln>
        </p:spPr>
        <p:txBody>
          <a:bodyPr lIns="91438" tIns="45719" rIns="91438" bIns="45719" anchor="ctr"/>
          <a:lstStyle/>
          <a:p>
            <a:pPr algn="ctr"/>
            <a:endParaRPr lang="tr-TR" dirty="0">
              <a:effectLst>
                <a:outerShdw blurRad="38100" dist="38100" dir="2700000" algn="tl">
                  <a:srgbClr val="000000">
                    <a:alpha val="43137"/>
                  </a:srgbClr>
                </a:outerShdw>
              </a:effectLst>
              <a:latin typeface="Calibri" pitchFamily="34" charset="0"/>
            </a:endParaRPr>
          </a:p>
        </p:txBody>
      </p:sp>
      <p:pic>
        <p:nvPicPr>
          <p:cNvPr id="11" name="Resim 10" descr="C:\Users\Edremit\Desktop\2023 FAALİYET FOTOĞRAFLARI\İMHA\BÖREKÇİ ABLA 22.03.2023\121786ce-5dd1-473e-9073-8bf89a3e12eb.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39752" y="2801888"/>
            <a:ext cx="1980220" cy="2199333"/>
          </a:xfrm>
          <a:prstGeom prst="rect">
            <a:avLst/>
          </a:prstGeom>
          <a:noFill/>
          <a:ln>
            <a:noFill/>
          </a:ln>
        </p:spPr>
      </p:pic>
      <p:pic>
        <p:nvPicPr>
          <p:cNvPr id="12" name="Resim 11" descr="C:\Users\Edremit\Desktop\2023 FAALİYET FOTOĞRAFLARI\İMHA\2ccb9fad-da34-4c09-90cf-eb8b851bd32e.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710" y="2801887"/>
            <a:ext cx="2207034" cy="2199333"/>
          </a:xfrm>
          <a:prstGeom prst="rect">
            <a:avLst/>
          </a:prstGeom>
          <a:noFill/>
          <a:ln>
            <a:noFill/>
          </a:ln>
        </p:spPr>
      </p:pic>
      <p:sp>
        <p:nvSpPr>
          <p:cNvPr id="13" name="1 Başlık">
            <a:extLst>
              <a:ext uri="{FF2B5EF4-FFF2-40B4-BE49-F238E27FC236}">
                <a16:creationId xmlns:a16="http://schemas.microsoft.com/office/drawing/2014/main" id="{847E7310-D705-26D9-9409-AE6756DD6F82}"/>
              </a:ext>
            </a:extLst>
          </p:cNvPr>
          <p:cNvSpPr txBox="1">
            <a:spLocks/>
          </p:cNvSpPr>
          <p:nvPr/>
        </p:nvSpPr>
        <p:spPr>
          <a:xfrm>
            <a:off x="4860032" y="699542"/>
            <a:ext cx="4078796" cy="288032"/>
          </a:xfrm>
          <a:prstGeom prst="rect">
            <a:avLst/>
          </a:prstGeom>
        </p:spPr>
        <p:txBody>
          <a:bodyPr vert="horz" lIns="0" rIns="0" bIns="0" anchor="b">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tr-TR" sz="3800" b="1" dirty="0" smtClean="0">
                <a:solidFill>
                  <a:schemeClr val="tx1"/>
                </a:solidFill>
                <a:effectLst>
                  <a:outerShdw blurRad="38100" dist="38100" dir="2700000" algn="tl">
                    <a:srgbClr val="000000">
                      <a:alpha val="43137"/>
                    </a:srgbClr>
                  </a:outerShdw>
                </a:effectLst>
              </a:rPr>
              <a:t>ZABITA AKADEMİSİ</a:t>
            </a:r>
            <a:endParaRPr lang="tr-TR" sz="3800" dirty="0">
              <a:solidFill>
                <a:schemeClr val="tx1"/>
              </a:solidFill>
              <a:effectLst>
                <a:outerShdw blurRad="38100" dist="38100" dir="2700000" algn="tl">
                  <a:srgbClr val="000000">
                    <a:alpha val="43137"/>
                  </a:srgbClr>
                </a:outerShdw>
              </a:effectLst>
            </a:endParaRPr>
          </a:p>
        </p:txBody>
      </p:sp>
      <p:sp>
        <p:nvSpPr>
          <p:cNvPr id="14" name="2 İçerik Yer Tutucusu">
            <a:extLst>
              <a:ext uri="{FF2B5EF4-FFF2-40B4-BE49-F238E27FC236}">
                <a16:creationId xmlns:a16="http://schemas.microsoft.com/office/drawing/2014/main" id="{182D3B6B-0EEF-4AA5-80C4-5F36C25A2099}"/>
              </a:ext>
            </a:extLst>
          </p:cNvPr>
          <p:cNvSpPr txBox="1">
            <a:spLocks/>
          </p:cNvSpPr>
          <p:nvPr/>
        </p:nvSpPr>
        <p:spPr>
          <a:xfrm>
            <a:off x="4703186" y="1077218"/>
            <a:ext cx="4392488" cy="1800200"/>
          </a:xfrm>
          <a:prstGeom prst="rect">
            <a:avLst/>
          </a:prstGeom>
        </p:spPr>
        <p:txBody>
          <a:bodyPr vert="horz">
            <a:no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r>
              <a:rPr lang="tr-TR" sz="1400" dirty="0"/>
              <a:t>-   Müdürlüğümüz bünyesinde kurmuş olduğumuz ZABITA AKADEMİSİ  birim içi sürekli eğitim ve gelişim programımız dahilinde mevcut personelimizin bilgi ve donanımını arttırmak amacıyla düzenli katılım sağlandı.</a:t>
            </a:r>
          </a:p>
          <a:p>
            <a:r>
              <a:rPr lang="tr-TR" sz="1400" dirty="0"/>
              <a:t>-    Ekiplerimizce sahada aktif çalışmasını sağlamak için haftada bir gün spor etkinliği düzenlendi.</a:t>
            </a:r>
          </a:p>
        </p:txBody>
      </p:sp>
      <p:pic>
        <p:nvPicPr>
          <p:cNvPr id="15" name="Resim 14" descr="C:\Users\Edremit\Desktop\2023 FAALİYET FOTOĞRAFLARI\ZABITA HAFTASI\1cb1f572-4b93-4ef4-8a38-e597040e00b2.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47065" y="2801886"/>
            <a:ext cx="1973238" cy="2199333"/>
          </a:xfrm>
          <a:prstGeom prst="rect">
            <a:avLst/>
          </a:prstGeom>
          <a:noFill/>
          <a:ln>
            <a:noFill/>
          </a:ln>
        </p:spPr>
      </p:pic>
      <p:pic>
        <p:nvPicPr>
          <p:cNvPr id="16" name="Resim 15" descr="C:\Users\Edremit\Desktop\2023 FAALİYET FOTOĞRAFLARI\ZABITA AKADEMİSİ\6e1fe167-8c43-46ac-8481-87755ad0df3b.jp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77961" y="2801886"/>
            <a:ext cx="2260055" cy="2199333"/>
          </a:xfrm>
          <a:prstGeom prst="rect">
            <a:avLst/>
          </a:prstGeom>
          <a:noFill/>
          <a:ln>
            <a:noFill/>
          </a:ln>
        </p:spPr>
      </p:pic>
    </p:spTree>
    <p:extLst>
      <p:ext uri="{BB962C8B-B14F-4D97-AF65-F5344CB8AC3E}">
        <p14:creationId xmlns:p14="http://schemas.microsoft.com/office/powerpoint/2010/main" val="2071783282"/>
      </p:ext>
    </p:extLst>
  </p:cSld>
  <p:clrMapOvr>
    <a:masterClrMapping/>
  </p:clrMapOvr>
  <p:transition>
    <p:wipe dir="r"/>
  </p:transition>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539552" y="483519"/>
            <a:ext cx="7772400" cy="3951058"/>
          </a:xfrm>
        </p:spPr>
        <p:txBody>
          <a:bodyPr>
            <a:noAutofit/>
          </a:bodyPr>
          <a:lstStyle/>
          <a:p>
            <a:pPr marL="182880" indent="0" algn="ctr">
              <a:buNone/>
            </a:pPr>
            <a:r>
              <a:rPr lang="tr-TR" sz="66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YAZI İŞLERİ </a:t>
            </a:r>
            <a:r>
              <a:rPr lang="tr-TR" sz="66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MÜDÜRLÜĞÜ </a:t>
            </a:r>
            <a:br>
              <a:rPr lang="tr-TR" sz="66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br>
            <a:endParaRPr lang="tr-TR" sz="66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Slayt Numarası Yer Tutucusu 2">
            <a:extLst>
              <a:ext uri="{FF2B5EF4-FFF2-40B4-BE49-F238E27FC236}">
                <a16:creationId xmlns:a16="http://schemas.microsoft.com/office/drawing/2014/main" id="{7C5E3AA5-0E9B-48E5-AC13-9DF94A88182A}"/>
              </a:ext>
            </a:extLst>
          </p:cNvPr>
          <p:cNvSpPr>
            <a:spLocks noGrp="1"/>
          </p:cNvSpPr>
          <p:nvPr>
            <p:ph type="sldNum" sz="quarter" idx="12"/>
          </p:nvPr>
        </p:nvSpPr>
        <p:spPr/>
        <p:txBody>
          <a:bodyPr/>
          <a:lstStyle/>
          <a:p>
            <a:fld id="{4B13ACF3-0F2D-4C6A-AD1F-FFBCFBC22504}" type="slidenum">
              <a:rPr lang="tr-TR" smtClean="0">
                <a:solidFill>
                  <a:schemeClr val="tx1"/>
                </a:solidFill>
                <a:effectLst>
                  <a:outerShdw blurRad="38100" dist="38100" dir="2700000" algn="tl">
                    <a:srgbClr val="000000">
                      <a:alpha val="43137"/>
                    </a:srgbClr>
                  </a:outerShdw>
                </a:effectLst>
              </a:rPr>
              <a:pPr/>
              <a:t>47</a:t>
            </a:fld>
            <a:endParaRPr lang="tr-TR">
              <a:solidFill>
                <a:schemeClr val="tx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922805811"/>
      </p:ext>
    </p:extLst>
  </p:cSld>
  <p:clrMapOvr>
    <a:masterClrMapping/>
  </p:clrMapOvr>
  <p:transition>
    <p:wipe dir="r"/>
  </p:transition>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Dikdörtgen 3"/>
          <p:cNvSpPr/>
          <p:nvPr/>
        </p:nvSpPr>
        <p:spPr>
          <a:xfrm>
            <a:off x="308332" y="772984"/>
            <a:ext cx="8352928" cy="461665"/>
          </a:xfrm>
          <a:prstGeom prst="rect">
            <a:avLst/>
          </a:prstGeom>
        </p:spPr>
        <p:txBody>
          <a:bodyPr wrap="square">
            <a:spAutoFit/>
          </a:bodyPr>
          <a:lstStyle/>
          <a:p>
            <a:pPr lvl="0" algn="ctr"/>
            <a:r>
              <a:rPr lang="tr-TR" sz="2400" b="1" dirty="0">
                <a:effectLst>
                  <a:outerShdw blurRad="38100" dist="38100" dir="2700000" algn="tl">
                    <a:srgbClr val="000000">
                      <a:alpha val="43137"/>
                    </a:srgbClr>
                  </a:outerShdw>
                </a:effectLst>
                <a:latin typeface="Times New Roman" pitchFamily="18" charset="0"/>
                <a:cs typeface="Times New Roman" pitchFamily="18" charset="0"/>
              </a:rPr>
              <a:t>YAZI İŞLERİ MÜDÜRLÜĞÜ MECLİS KARARLARI</a:t>
            </a:r>
            <a:endParaRPr lang="tr-TR" sz="2400"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6" name="AutoShape 2" descr="edremit belediyesi van ile ilgili görsel sonucu"/>
          <p:cNvSpPr>
            <a:spLocks noChangeAspect="1" noChangeArrowheads="1"/>
          </p:cNvSpPr>
          <p:nvPr/>
        </p:nvSpPr>
        <p:spPr bwMode="auto">
          <a:xfrm>
            <a:off x="1115616" y="1401100"/>
            <a:ext cx="7272808" cy="867277"/>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r>
              <a:rPr lang="tr-TR" sz="2600" dirty="0" smtClean="0">
                <a:latin typeface="+mj-lt"/>
              </a:rPr>
              <a:t>01.01.2023-31.12.2023 </a:t>
            </a:r>
            <a:r>
              <a:rPr lang="tr-TR" sz="2600" dirty="0">
                <a:latin typeface="+mj-lt"/>
              </a:rPr>
              <a:t>tarihleri arasında </a:t>
            </a:r>
            <a:r>
              <a:rPr lang="tr-TR" sz="2600" dirty="0" smtClean="0">
                <a:latin typeface="+mj-lt"/>
              </a:rPr>
              <a:t>314 </a:t>
            </a:r>
            <a:r>
              <a:rPr lang="tr-TR" sz="2600" dirty="0">
                <a:latin typeface="+mj-lt"/>
              </a:rPr>
              <a:t>adet meclis kararı alınmıştır.</a:t>
            </a:r>
          </a:p>
        </p:txBody>
      </p:sp>
      <p:sp>
        <p:nvSpPr>
          <p:cNvPr id="7" name="AutoShape 4" descr="edremit belediyesi van ile ilgili görsel sonucu"/>
          <p:cNvSpPr>
            <a:spLocks noChangeAspect="1" noChangeArrowheads="1"/>
          </p:cNvSpPr>
          <p:nvPr/>
        </p:nvSpPr>
        <p:spPr bwMode="auto">
          <a:xfrm>
            <a:off x="307976" y="-2022872"/>
            <a:ext cx="6257925" cy="44577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3" name="Rectangle 1"/>
          <p:cNvSpPr>
            <a:spLocks noChangeArrowheads="1"/>
          </p:cNvSpPr>
          <p:nvPr/>
        </p:nvSpPr>
        <p:spPr bwMode="auto">
          <a:xfrm>
            <a:off x="1428750" y="86308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tr-TR" sz="1800" b="0" i="0" u="none" strike="noStrike" cap="none" normalizeH="0" baseline="0">
              <a:ln>
                <a:noFill/>
              </a:ln>
              <a:solidFill>
                <a:schemeClr val="tx1"/>
              </a:solidFill>
              <a:effectLst/>
              <a:latin typeface="Arial" pitchFamily="34" charset="0"/>
              <a:cs typeface="Arial" pitchFamily="34" charset="0"/>
            </a:endParaRPr>
          </a:p>
        </p:txBody>
      </p:sp>
      <p:sp>
        <p:nvSpPr>
          <p:cNvPr id="5" name="Slayt Numarası Yer Tutucusu 4">
            <a:extLst>
              <a:ext uri="{FF2B5EF4-FFF2-40B4-BE49-F238E27FC236}">
                <a16:creationId xmlns:a16="http://schemas.microsoft.com/office/drawing/2014/main" id="{B1922D87-C19F-4367-9549-FB0F211C3EC8}"/>
              </a:ext>
            </a:extLst>
          </p:cNvPr>
          <p:cNvSpPr>
            <a:spLocks noGrp="1"/>
          </p:cNvSpPr>
          <p:nvPr>
            <p:ph type="sldNum" sz="quarter" idx="12"/>
          </p:nvPr>
        </p:nvSpPr>
        <p:spPr/>
        <p:txBody>
          <a:bodyPr/>
          <a:lstStyle/>
          <a:p>
            <a:fld id="{4B13ACF3-0F2D-4C6A-AD1F-FFBCFBC22504}" type="slidenum">
              <a:rPr lang="tr-TR" smtClean="0"/>
              <a:pPr/>
              <a:t>48</a:t>
            </a:fld>
            <a:endParaRPr lang="tr-TR"/>
          </a:p>
        </p:txBody>
      </p:sp>
      <p:sp>
        <p:nvSpPr>
          <p:cNvPr id="2" name="1 Başlık">
            <a:extLst>
              <a:ext uri="{FF2B5EF4-FFF2-40B4-BE49-F238E27FC236}">
                <a16:creationId xmlns:a16="http://schemas.microsoft.com/office/drawing/2014/main" id="{7AFABC3F-6E63-06AF-ED13-2C3142FB5B53}"/>
              </a:ext>
            </a:extLst>
          </p:cNvPr>
          <p:cNvSpPr txBox="1">
            <a:spLocks/>
          </p:cNvSpPr>
          <p:nvPr/>
        </p:nvSpPr>
        <p:spPr>
          <a:xfrm>
            <a:off x="0" y="29441"/>
            <a:ext cx="9144000" cy="370609"/>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tr-TR" sz="2000" dirty="0">
                <a:solidFill>
                  <a:schemeClr val="tx1"/>
                </a:solidFill>
                <a:effectLst>
                  <a:outerShdw blurRad="38100" dist="38100" dir="2700000" algn="tl">
                    <a:srgbClr val="000000">
                      <a:alpha val="43137"/>
                    </a:srgbClr>
                  </a:outerShdw>
                </a:effectLst>
                <a:highlight>
                  <a:srgbClr val="FF0000"/>
                </a:highlight>
              </a:rPr>
              <a:t>YAZI İŞLERİ MÜDÜRLÜĞÜ</a:t>
            </a:r>
          </a:p>
        </p:txBody>
      </p:sp>
      <p:pic>
        <p:nvPicPr>
          <p:cNvPr id="8" name="Resim 7"/>
          <p:cNvPicPr>
            <a:picLocks noChangeAspect="1"/>
          </p:cNvPicPr>
          <p:nvPr/>
        </p:nvPicPr>
        <p:blipFill rotWithShape="1">
          <a:blip r:embed="rId2"/>
          <a:srcRect l="38980" t="42000" r="24009" b="40500"/>
          <a:stretch/>
        </p:blipFill>
        <p:spPr>
          <a:xfrm>
            <a:off x="1100420" y="2464991"/>
            <a:ext cx="6768752" cy="1800200"/>
          </a:xfrm>
          <a:prstGeom prst="rect">
            <a:avLst/>
          </a:prstGeom>
        </p:spPr>
      </p:pic>
    </p:spTree>
    <p:extLst>
      <p:ext uri="{BB962C8B-B14F-4D97-AF65-F5344CB8AC3E}">
        <p14:creationId xmlns:p14="http://schemas.microsoft.com/office/powerpoint/2010/main" val="264705940"/>
      </p:ext>
    </p:extLst>
  </p:cSld>
  <p:clrMapOvr>
    <a:masterClrMapping/>
  </p:clrMapOvr>
  <p:transition>
    <p:wipe dir="r"/>
  </p:transition>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Başlık"/>
          <p:cNvSpPr>
            <a:spLocks noGrp="1"/>
          </p:cNvSpPr>
          <p:nvPr>
            <p:ph type="title"/>
          </p:nvPr>
        </p:nvSpPr>
        <p:spPr>
          <a:xfrm>
            <a:off x="611560" y="483518"/>
            <a:ext cx="7232591" cy="597776"/>
          </a:xfrm>
        </p:spPr>
        <p:txBody>
          <a:bodyPr/>
          <a:lstStyle/>
          <a:p>
            <a:pPr marL="0" indent="0">
              <a:buNone/>
            </a:pPr>
            <a:r>
              <a:rPr lang="tr-TR" sz="2000" b="1" dirty="0">
                <a:solidFill>
                  <a:schemeClr val="tx1"/>
                </a:solidFill>
                <a:effectLst>
                  <a:outerShdw blurRad="38100" dist="38100" dir="2700000" algn="tl">
                    <a:srgbClr val="000000">
                      <a:alpha val="43137"/>
                    </a:srgbClr>
                  </a:outerShdw>
                </a:effectLst>
              </a:rPr>
              <a:t>YAZI İŞLERİ MÜDÜRLÜĞÜ ENCÜMEN KARARLARI</a:t>
            </a:r>
          </a:p>
        </p:txBody>
      </p:sp>
      <p:sp>
        <p:nvSpPr>
          <p:cNvPr id="5" name="Dikdörtgen 3"/>
          <p:cNvSpPr/>
          <p:nvPr/>
        </p:nvSpPr>
        <p:spPr>
          <a:xfrm>
            <a:off x="500034" y="803660"/>
            <a:ext cx="6786610" cy="523220"/>
          </a:xfrm>
          <a:prstGeom prst="rect">
            <a:avLst/>
          </a:prstGeom>
        </p:spPr>
        <p:txBody>
          <a:bodyPr wrap="square">
            <a:spAutoFit/>
          </a:bodyPr>
          <a:lstStyle/>
          <a:p>
            <a:pPr lvl="0" algn="just"/>
            <a:r>
              <a:rPr lang="tr-TR" sz="2800" dirty="0">
                <a:effectLst>
                  <a:outerShdw blurRad="38100" dist="38100" dir="2700000" algn="tl">
                    <a:srgbClr val="000000">
                      <a:alpha val="43137"/>
                    </a:srgbClr>
                  </a:outerShdw>
                </a:effectLst>
                <a:latin typeface="Times New Roman" pitchFamily="18" charset="0"/>
                <a:cs typeface="Times New Roman" pitchFamily="18" charset="0"/>
              </a:rPr>
              <a:t>	</a:t>
            </a:r>
          </a:p>
        </p:txBody>
      </p:sp>
      <p:sp>
        <p:nvSpPr>
          <p:cNvPr id="24" name="Dikdörtgen 23"/>
          <p:cNvSpPr/>
          <p:nvPr/>
        </p:nvSpPr>
        <p:spPr>
          <a:xfrm>
            <a:off x="827584" y="1170603"/>
            <a:ext cx="6381422" cy="276999"/>
          </a:xfrm>
          <a:prstGeom prst="rect">
            <a:avLst/>
          </a:prstGeom>
        </p:spPr>
        <p:txBody>
          <a:bodyPr wrap="square">
            <a:spAutoFit/>
          </a:bodyPr>
          <a:lstStyle/>
          <a:p>
            <a:pPr algn="ctr"/>
            <a:r>
              <a:rPr lang="tr-TR" sz="1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Alınan Encümen Kararları </a:t>
            </a:r>
            <a:r>
              <a:rPr lang="tr-TR" sz="12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01.01.2023 </a:t>
            </a:r>
            <a:r>
              <a:rPr lang="tr-TR" sz="1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tr-TR" sz="12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31.12.2023  </a:t>
            </a:r>
            <a:endParaRPr lang="tr-TR" sz="12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 name="Slayt Numarası Yer Tutucusu 2">
            <a:extLst>
              <a:ext uri="{FF2B5EF4-FFF2-40B4-BE49-F238E27FC236}">
                <a16:creationId xmlns:a16="http://schemas.microsoft.com/office/drawing/2014/main" id="{08EB2FF5-A52B-4773-823A-575643FEBB2A}"/>
              </a:ext>
            </a:extLst>
          </p:cNvPr>
          <p:cNvSpPr>
            <a:spLocks noGrp="1"/>
          </p:cNvSpPr>
          <p:nvPr>
            <p:ph type="sldNum" sz="quarter" idx="12"/>
          </p:nvPr>
        </p:nvSpPr>
        <p:spPr>
          <a:xfrm>
            <a:off x="8279613" y="4776476"/>
            <a:ext cx="762000" cy="273844"/>
          </a:xfrm>
        </p:spPr>
        <p:txBody>
          <a:bodyPr/>
          <a:lstStyle/>
          <a:p>
            <a:fld id="{4B13ACF3-0F2D-4C6A-AD1F-FFBCFBC22504}" type="slidenum">
              <a:rPr lang="tr-TR" smtClean="0">
                <a:solidFill>
                  <a:schemeClr val="tx1"/>
                </a:solidFill>
                <a:effectLst>
                  <a:outerShdw blurRad="38100" dist="38100" dir="2700000" algn="tl">
                    <a:srgbClr val="000000">
                      <a:alpha val="43137"/>
                    </a:srgbClr>
                  </a:outerShdw>
                </a:effectLst>
              </a:rPr>
              <a:pPr/>
              <a:t>49</a:t>
            </a:fld>
            <a:endParaRPr lang="tr-TR" dirty="0">
              <a:solidFill>
                <a:schemeClr val="tx1"/>
              </a:solidFill>
              <a:effectLst>
                <a:outerShdw blurRad="38100" dist="38100" dir="2700000" algn="tl">
                  <a:srgbClr val="000000">
                    <a:alpha val="43137"/>
                  </a:srgbClr>
                </a:outerShdw>
              </a:effectLst>
            </a:endParaRPr>
          </a:p>
        </p:txBody>
      </p:sp>
      <p:sp>
        <p:nvSpPr>
          <p:cNvPr id="4" name="1 Başlık">
            <a:extLst>
              <a:ext uri="{FF2B5EF4-FFF2-40B4-BE49-F238E27FC236}">
                <a16:creationId xmlns:a16="http://schemas.microsoft.com/office/drawing/2014/main" id="{583DD634-05EE-782F-18B1-18EA6EFC12BC}"/>
              </a:ext>
            </a:extLst>
          </p:cNvPr>
          <p:cNvSpPr txBox="1">
            <a:spLocks/>
          </p:cNvSpPr>
          <p:nvPr/>
        </p:nvSpPr>
        <p:spPr>
          <a:xfrm>
            <a:off x="0" y="29441"/>
            <a:ext cx="9144000" cy="370609"/>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tr-TR" sz="2000" dirty="0">
                <a:solidFill>
                  <a:schemeClr val="tx1"/>
                </a:solidFill>
                <a:effectLst>
                  <a:outerShdw blurRad="38100" dist="38100" dir="2700000" algn="tl">
                    <a:srgbClr val="000000">
                      <a:alpha val="43137"/>
                    </a:srgbClr>
                  </a:outerShdw>
                </a:effectLst>
                <a:highlight>
                  <a:srgbClr val="FF0000"/>
                </a:highlight>
              </a:rPr>
              <a:t>YAZI İŞLERİ MÜDÜRLÜĞÜ</a:t>
            </a:r>
          </a:p>
        </p:txBody>
      </p:sp>
      <p:pic>
        <p:nvPicPr>
          <p:cNvPr id="6" name="Resim 5"/>
          <p:cNvPicPr>
            <a:picLocks noChangeAspect="1"/>
          </p:cNvPicPr>
          <p:nvPr/>
        </p:nvPicPr>
        <p:blipFill rotWithShape="1">
          <a:blip r:embed="rId2"/>
          <a:srcRect l="30706" t="35300" r="16343" b="39397"/>
          <a:stretch/>
        </p:blipFill>
        <p:spPr>
          <a:xfrm>
            <a:off x="186628" y="1660706"/>
            <a:ext cx="8891666" cy="2390040"/>
          </a:xfrm>
          <a:prstGeom prst="rect">
            <a:avLst/>
          </a:prstGeom>
        </p:spPr>
      </p:pic>
      <p:pic>
        <p:nvPicPr>
          <p:cNvPr id="9" name="Resim 8"/>
          <p:cNvPicPr>
            <a:picLocks noChangeAspect="1"/>
          </p:cNvPicPr>
          <p:nvPr/>
        </p:nvPicPr>
        <p:blipFill rotWithShape="1">
          <a:blip r:embed="rId2"/>
          <a:srcRect l="57893" t="70597" r="16325" b="22782"/>
          <a:stretch/>
        </p:blipFill>
        <p:spPr>
          <a:xfrm>
            <a:off x="5833597" y="4139892"/>
            <a:ext cx="3240361" cy="468140"/>
          </a:xfrm>
          <a:prstGeom prst="rect">
            <a:avLst/>
          </a:prstGeom>
        </p:spPr>
      </p:pic>
    </p:spTree>
    <p:extLst>
      <p:ext uri="{BB962C8B-B14F-4D97-AF65-F5344CB8AC3E}">
        <p14:creationId xmlns:p14="http://schemas.microsoft.com/office/powerpoint/2010/main" val="3949501821"/>
      </p:ext>
    </p:extLst>
  </p:cSld>
  <p:clrMapOvr>
    <a:masterClrMapping/>
  </p:clrMapOvr>
  <p:transition>
    <p:wipe dir="r"/>
  </p:transition>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607178"/>
            <a:ext cx="8507288" cy="1259943"/>
          </a:xfrm>
        </p:spPr>
        <p:txBody>
          <a:bodyPr>
            <a:normAutofit lnSpcReduction="10000"/>
          </a:bodyPr>
          <a:lstStyle/>
          <a:p>
            <a:pPr marL="365760" lvl="1" indent="0" algn="ctr">
              <a:buNone/>
            </a:pPr>
            <a:r>
              <a:rPr lang="tr-TR" sz="3600" dirty="0">
                <a:effectLst>
                  <a:outerShdw blurRad="38100" dist="38100" dir="2700000" algn="tl">
                    <a:srgbClr val="000000">
                      <a:alpha val="43137"/>
                    </a:srgbClr>
                  </a:outerShdw>
                </a:effectLst>
              </a:rPr>
              <a:t>MERKEZ MAHALLELER</a:t>
            </a:r>
          </a:p>
          <a:p>
            <a:pPr marL="365760" lvl="1" indent="0" algn="ctr">
              <a:buNone/>
            </a:pPr>
            <a:r>
              <a:rPr lang="tr-TR" sz="3600" dirty="0">
                <a:effectLst>
                  <a:outerShdw blurRad="38100" dist="38100" dir="2700000" algn="tl">
                    <a:srgbClr val="000000">
                      <a:alpha val="43137"/>
                    </a:srgbClr>
                  </a:outerShdw>
                </a:effectLst>
              </a:rPr>
              <a:t>STABİLİZE YOL  ÇALIŞMALARI</a:t>
            </a:r>
            <a:endParaRPr lang="tr-TR" sz="3600" dirty="0">
              <a:effectLst>
                <a:outerShdw blurRad="38100" dist="38100" dir="2700000" algn="tl">
                  <a:srgbClr val="000000">
                    <a:alpha val="43137"/>
                  </a:srgbClr>
                </a:outerShdw>
              </a:effectLst>
              <a:latin typeface="+mj-lt"/>
            </a:endParaRPr>
          </a:p>
        </p:txBody>
      </p:sp>
      <p:sp>
        <p:nvSpPr>
          <p:cNvPr id="4" name="3 Dikdörtgen"/>
          <p:cNvSpPr/>
          <p:nvPr/>
        </p:nvSpPr>
        <p:spPr>
          <a:xfrm>
            <a:off x="1643042" y="4071948"/>
            <a:ext cx="6429452" cy="369332"/>
          </a:xfrm>
          <a:prstGeom prst="rect">
            <a:avLst/>
          </a:prstGeom>
        </p:spPr>
        <p:txBody>
          <a:bodyPr wrap="square">
            <a:spAutoFit/>
          </a:bodyPr>
          <a:lstStyle/>
          <a:p>
            <a:r>
              <a:rPr lang="tr-TR" dirty="0">
                <a:effectLst>
                  <a:outerShdw blurRad="38100" dist="38100" dir="2700000" algn="tl">
                    <a:srgbClr val="000000">
                      <a:alpha val="43137"/>
                    </a:srgbClr>
                  </a:outerShdw>
                </a:effectLst>
                <a:latin typeface="Agency FB" pitchFamily="34" charset="0"/>
              </a:rPr>
              <a:t>. </a:t>
            </a:r>
          </a:p>
        </p:txBody>
      </p:sp>
      <p:pic>
        <p:nvPicPr>
          <p:cNvPr id="6" name="Picture 2">
            <a:extLst>
              <a:ext uri="{FF2B5EF4-FFF2-40B4-BE49-F238E27FC236}">
                <a16:creationId xmlns:a16="http://schemas.microsoft.com/office/drawing/2014/main" id="{33746100-727F-8374-E9DA-446468535CF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4211960" y="1941676"/>
            <a:ext cx="4824537" cy="286232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ayt Numarası Yer Tutucusu 1">
            <a:extLst>
              <a:ext uri="{FF2B5EF4-FFF2-40B4-BE49-F238E27FC236}">
                <a16:creationId xmlns:a16="http://schemas.microsoft.com/office/drawing/2014/main" id="{90F5DFC6-288A-25BC-3C58-6D7D9150F14E}"/>
              </a:ext>
            </a:extLst>
          </p:cNvPr>
          <p:cNvSpPr>
            <a:spLocks noGrp="1"/>
          </p:cNvSpPr>
          <p:nvPr>
            <p:ph type="sldNum" sz="quarter" idx="12"/>
          </p:nvPr>
        </p:nvSpPr>
        <p:spPr>
          <a:xfrm>
            <a:off x="7924800" y="4767263"/>
            <a:ext cx="762000" cy="273844"/>
          </a:xfrm>
        </p:spPr>
        <p:txBody>
          <a:bodyPr/>
          <a:lstStyle/>
          <a:p>
            <a:fld id="{4B13ACF3-0F2D-4C6A-AD1F-FFBCFBC22504}" type="slidenum">
              <a:rPr lang="tr-TR" smtClean="0">
                <a:effectLst>
                  <a:outerShdw blurRad="38100" dist="38100" dir="2700000" algn="tl">
                    <a:srgbClr val="000000">
                      <a:alpha val="43137"/>
                    </a:srgbClr>
                  </a:outerShdw>
                </a:effectLst>
              </a:rPr>
              <a:pPr/>
              <a:t>5</a:t>
            </a:fld>
            <a:endParaRPr lang="tr-TR">
              <a:effectLst>
                <a:outerShdw blurRad="38100" dist="38100" dir="2700000" algn="tl">
                  <a:srgbClr val="000000">
                    <a:alpha val="43137"/>
                  </a:srgbClr>
                </a:outerShdw>
              </a:effectLst>
            </a:endParaRPr>
          </a:p>
        </p:txBody>
      </p:sp>
      <p:sp>
        <p:nvSpPr>
          <p:cNvPr id="8" name="Dikdörtgen 7"/>
          <p:cNvSpPr/>
          <p:nvPr/>
        </p:nvSpPr>
        <p:spPr>
          <a:xfrm>
            <a:off x="251520" y="2265587"/>
            <a:ext cx="3505022" cy="2015936"/>
          </a:xfrm>
          <a:prstGeom prst="rect">
            <a:avLst/>
          </a:prstGeom>
        </p:spPr>
        <p:txBody>
          <a:bodyPr wrap="square">
            <a:spAutoFit/>
          </a:bodyPr>
          <a:lstStyle/>
          <a:p>
            <a:pPr marL="365760" lvl="1" indent="0">
              <a:buNone/>
            </a:pPr>
            <a:r>
              <a:rPr lang="tr-TR" sz="2500" dirty="0" smtClean="0">
                <a:effectLst>
                  <a:outerShdw blurRad="38100" dist="38100" dir="2700000" algn="tl">
                    <a:srgbClr val="000000">
                      <a:alpha val="43137"/>
                    </a:srgbClr>
                  </a:outerShdw>
                </a:effectLst>
                <a:latin typeface="+mj-lt"/>
              </a:rPr>
              <a:t>2023 </a:t>
            </a:r>
            <a:r>
              <a:rPr lang="tr-TR" sz="2500" dirty="0">
                <a:effectLst>
                  <a:outerShdw blurRad="38100" dist="38100" dir="2700000" algn="tl">
                    <a:srgbClr val="000000">
                      <a:alpha val="43137"/>
                    </a:srgbClr>
                  </a:outerShdw>
                </a:effectLst>
                <a:latin typeface="+mj-lt"/>
              </a:rPr>
              <a:t>yılında; </a:t>
            </a:r>
            <a:r>
              <a:rPr lang="tr-TR" sz="2500" dirty="0" smtClean="0">
                <a:effectLst>
                  <a:outerShdw blurRad="38100" dist="38100" dir="2700000" algn="tl">
                    <a:srgbClr val="000000">
                      <a:alpha val="43137"/>
                    </a:srgbClr>
                  </a:outerShdw>
                </a:effectLst>
                <a:latin typeface="+mj-lt"/>
              </a:rPr>
              <a:t>Toplam</a:t>
            </a:r>
            <a:r>
              <a:rPr lang="tr-TR" sz="2500" dirty="0">
                <a:effectLst>
                  <a:outerShdw blurRad="38100" dist="38100" dir="2700000" algn="tl">
                    <a:srgbClr val="000000">
                      <a:alpha val="43137"/>
                    </a:srgbClr>
                  </a:outerShdw>
                </a:effectLst>
                <a:latin typeface="+mj-lt"/>
              </a:rPr>
              <a:t>: </a:t>
            </a:r>
            <a:r>
              <a:rPr lang="tr-TR" sz="2500" dirty="0" smtClean="0">
                <a:effectLst>
                  <a:outerShdw blurRad="38100" dist="38100" dir="2700000" algn="tl">
                    <a:srgbClr val="000000">
                      <a:alpha val="43137"/>
                    </a:srgbClr>
                  </a:outerShdw>
                </a:effectLst>
                <a:latin typeface="+mj-lt"/>
              </a:rPr>
              <a:t>45,1 </a:t>
            </a:r>
            <a:r>
              <a:rPr lang="tr-TR" sz="2500" dirty="0">
                <a:effectLst>
                  <a:outerShdw blurRad="38100" dist="38100" dir="2700000" algn="tl">
                    <a:srgbClr val="000000">
                      <a:alpha val="43137"/>
                    </a:srgbClr>
                  </a:outerShdw>
                </a:effectLst>
                <a:latin typeface="+mj-lt"/>
              </a:rPr>
              <a:t>km Stabilize Yol Bakım Ve Onarım Çalışması Gerçekleştirilmiştir.</a:t>
            </a:r>
          </a:p>
        </p:txBody>
      </p:sp>
      <p:sp>
        <p:nvSpPr>
          <p:cNvPr id="7" name="1 Başlık">
            <a:extLst>
              <a:ext uri="{FF2B5EF4-FFF2-40B4-BE49-F238E27FC236}">
                <a16:creationId xmlns:a16="http://schemas.microsoft.com/office/drawing/2014/main" id="{FA72DFDA-70CB-5537-14A0-0DCE8C9B1024}"/>
              </a:ext>
            </a:extLst>
          </p:cNvPr>
          <p:cNvSpPr txBox="1">
            <a:spLocks/>
          </p:cNvSpPr>
          <p:nvPr/>
        </p:nvSpPr>
        <p:spPr>
          <a:xfrm>
            <a:off x="1023902" y="0"/>
            <a:ext cx="6552728" cy="370609"/>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tr-TR" sz="2000" dirty="0">
                <a:solidFill>
                  <a:schemeClr val="tx1"/>
                </a:solidFill>
                <a:effectLst>
                  <a:outerShdw blurRad="38100" dist="38100" dir="2700000" algn="tl">
                    <a:srgbClr val="000000">
                      <a:alpha val="43137"/>
                    </a:srgbClr>
                  </a:outerShdw>
                </a:effectLst>
                <a:highlight>
                  <a:srgbClr val="FF0000"/>
                </a:highlight>
              </a:rPr>
              <a:t>FEN İŞLERİ MÜDÜRLÜĞÜ</a:t>
            </a:r>
          </a:p>
        </p:txBody>
      </p:sp>
    </p:spTree>
    <p:extLst>
      <p:ext uri="{BB962C8B-B14F-4D97-AF65-F5344CB8AC3E}">
        <p14:creationId xmlns:p14="http://schemas.microsoft.com/office/powerpoint/2010/main" val="2998410444"/>
      </p:ext>
    </p:extLst>
  </p:cSld>
  <p:clrMapOvr>
    <a:masterClrMapping/>
  </p:clrMapOvr>
  <p:transition>
    <p:wipe dir="r"/>
  </p:transition>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marL="0" indent="0">
              <a:buNone/>
            </a:pPr>
            <a:r>
              <a:rPr lang="tr-TR" dirty="0">
                <a:solidFill>
                  <a:schemeClr val="tx1"/>
                </a:solidFill>
                <a:effectLst>
                  <a:outerShdw blurRad="38100" dist="38100" dir="2700000" algn="tl">
                    <a:srgbClr val="000000">
                      <a:alpha val="43137"/>
                    </a:srgbClr>
                  </a:outerShdw>
                </a:effectLst>
              </a:rPr>
              <a:t> </a:t>
            </a:r>
          </a:p>
        </p:txBody>
      </p:sp>
      <p:sp>
        <p:nvSpPr>
          <p:cNvPr id="3" name="2 İçerik Yer Tutucusu"/>
          <p:cNvSpPr>
            <a:spLocks noGrp="1"/>
          </p:cNvSpPr>
          <p:nvPr>
            <p:ph sz="quarter" idx="4294967295"/>
          </p:nvPr>
        </p:nvSpPr>
        <p:spPr>
          <a:xfrm>
            <a:off x="1143000" y="548640"/>
            <a:ext cx="6400800" cy="1303030"/>
          </a:xfrm>
          <a:prstGeom prst="rect">
            <a:avLst/>
          </a:prstGeom>
        </p:spPr>
        <p:txBody>
          <a:bodyPr/>
          <a:lstStyle/>
          <a:p>
            <a:pPr>
              <a:buNone/>
            </a:pPr>
            <a:r>
              <a:rPr lang="tr-TR" dirty="0">
                <a:effectLst>
                  <a:outerShdw blurRad="38100" dist="38100" dir="2700000" algn="tl">
                    <a:srgbClr val="000000">
                      <a:alpha val="43137"/>
                    </a:srgbClr>
                  </a:outerShdw>
                </a:effectLst>
              </a:rPr>
              <a:t> </a:t>
            </a:r>
          </a:p>
        </p:txBody>
      </p:sp>
      <p:sp>
        <p:nvSpPr>
          <p:cNvPr id="4" name="Dikdörtgen 6"/>
          <p:cNvSpPr/>
          <p:nvPr/>
        </p:nvSpPr>
        <p:spPr>
          <a:xfrm>
            <a:off x="291038" y="204343"/>
            <a:ext cx="8352928" cy="1508105"/>
          </a:xfrm>
          <a:prstGeom prst="rect">
            <a:avLst/>
          </a:prstGeom>
        </p:spPr>
        <p:txBody>
          <a:bodyPr wrap="square">
            <a:spAutoFit/>
          </a:bodyPr>
          <a:lstStyle/>
          <a:p>
            <a:pPr lvl="0" algn="ctr"/>
            <a:endParaRPr lang="tr-TR" sz="3200" b="1" dirty="0">
              <a:effectLst>
                <a:outerShdw blurRad="38100" dist="38100" dir="2700000" algn="tl">
                  <a:srgbClr val="000000">
                    <a:alpha val="43137"/>
                  </a:srgbClr>
                </a:outerShdw>
              </a:effectLst>
              <a:latin typeface="Times New Roman" pitchFamily="18" charset="0"/>
              <a:cs typeface="Times New Roman" pitchFamily="18" charset="0"/>
            </a:endParaRPr>
          </a:p>
          <a:p>
            <a:pPr lvl="0" algn="ctr"/>
            <a:r>
              <a:rPr lang="tr-TR" sz="2800" b="1" dirty="0">
                <a:effectLst>
                  <a:outerShdw blurRad="38100" dist="38100" dir="2700000" algn="tl">
                    <a:srgbClr val="000000">
                      <a:alpha val="43137"/>
                    </a:srgbClr>
                  </a:outerShdw>
                </a:effectLst>
                <a:latin typeface="Times New Roman" pitchFamily="18" charset="0"/>
                <a:cs typeface="Times New Roman" pitchFamily="18" charset="0"/>
              </a:rPr>
              <a:t>EVRAK KAYIT BİRİMİ</a:t>
            </a:r>
            <a:endParaRPr lang="tr-TR" sz="3200" b="1" dirty="0">
              <a:effectLst>
                <a:outerShdw blurRad="38100" dist="38100" dir="2700000" algn="tl">
                  <a:srgbClr val="000000">
                    <a:alpha val="43137"/>
                  </a:srgbClr>
                </a:outerShdw>
              </a:effectLst>
              <a:latin typeface="Times New Roman" pitchFamily="18" charset="0"/>
              <a:cs typeface="Times New Roman" pitchFamily="18" charset="0"/>
            </a:endParaRPr>
          </a:p>
          <a:p>
            <a:pPr lvl="0" algn="ctr"/>
            <a:endParaRPr lang="tr-TR" sz="3200"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5" name="Dikdörtgen 3"/>
          <p:cNvSpPr/>
          <p:nvPr/>
        </p:nvSpPr>
        <p:spPr>
          <a:xfrm>
            <a:off x="428596" y="657536"/>
            <a:ext cx="7815812" cy="600164"/>
          </a:xfrm>
          <a:prstGeom prst="rect">
            <a:avLst/>
          </a:prstGeom>
        </p:spPr>
        <p:txBody>
          <a:bodyPr wrap="square">
            <a:spAutoFit/>
          </a:bodyPr>
          <a:lstStyle/>
          <a:p>
            <a:pPr lvl="0" algn="just"/>
            <a:r>
              <a:rPr lang="tr-TR" sz="3300" dirty="0">
                <a:effectLst>
                  <a:outerShdw blurRad="38100" dist="38100" dir="2700000" algn="tl">
                    <a:srgbClr val="000000">
                      <a:alpha val="43137"/>
                    </a:srgbClr>
                  </a:outerShdw>
                </a:effectLst>
                <a:latin typeface="Times New Roman" pitchFamily="18" charset="0"/>
                <a:cs typeface="Times New Roman" pitchFamily="18" charset="0"/>
              </a:rPr>
              <a:t>	</a:t>
            </a:r>
          </a:p>
        </p:txBody>
      </p:sp>
      <p:sp>
        <p:nvSpPr>
          <p:cNvPr id="9" name="Dikdörtgen 8">
            <a:extLst>
              <a:ext uri="{FF2B5EF4-FFF2-40B4-BE49-F238E27FC236}">
                <a16:creationId xmlns:a16="http://schemas.microsoft.com/office/drawing/2014/main" id="{D3636F60-6B2E-49AE-81BB-B37A87197412}"/>
              </a:ext>
            </a:extLst>
          </p:cNvPr>
          <p:cNvSpPr/>
          <p:nvPr/>
        </p:nvSpPr>
        <p:spPr>
          <a:xfrm>
            <a:off x="1381289" y="1377847"/>
            <a:ext cx="6381422" cy="369332"/>
          </a:xfrm>
          <a:prstGeom prst="rect">
            <a:avLst/>
          </a:prstGeom>
        </p:spPr>
        <p:txBody>
          <a:bodyPr wrap="square">
            <a:spAutoFit/>
          </a:bodyPr>
          <a:lstStyle/>
          <a:p>
            <a:pPr algn="ctr"/>
            <a:r>
              <a:rPr lang="tr-TR" b="1" dirty="0" smtClean="0">
                <a:effectLst>
                  <a:outerShdw blurRad="38100" dist="38100" dir="2700000" algn="tl">
                    <a:srgbClr val="000000">
                      <a:alpha val="43137"/>
                    </a:srgbClr>
                  </a:outerShdw>
                </a:effectLst>
                <a:latin typeface="Times New Roman" pitchFamily="18" charset="0"/>
                <a:cs typeface="Times New Roman" pitchFamily="18" charset="0"/>
              </a:rPr>
              <a:t>01.01.2023 </a:t>
            </a:r>
            <a:r>
              <a:rPr lang="tr-TR" b="1" dirty="0">
                <a:effectLst>
                  <a:outerShdw blurRad="38100" dist="38100" dir="2700000" algn="tl">
                    <a:srgbClr val="000000">
                      <a:alpha val="43137"/>
                    </a:srgbClr>
                  </a:outerShdw>
                </a:effectLst>
                <a:latin typeface="Times New Roman" pitchFamily="18" charset="0"/>
                <a:cs typeface="Times New Roman" pitchFamily="18" charset="0"/>
              </a:rPr>
              <a:t>– </a:t>
            </a:r>
            <a:r>
              <a:rPr lang="tr-TR" b="1" dirty="0" smtClean="0">
                <a:effectLst>
                  <a:outerShdw blurRad="38100" dist="38100" dir="2700000" algn="tl">
                    <a:srgbClr val="000000">
                      <a:alpha val="43137"/>
                    </a:srgbClr>
                  </a:outerShdw>
                </a:effectLst>
                <a:latin typeface="Times New Roman" pitchFamily="18" charset="0"/>
                <a:cs typeface="Times New Roman" pitchFamily="18" charset="0"/>
              </a:rPr>
              <a:t>31.12.2023</a:t>
            </a:r>
            <a:endParaRPr lang="tr-TR"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6" name="Slayt Numarası Yer Tutucusu 5">
            <a:extLst>
              <a:ext uri="{FF2B5EF4-FFF2-40B4-BE49-F238E27FC236}">
                <a16:creationId xmlns:a16="http://schemas.microsoft.com/office/drawing/2014/main" id="{AA749FEC-5341-4082-8D10-022E2173E0CB}"/>
              </a:ext>
            </a:extLst>
          </p:cNvPr>
          <p:cNvSpPr>
            <a:spLocks noGrp="1"/>
          </p:cNvSpPr>
          <p:nvPr>
            <p:ph type="sldNum" sz="quarter" idx="12"/>
          </p:nvPr>
        </p:nvSpPr>
        <p:spPr/>
        <p:txBody>
          <a:bodyPr/>
          <a:lstStyle/>
          <a:p>
            <a:fld id="{4B13ACF3-0F2D-4C6A-AD1F-FFBCFBC22504}" type="slidenum">
              <a:rPr lang="tr-TR" smtClean="0">
                <a:solidFill>
                  <a:schemeClr val="tx1"/>
                </a:solidFill>
                <a:effectLst>
                  <a:outerShdw blurRad="38100" dist="38100" dir="2700000" algn="tl">
                    <a:srgbClr val="000000">
                      <a:alpha val="43137"/>
                    </a:srgbClr>
                  </a:outerShdw>
                </a:effectLst>
              </a:rPr>
              <a:pPr/>
              <a:t>50</a:t>
            </a:fld>
            <a:endParaRPr lang="tr-TR">
              <a:solidFill>
                <a:schemeClr val="tx1"/>
              </a:solidFill>
              <a:effectLst>
                <a:outerShdw blurRad="38100" dist="38100" dir="2700000" algn="tl">
                  <a:srgbClr val="000000">
                    <a:alpha val="43137"/>
                  </a:srgbClr>
                </a:outerShdw>
              </a:effectLst>
            </a:endParaRPr>
          </a:p>
        </p:txBody>
      </p:sp>
      <p:sp>
        <p:nvSpPr>
          <p:cNvPr id="7" name="1 Başlık">
            <a:extLst>
              <a:ext uri="{FF2B5EF4-FFF2-40B4-BE49-F238E27FC236}">
                <a16:creationId xmlns:a16="http://schemas.microsoft.com/office/drawing/2014/main" id="{E96CF8DD-FC19-25A9-D146-9BB852EE1B0E}"/>
              </a:ext>
            </a:extLst>
          </p:cNvPr>
          <p:cNvSpPr txBox="1">
            <a:spLocks/>
          </p:cNvSpPr>
          <p:nvPr/>
        </p:nvSpPr>
        <p:spPr>
          <a:xfrm>
            <a:off x="0" y="29441"/>
            <a:ext cx="9144000" cy="370609"/>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tr-TR" sz="2000" dirty="0">
                <a:solidFill>
                  <a:schemeClr val="tx1"/>
                </a:solidFill>
                <a:effectLst>
                  <a:outerShdw blurRad="38100" dist="38100" dir="2700000" algn="tl">
                    <a:srgbClr val="000000">
                      <a:alpha val="43137"/>
                    </a:srgbClr>
                  </a:outerShdw>
                </a:effectLst>
                <a:highlight>
                  <a:srgbClr val="FF0000"/>
                </a:highlight>
              </a:rPr>
              <a:t>YAZI İŞLERİ MÜDÜRLÜĞÜ</a:t>
            </a:r>
          </a:p>
        </p:txBody>
      </p:sp>
      <p:pic>
        <p:nvPicPr>
          <p:cNvPr id="8" name="Resim 7"/>
          <p:cNvPicPr>
            <a:picLocks noChangeAspect="1"/>
          </p:cNvPicPr>
          <p:nvPr/>
        </p:nvPicPr>
        <p:blipFill rotWithShape="1">
          <a:blip r:embed="rId2"/>
          <a:srcRect l="42126" t="38800" r="30706" b="39500"/>
          <a:stretch/>
        </p:blipFill>
        <p:spPr>
          <a:xfrm>
            <a:off x="1505316" y="1994270"/>
            <a:ext cx="6272997" cy="2818303"/>
          </a:xfrm>
          <a:prstGeom prst="rect">
            <a:avLst/>
          </a:prstGeom>
        </p:spPr>
      </p:pic>
    </p:spTree>
    <p:extLst>
      <p:ext uri="{BB962C8B-B14F-4D97-AF65-F5344CB8AC3E}">
        <p14:creationId xmlns:p14="http://schemas.microsoft.com/office/powerpoint/2010/main" val="4218201202"/>
      </p:ext>
    </p:extLst>
  </p:cSld>
  <p:clrMapOvr>
    <a:masterClrMapping/>
  </p:clrMapOvr>
  <p:transition>
    <p:wipe dir="r"/>
  </p:transition>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11560" y="1491630"/>
            <a:ext cx="7851648" cy="2232248"/>
          </a:xfrm>
        </p:spPr>
        <p:txBody>
          <a:bodyPr>
            <a:noAutofit/>
          </a:bodyPr>
          <a:lstStyle/>
          <a:p>
            <a:pPr algn="ctr"/>
            <a:r>
              <a:rPr lang="tr-TR" sz="7200" dirty="0">
                <a:solidFill>
                  <a:schemeClr val="tx1"/>
                </a:solidFill>
                <a:effectLst>
                  <a:outerShdw blurRad="38100" dist="38100" dir="2700000" algn="tl">
                    <a:srgbClr val="000000">
                      <a:alpha val="43137"/>
                    </a:srgbClr>
                  </a:outerShdw>
                </a:effectLst>
              </a:rPr>
              <a:t>PLAN VE PROJE </a:t>
            </a:r>
            <a:br>
              <a:rPr lang="tr-TR" sz="7200" dirty="0">
                <a:solidFill>
                  <a:schemeClr val="tx1"/>
                </a:solidFill>
                <a:effectLst>
                  <a:outerShdw blurRad="38100" dist="38100" dir="2700000" algn="tl">
                    <a:srgbClr val="000000">
                      <a:alpha val="43137"/>
                    </a:srgbClr>
                  </a:outerShdw>
                </a:effectLst>
              </a:rPr>
            </a:br>
            <a:r>
              <a:rPr lang="tr-TR" sz="7200" dirty="0">
                <a:solidFill>
                  <a:schemeClr val="tx1"/>
                </a:solidFill>
                <a:effectLst>
                  <a:outerShdw blurRad="38100" dist="38100" dir="2700000" algn="tl">
                    <a:srgbClr val="000000">
                      <a:alpha val="43137"/>
                    </a:srgbClr>
                  </a:outerShdw>
                </a:effectLst>
              </a:rPr>
              <a:t>MÜDÜRLÜĞÜ</a:t>
            </a:r>
          </a:p>
        </p:txBody>
      </p:sp>
      <p:sp>
        <p:nvSpPr>
          <p:cNvPr id="3" name="Slayt Numarası Yer Tutucusu 2">
            <a:extLst>
              <a:ext uri="{FF2B5EF4-FFF2-40B4-BE49-F238E27FC236}">
                <a16:creationId xmlns:a16="http://schemas.microsoft.com/office/drawing/2014/main" id="{2913B89C-F3B2-4107-9DA1-7053B8634E4D}"/>
              </a:ext>
            </a:extLst>
          </p:cNvPr>
          <p:cNvSpPr>
            <a:spLocks noGrp="1"/>
          </p:cNvSpPr>
          <p:nvPr>
            <p:ph type="sldNum" sz="quarter" idx="12"/>
          </p:nvPr>
        </p:nvSpPr>
        <p:spPr/>
        <p:txBody>
          <a:bodyPr/>
          <a:lstStyle/>
          <a:p>
            <a:fld id="{4B13ACF3-0F2D-4C6A-AD1F-FFBCFBC22504}" type="slidenum">
              <a:rPr lang="tr-TR" smtClean="0">
                <a:solidFill>
                  <a:schemeClr val="tx1"/>
                </a:solidFill>
                <a:effectLst>
                  <a:outerShdw blurRad="38100" dist="38100" dir="2700000" algn="tl">
                    <a:srgbClr val="000000">
                      <a:alpha val="43137"/>
                    </a:srgbClr>
                  </a:outerShdw>
                </a:effectLst>
              </a:rPr>
              <a:pPr/>
              <a:t>51</a:t>
            </a:fld>
            <a:endParaRPr lang="tr-TR">
              <a:solidFill>
                <a:schemeClr val="tx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64726021"/>
      </p:ext>
    </p:extLst>
  </p:cSld>
  <p:clrMapOvr>
    <a:masterClrMapping/>
  </p:clrMapOvr>
  <p:transition>
    <p:wipe dir="r"/>
  </p:transition>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Dikdörtgen 5"/>
          <p:cNvSpPr/>
          <p:nvPr/>
        </p:nvSpPr>
        <p:spPr>
          <a:xfrm>
            <a:off x="4644010" y="1851670"/>
            <a:ext cx="4392486" cy="3130610"/>
          </a:xfrm>
          <a:prstGeom prst="rect">
            <a:avLst/>
          </a:prstGeom>
        </p:spPr>
        <p:txBody>
          <a:bodyPr wrap="square">
            <a:spAutoFit/>
          </a:bodyPr>
          <a:lstStyle/>
          <a:p>
            <a:pPr marL="171450" indent="-171450">
              <a:buFont typeface="Wingdings" panose="05000000000000000000" pitchFamily="2" charset="2"/>
              <a:buChar char="Ø"/>
            </a:pPr>
            <a:r>
              <a:rPr lang="tr-TR" dirty="0">
                <a:effectLst>
                  <a:outerShdw blurRad="38100" dist="38100" dir="2700000" algn="tl">
                    <a:srgbClr val="000000">
                      <a:alpha val="43137"/>
                    </a:srgbClr>
                  </a:outerShdw>
                </a:effectLst>
                <a:latin typeface="Bahnschrift Light" panose="020B0502040204020203" pitchFamily="34" charset="0"/>
                <a:ea typeface="Times New Roman" panose="02020603050405020304" pitchFamily="18" charset="0"/>
              </a:rPr>
              <a:t>Kamulaştırma işleminin gecikmesinden kaynaklı olarak doğalgaz hizmetine erişim, ruhsat alma talebi, yol açma/yol genişletme, yol asfalt çalışmaları, altyapı hizmetlerine erişim gibi sorunlar yaşanmaktadır. Sayılan sebeplerden dolayı yaşanan mağduriyetleri gidermek amacıyla Van Ferit Melen Havaalanı Gelişim Sahası 1/1000 Ölçekli Revizyon Uygulama İmar Planı hazırlanmıştır.</a:t>
            </a:r>
            <a:endParaRPr lang="tr-TR" dirty="0">
              <a:effectLst>
                <a:outerShdw blurRad="38100" dist="38100" dir="2700000" algn="tl">
                  <a:srgbClr val="000000">
                    <a:alpha val="43137"/>
                  </a:srgbClr>
                </a:outerShdw>
              </a:effectLst>
              <a:latin typeface="Bahnschrift Light" panose="020B0502040204020203" pitchFamily="34" charset="0"/>
            </a:endParaRPr>
          </a:p>
        </p:txBody>
      </p:sp>
      <p:sp>
        <p:nvSpPr>
          <p:cNvPr id="7" name="Dikdörtgen 6">
            <a:extLst>
              <a:ext uri="{FF2B5EF4-FFF2-40B4-BE49-F238E27FC236}">
                <a16:creationId xmlns:a16="http://schemas.microsoft.com/office/drawing/2014/main" id="{88F5C55E-8D5E-450D-B3D5-EA542A9E684D}"/>
              </a:ext>
            </a:extLst>
          </p:cNvPr>
          <p:cNvSpPr/>
          <p:nvPr/>
        </p:nvSpPr>
        <p:spPr>
          <a:xfrm>
            <a:off x="71502" y="668112"/>
            <a:ext cx="9145016" cy="954107"/>
          </a:xfrm>
          <a:prstGeom prst="rect">
            <a:avLst/>
          </a:prstGeom>
        </p:spPr>
        <p:txBody>
          <a:bodyPr wrap="square">
            <a:spAutoFit/>
          </a:bodyPr>
          <a:lstStyle/>
          <a:p>
            <a:pPr algn="ctr"/>
            <a:r>
              <a:rPr lang="tr-TR" sz="2800" b="1" dirty="0">
                <a:effectLst>
                  <a:outerShdw blurRad="38100" dist="38100" dir="2700000" algn="tl">
                    <a:srgbClr val="000000">
                      <a:alpha val="43137"/>
                    </a:srgbClr>
                  </a:outerShdw>
                </a:effectLst>
                <a:latin typeface="+mj-lt"/>
              </a:rPr>
              <a:t>«VAN FERİT MELEN HAVAALANI GELİŞİM SAHASI 1/1000 ÖLÇEKLİ REVİZYON UYGULAMA İMAR PLANI»</a:t>
            </a:r>
          </a:p>
        </p:txBody>
      </p:sp>
      <p:pic>
        <p:nvPicPr>
          <p:cNvPr id="9" name="Resim 8">
            <a:extLst>
              <a:ext uri="{FF2B5EF4-FFF2-40B4-BE49-F238E27FC236}">
                <a16:creationId xmlns:a16="http://schemas.microsoft.com/office/drawing/2014/main" id="{7F210403-E644-79BE-6CE9-3102B2491289}"/>
              </a:ext>
            </a:extLst>
          </p:cNvPr>
          <p:cNvPicPr>
            <a:picLocks noChangeAspect="1"/>
          </p:cNvPicPr>
          <p:nvPr/>
        </p:nvPicPr>
        <p:blipFill>
          <a:blip r:embed="rId2"/>
          <a:stretch>
            <a:fillRect/>
          </a:stretch>
        </p:blipFill>
        <p:spPr>
          <a:xfrm>
            <a:off x="179512" y="1707654"/>
            <a:ext cx="4320480" cy="328253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 name="Slayt Numarası Yer Tutucusu 1">
            <a:extLst>
              <a:ext uri="{FF2B5EF4-FFF2-40B4-BE49-F238E27FC236}">
                <a16:creationId xmlns:a16="http://schemas.microsoft.com/office/drawing/2014/main" id="{6F24E2D6-4275-0859-D09A-DA7EDC97911A}"/>
              </a:ext>
            </a:extLst>
          </p:cNvPr>
          <p:cNvSpPr>
            <a:spLocks noGrp="1"/>
          </p:cNvSpPr>
          <p:nvPr>
            <p:ph type="sldNum" sz="quarter" idx="12"/>
          </p:nvPr>
        </p:nvSpPr>
        <p:spPr>
          <a:xfrm>
            <a:off x="8100392" y="4793871"/>
            <a:ext cx="762000" cy="273844"/>
          </a:xfrm>
        </p:spPr>
        <p:txBody>
          <a:bodyPr/>
          <a:lstStyle/>
          <a:p>
            <a:fld id="{4B13ACF3-0F2D-4C6A-AD1F-FFBCFBC22504}" type="slidenum">
              <a:rPr lang="tr-TR" smtClean="0">
                <a:solidFill>
                  <a:schemeClr val="tx1"/>
                </a:solidFill>
                <a:effectLst>
                  <a:outerShdw blurRad="38100" dist="38100" dir="2700000" algn="tl">
                    <a:srgbClr val="000000">
                      <a:alpha val="43137"/>
                    </a:srgbClr>
                  </a:outerShdw>
                </a:effectLst>
              </a:rPr>
              <a:pPr/>
              <a:t>52</a:t>
            </a:fld>
            <a:endParaRPr lang="tr-TR">
              <a:solidFill>
                <a:schemeClr val="tx1"/>
              </a:solidFill>
              <a:effectLst>
                <a:outerShdw blurRad="38100" dist="38100" dir="2700000" algn="tl">
                  <a:srgbClr val="000000">
                    <a:alpha val="43137"/>
                  </a:srgbClr>
                </a:outerShdw>
              </a:effectLst>
            </a:endParaRPr>
          </a:p>
        </p:txBody>
      </p:sp>
      <p:sp>
        <p:nvSpPr>
          <p:cNvPr id="3" name="1 Başlık">
            <a:extLst>
              <a:ext uri="{FF2B5EF4-FFF2-40B4-BE49-F238E27FC236}">
                <a16:creationId xmlns:a16="http://schemas.microsoft.com/office/drawing/2014/main" id="{54A73E03-E375-B000-8E86-C2A750AE7EB5}"/>
              </a:ext>
            </a:extLst>
          </p:cNvPr>
          <p:cNvSpPr txBox="1">
            <a:spLocks/>
          </p:cNvSpPr>
          <p:nvPr/>
        </p:nvSpPr>
        <p:spPr>
          <a:xfrm>
            <a:off x="0" y="29441"/>
            <a:ext cx="9144000" cy="370609"/>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tr-TR" sz="2000" dirty="0">
                <a:solidFill>
                  <a:schemeClr val="tx1"/>
                </a:solidFill>
                <a:effectLst>
                  <a:outerShdw blurRad="38100" dist="38100" dir="2700000" algn="tl">
                    <a:srgbClr val="000000">
                      <a:alpha val="43137"/>
                    </a:srgbClr>
                  </a:outerShdw>
                </a:effectLst>
                <a:highlight>
                  <a:srgbClr val="FF0000"/>
                </a:highlight>
              </a:rPr>
              <a:t>PLAN VE PROJE MÜDÜRLÜĞÜ</a:t>
            </a:r>
          </a:p>
        </p:txBody>
      </p:sp>
    </p:spTree>
    <p:extLst>
      <p:ext uri="{BB962C8B-B14F-4D97-AF65-F5344CB8AC3E}">
        <p14:creationId xmlns:p14="http://schemas.microsoft.com/office/powerpoint/2010/main" val="1404926337"/>
      </p:ext>
    </p:extLst>
  </p:cSld>
  <p:clrMapOvr>
    <a:masterClrMapping/>
  </p:clrMapOvr>
  <p:transition>
    <p:wipe dir="r"/>
  </p:transition>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B13ACF3-0F2D-4C6A-AD1F-FFBCFBC22504}" type="slidenum">
              <a:rPr lang="tr-TR" smtClean="0"/>
              <a:pPr/>
              <a:t>53</a:t>
            </a:fld>
            <a:endParaRPr lang="tr-TR"/>
          </a:p>
        </p:txBody>
      </p:sp>
      <p:pic>
        <p:nvPicPr>
          <p:cNvPr id="5" name="Resim 4"/>
          <p:cNvPicPr>
            <a:picLocks noChangeAspect="1"/>
          </p:cNvPicPr>
          <p:nvPr/>
        </p:nvPicPr>
        <p:blipFill rotWithShape="1">
          <a:blip r:embed="rId2"/>
          <a:srcRect l="26769" t="13600" r="27163" b="26200"/>
          <a:stretch/>
        </p:blipFill>
        <p:spPr>
          <a:xfrm>
            <a:off x="323528" y="97628"/>
            <a:ext cx="8568952" cy="4922393"/>
          </a:xfrm>
          <a:prstGeom prst="rect">
            <a:avLst/>
          </a:prstGeom>
        </p:spPr>
      </p:pic>
    </p:spTree>
    <p:extLst>
      <p:ext uri="{BB962C8B-B14F-4D97-AF65-F5344CB8AC3E}">
        <p14:creationId xmlns:p14="http://schemas.microsoft.com/office/powerpoint/2010/main" val="1005122551"/>
      </p:ext>
    </p:extLst>
  </p:cSld>
  <p:clrMapOvr>
    <a:masterClrMapping/>
  </p:clrMapOvr>
  <p:transition>
    <p:wipe dir="r"/>
  </p:transition>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Dikdörtgen 4"/>
          <p:cNvSpPr/>
          <p:nvPr/>
        </p:nvSpPr>
        <p:spPr>
          <a:xfrm>
            <a:off x="-108520" y="681539"/>
            <a:ext cx="9145016" cy="954107"/>
          </a:xfrm>
          <a:prstGeom prst="rect">
            <a:avLst/>
          </a:prstGeom>
        </p:spPr>
        <p:txBody>
          <a:bodyPr wrap="square">
            <a:spAutoFit/>
          </a:bodyPr>
          <a:lstStyle/>
          <a:p>
            <a:pPr algn="ctr"/>
            <a:r>
              <a:rPr lang="tr-TR" sz="2800" b="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Yeniköy Mahallesi 1/1000 Ölçekli Revize Uygulama İmar Plan Çalışması</a:t>
            </a:r>
            <a:endParaRPr lang="tr-TR" sz="2800" b="1" dirty="0">
              <a:effectLst>
                <a:outerShdw blurRad="38100" dist="38100" dir="2700000" algn="tl">
                  <a:srgbClr val="000000">
                    <a:alpha val="43137"/>
                  </a:srgbClr>
                </a:outerShdw>
              </a:effectLst>
            </a:endParaRPr>
          </a:p>
        </p:txBody>
      </p:sp>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65" y="1635646"/>
            <a:ext cx="4563043" cy="343206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6" name="Dikdörtgen 5"/>
          <p:cNvSpPr/>
          <p:nvPr/>
        </p:nvSpPr>
        <p:spPr>
          <a:xfrm>
            <a:off x="5472071" y="2000696"/>
            <a:ext cx="3456384" cy="1569660"/>
          </a:xfrm>
          <a:prstGeom prst="rect">
            <a:avLst/>
          </a:prstGeom>
        </p:spPr>
        <p:txBody>
          <a:bodyPr wrap="square">
            <a:spAutoFit/>
          </a:bodyPr>
          <a:lstStyle/>
          <a:p>
            <a:pPr marL="214313" indent="-214313">
              <a:buFont typeface="Wingdings" panose="05000000000000000000" pitchFamily="2" charset="2"/>
              <a:buChar char="Ø"/>
            </a:pPr>
            <a:r>
              <a:rPr lang="tr-TR" sz="1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Yeniköy Mahallesi Planlama alanı kapsamında imar planı bütünlüğünün oluşması ve planın uygulanmasının kolaylaştırılması için yaklaşık 250 ha alanı kapsayan plan revizesi  </a:t>
            </a:r>
          </a:p>
        </p:txBody>
      </p:sp>
      <p:sp>
        <p:nvSpPr>
          <p:cNvPr id="3" name="Slayt Numarası Yer Tutucusu 1">
            <a:extLst>
              <a:ext uri="{FF2B5EF4-FFF2-40B4-BE49-F238E27FC236}">
                <a16:creationId xmlns:a16="http://schemas.microsoft.com/office/drawing/2014/main" id="{6A57ECA6-2583-1780-A9F0-A50C225B7919}"/>
              </a:ext>
            </a:extLst>
          </p:cNvPr>
          <p:cNvSpPr>
            <a:spLocks noGrp="1"/>
          </p:cNvSpPr>
          <p:nvPr>
            <p:ph type="sldNum" sz="quarter" idx="12"/>
          </p:nvPr>
        </p:nvSpPr>
        <p:spPr>
          <a:xfrm>
            <a:off x="8166455" y="4793871"/>
            <a:ext cx="762000" cy="273844"/>
          </a:xfrm>
        </p:spPr>
        <p:txBody>
          <a:bodyPr/>
          <a:lstStyle/>
          <a:p>
            <a:fld id="{4B13ACF3-0F2D-4C6A-AD1F-FFBCFBC22504}" type="slidenum">
              <a:rPr lang="tr-TR" smtClean="0">
                <a:solidFill>
                  <a:schemeClr val="tx1"/>
                </a:solidFill>
                <a:effectLst>
                  <a:outerShdw blurRad="38100" dist="38100" dir="2700000" algn="tl">
                    <a:srgbClr val="000000">
                      <a:alpha val="43137"/>
                    </a:srgbClr>
                  </a:outerShdw>
                </a:effectLst>
              </a:rPr>
              <a:pPr/>
              <a:t>54</a:t>
            </a:fld>
            <a:endParaRPr lang="tr-TR">
              <a:solidFill>
                <a:schemeClr val="tx1"/>
              </a:solidFill>
              <a:effectLst>
                <a:outerShdw blurRad="38100" dist="38100" dir="2700000" algn="tl">
                  <a:srgbClr val="000000">
                    <a:alpha val="43137"/>
                  </a:srgbClr>
                </a:outerShdw>
              </a:effectLst>
            </a:endParaRPr>
          </a:p>
        </p:txBody>
      </p:sp>
      <p:sp>
        <p:nvSpPr>
          <p:cNvPr id="4" name="1 Başlık">
            <a:extLst>
              <a:ext uri="{FF2B5EF4-FFF2-40B4-BE49-F238E27FC236}">
                <a16:creationId xmlns:a16="http://schemas.microsoft.com/office/drawing/2014/main" id="{60806AFF-DEE6-286E-EBEC-22F360C3BD6C}"/>
              </a:ext>
            </a:extLst>
          </p:cNvPr>
          <p:cNvSpPr txBox="1">
            <a:spLocks/>
          </p:cNvSpPr>
          <p:nvPr/>
        </p:nvSpPr>
        <p:spPr>
          <a:xfrm>
            <a:off x="0" y="29441"/>
            <a:ext cx="9144000" cy="370609"/>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tr-TR" sz="2000" dirty="0">
                <a:solidFill>
                  <a:schemeClr val="tx1"/>
                </a:solidFill>
                <a:effectLst>
                  <a:outerShdw blurRad="38100" dist="38100" dir="2700000" algn="tl">
                    <a:srgbClr val="000000">
                      <a:alpha val="43137"/>
                    </a:srgbClr>
                  </a:outerShdw>
                </a:effectLst>
                <a:highlight>
                  <a:srgbClr val="FF0000"/>
                </a:highlight>
              </a:rPr>
              <a:t>PLAN VE PROJE MÜDÜRLÜĞÜ</a:t>
            </a:r>
          </a:p>
        </p:txBody>
      </p:sp>
    </p:spTree>
    <p:extLst>
      <p:ext uri="{BB962C8B-B14F-4D97-AF65-F5344CB8AC3E}">
        <p14:creationId xmlns:p14="http://schemas.microsoft.com/office/powerpoint/2010/main" val="1768014548"/>
      </p:ext>
    </p:extLst>
  </p:cSld>
  <p:clrMapOvr>
    <a:masterClrMapping/>
  </p:clrMapOvr>
  <p:transition>
    <p:wipe dir="r"/>
  </p:transition>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5BDD564A-9510-FB0D-5C87-56697CD11D2F}"/>
              </a:ext>
            </a:extLst>
          </p:cNvPr>
          <p:cNvSpPr>
            <a:spLocks noGrp="1"/>
          </p:cNvSpPr>
          <p:nvPr>
            <p:ph type="sldNum" sz="quarter" idx="12"/>
          </p:nvPr>
        </p:nvSpPr>
        <p:spPr>
          <a:xfrm>
            <a:off x="8228881" y="4749655"/>
            <a:ext cx="762000" cy="273844"/>
          </a:xfrm>
        </p:spPr>
        <p:txBody>
          <a:bodyPr/>
          <a:lstStyle/>
          <a:p>
            <a:fld id="{4B13ACF3-0F2D-4C6A-AD1F-FFBCFBC22504}" type="slidenum">
              <a:rPr lang="tr-TR" smtClean="0">
                <a:solidFill>
                  <a:schemeClr val="tx1"/>
                </a:solidFill>
                <a:effectLst>
                  <a:outerShdw blurRad="38100" dist="38100" dir="2700000" algn="tl">
                    <a:srgbClr val="000000">
                      <a:alpha val="43137"/>
                    </a:srgbClr>
                  </a:outerShdw>
                </a:effectLst>
              </a:rPr>
              <a:pPr/>
              <a:t>55</a:t>
            </a:fld>
            <a:endParaRPr lang="tr-TR" dirty="0">
              <a:solidFill>
                <a:schemeClr val="tx1"/>
              </a:solidFill>
              <a:effectLst>
                <a:outerShdw blurRad="38100" dist="38100" dir="2700000" algn="tl">
                  <a:srgbClr val="000000">
                    <a:alpha val="43137"/>
                  </a:srgbClr>
                </a:outerShdw>
              </a:effectLst>
            </a:endParaRPr>
          </a:p>
        </p:txBody>
      </p:sp>
      <p:sp>
        <p:nvSpPr>
          <p:cNvPr id="3" name="1 Başlık">
            <a:extLst>
              <a:ext uri="{FF2B5EF4-FFF2-40B4-BE49-F238E27FC236}">
                <a16:creationId xmlns:a16="http://schemas.microsoft.com/office/drawing/2014/main" id="{4F6C71CC-C8F2-7B54-528E-CDFBFFC8173B}"/>
              </a:ext>
            </a:extLst>
          </p:cNvPr>
          <p:cNvSpPr txBox="1">
            <a:spLocks/>
          </p:cNvSpPr>
          <p:nvPr/>
        </p:nvSpPr>
        <p:spPr>
          <a:xfrm>
            <a:off x="0" y="29441"/>
            <a:ext cx="9144000" cy="370609"/>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tr-TR" sz="2000" dirty="0">
                <a:solidFill>
                  <a:schemeClr val="tx1"/>
                </a:solidFill>
                <a:effectLst>
                  <a:outerShdw blurRad="38100" dist="38100" dir="2700000" algn="tl">
                    <a:srgbClr val="000000">
                      <a:alpha val="43137"/>
                    </a:srgbClr>
                  </a:outerShdw>
                </a:effectLst>
                <a:highlight>
                  <a:srgbClr val="FF0000"/>
                </a:highlight>
              </a:rPr>
              <a:t>PLAN VE PROJE MÜDÜRLÜĞÜ</a:t>
            </a:r>
          </a:p>
        </p:txBody>
      </p:sp>
      <p:pic>
        <p:nvPicPr>
          <p:cNvPr id="6" name="Resim 5"/>
          <p:cNvPicPr>
            <a:picLocks noChangeAspect="1"/>
          </p:cNvPicPr>
          <p:nvPr/>
        </p:nvPicPr>
        <p:blipFill rotWithShape="1">
          <a:blip r:embed="rId2"/>
          <a:srcRect l="19288" t="23400" r="22043" b="7301"/>
          <a:stretch/>
        </p:blipFill>
        <p:spPr>
          <a:xfrm>
            <a:off x="251519" y="483518"/>
            <a:ext cx="8739361" cy="4497359"/>
          </a:xfrm>
          <a:prstGeom prst="rect">
            <a:avLst/>
          </a:prstGeom>
        </p:spPr>
      </p:pic>
    </p:spTree>
    <p:extLst>
      <p:ext uri="{BB962C8B-B14F-4D97-AF65-F5344CB8AC3E}">
        <p14:creationId xmlns:p14="http://schemas.microsoft.com/office/powerpoint/2010/main" val="3803444699"/>
      </p:ext>
    </p:extLst>
  </p:cSld>
  <p:clrMapOvr>
    <a:masterClrMapping/>
  </p:clrMapOvr>
  <p:transition>
    <p:wipe dir="r"/>
  </p:transition>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539552" y="1779662"/>
            <a:ext cx="7851648" cy="1868788"/>
          </a:xfrm>
        </p:spPr>
        <p:txBody>
          <a:bodyPr>
            <a:noAutofit/>
          </a:bodyPr>
          <a:lstStyle/>
          <a:p>
            <a:pPr algn="ctr"/>
            <a:r>
              <a:rPr lang="tr-TR" sz="6600" dirty="0">
                <a:solidFill>
                  <a:schemeClr val="tx1"/>
                </a:solidFill>
                <a:effectLst>
                  <a:outerShdw blurRad="38100" dist="38100" dir="2700000" algn="tl">
                    <a:srgbClr val="000000">
                      <a:alpha val="43137"/>
                    </a:srgbClr>
                  </a:outerShdw>
                </a:effectLst>
              </a:rPr>
              <a:t>EMLAK İSTİMLAK MÜDÜRLÜĞÜ</a:t>
            </a:r>
          </a:p>
        </p:txBody>
      </p:sp>
      <p:sp>
        <p:nvSpPr>
          <p:cNvPr id="3" name="Slayt Numarası Yer Tutucusu 2">
            <a:extLst>
              <a:ext uri="{FF2B5EF4-FFF2-40B4-BE49-F238E27FC236}">
                <a16:creationId xmlns:a16="http://schemas.microsoft.com/office/drawing/2014/main" id="{244A657D-1AF4-4E8C-9160-C658E248D337}"/>
              </a:ext>
            </a:extLst>
          </p:cNvPr>
          <p:cNvSpPr>
            <a:spLocks noGrp="1"/>
          </p:cNvSpPr>
          <p:nvPr>
            <p:ph type="sldNum" sz="quarter" idx="12"/>
          </p:nvPr>
        </p:nvSpPr>
        <p:spPr/>
        <p:txBody>
          <a:bodyPr/>
          <a:lstStyle/>
          <a:p>
            <a:fld id="{4B13ACF3-0F2D-4C6A-AD1F-FFBCFBC22504}" type="slidenum">
              <a:rPr lang="tr-TR" smtClean="0">
                <a:solidFill>
                  <a:schemeClr val="tx1"/>
                </a:solidFill>
                <a:effectLst>
                  <a:outerShdw blurRad="38100" dist="38100" dir="2700000" algn="tl">
                    <a:srgbClr val="000000">
                      <a:alpha val="43137"/>
                    </a:srgbClr>
                  </a:outerShdw>
                </a:effectLst>
              </a:rPr>
              <a:pPr/>
              <a:t>56</a:t>
            </a:fld>
            <a:endParaRPr lang="tr-TR">
              <a:solidFill>
                <a:schemeClr val="tx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525329031"/>
      </p:ext>
    </p:extLst>
  </p:cSld>
  <p:clrMapOvr>
    <a:masterClrMapping/>
  </p:clrMapOvr>
  <p:transition>
    <p:wipe dir="r"/>
  </p:transition>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6 Dikdörtgen">
            <a:extLst>
              <a:ext uri="{FF2B5EF4-FFF2-40B4-BE49-F238E27FC236}">
                <a16:creationId xmlns:a16="http://schemas.microsoft.com/office/drawing/2014/main" id="{AADF31FC-01F4-B066-771D-47B2F0FE803A}"/>
              </a:ext>
            </a:extLst>
          </p:cNvPr>
          <p:cNvSpPr/>
          <p:nvPr/>
        </p:nvSpPr>
        <p:spPr>
          <a:xfrm>
            <a:off x="1187624" y="591644"/>
            <a:ext cx="6048672" cy="484748"/>
          </a:xfrm>
          <a:prstGeom prst="rect">
            <a:avLst/>
          </a:prstGeom>
          <a:noFill/>
        </p:spPr>
        <p:txBody>
          <a:bodyPr wrap="square" lIns="68580" tIns="34290" rIns="68580" bIns="34290">
            <a:spAutoFit/>
          </a:bodyPr>
          <a:lstStyle/>
          <a:p>
            <a:pPr algn="ctr"/>
            <a:r>
              <a:rPr lang="tr-TR" sz="2700" b="1" dirty="0">
                <a:ln w="0"/>
                <a:effectLst>
                  <a:outerShdw blurRad="38100" dist="38100" dir="2700000" algn="tl">
                    <a:srgbClr val="000000">
                      <a:alpha val="43137"/>
                    </a:srgbClr>
                  </a:outerShdw>
                </a:effectLst>
              </a:rPr>
              <a:t> BEYANNAME İSTATİKSEL VERİLERİ</a:t>
            </a:r>
          </a:p>
        </p:txBody>
      </p:sp>
      <p:sp>
        <p:nvSpPr>
          <p:cNvPr id="4" name="Slayt Numarası Yer Tutucusu 1">
            <a:extLst>
              <a:ext uri="{FF2B5EF4-FFF2-40B4-BE49-F238E27FC236}">
                <a16:creationId xmlns:a16="http://schemas.microsoft.com/office/drawing/2014/main" id="{A05CE478-90E1-7396-BC40-EFE978508372}"/>
              </a:ext>
            </a:extLst>
          </p:cNvPr>
          <p:cNvSpPr>
            <a:spLocks noGrp="1"/>
          </p:cNvSpPr>
          <p:nvPr>
            <p:ph type="sldNum" sz="quarter" idx="12"/>
          </p:nvPr>
        </p:nvSpPr>
        <p:spPr>
          <a:xfrm>
            <a:off x="8244408" y="4811094"/>
            <a:ext cx="762000" cy="273844"/>
          </a:xfrm>
        </p:spPr>
        <p:txBody>
          <a:bodyPr/>
          <a:lstStyle/>
          <a:p>
            <a:fld id="{4B13ACF3-0F2D-4C6A-AD1F-FFBCFBC22504}" type="slidenum">
              <a:rPr lang="tr-TR" smtClean="0">
                <a:solidFill>
                  <a:schemeClr val="tx1"/>
                </a:solidFill>
                <a:effectLst>
                  <a:outerShdw blurRad="38100" dist="38100" dir="2700000" algn="tl">
                    <a:srgbClr val="000000">
                      <a:alpha val="43137"/>
                    </a:srgbClr>
                  </a:outerShdw>
                </a:effectLst>
              </a:rPr>
              <a:pPr/>
              <a:t>57</a:t>
            </a:fld>
            <a:endParaRPr lang="tr-TR">
              <a:solidFill>
                <a:schemeClr val="tx1"/>
              </a:solidFill>
              <a:effectLst>
                <a:outerShdw blurRad="38100" dist="38100" dir="2700000" algn="tl">
                  <a:srgbClr val="000000">
                    <a:alpha val="43137"/>
                  </a:srgbClr>
                </a:outerShdw>
              </a:effectLst>
            </a:endParaRPr>
          </a:p>
        </p:txBody>
      </p:sp>
      <p:sp>
        <p:nvSpPr>
          <p:cNvPr id="2" name="1 Başlık">
            <a:extLst>
              <a:ext uri="{FF2B5EF4-FFF2-40B4-BE49-F238E27FC236}">
                <a16:creationId xmlns:a16="http://schemas.microsoft.com/office/drawing/2014/main" id="{031E1AE2-B422-4567-40E4-4BD7EBA2AE73}"/>
              </a:ext>
            </a:extLst>
          </p:cNvPr>
          <p:cNvSpPr txBox="1">
            <a:spLocks/>
          </p:cNvSpPr>
          <p:nvPr/>
        </p:nvSpPr>
        <p:spPr>
          <a:xfrm>
            <a:off x="0" y="29441"/>
            <a:ext cx="9144000" cy="370609"/>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tr-TR" sz="2000" dirty="0">
                <a:solidFill>
                  <a:schemeClr val="tx1"/>
                </a:solidFill>
                <a:effectLst>
                  <a:outerShdw blurRad="38100" dist="38100" dir="2700000" algn="tl">
                    <a:srgbClr val="000000">
                      <a:alpha val="43137"/>
                    </a:srgbClr>
                  </a:outerShdw>
                </a:effectLst>
                <a:highlight>
                  <a:srgbClr val="FF0000"/>
                </a:highlight>
              </a:rPr>
              <a:t>EMLAK VE İSTİMLAK MÜDÜRLÜĞÜ</a:t>
            </a:r>
          </a:p>
        </p:txBody>
      </p:sp>
      <p:pic>
        <p:nvPicPr>
          <p:cNvPr id="5" name="Resim 4"/>
          <p:cNvPicPr>
            <a:picLocks noChangeAspect="1"/>
          </p:cNvPicPr>
          <p:nvPr/>
        </p:nvPicPr>
        <p:blipFill rotWithShape="1">
          <a:blip r:embed="rId3"/>
          <a:srcRect l="9444" t="31547" r="11808" b="8000"/>
          <a:stretch/>
        </p:blipFill>
        <p:spPr>
          <a:xfrm>
            <a:off x="323528" y="1210051"/>
            <a:ext cx="8568952" cy="3700113"/>
          </a:xfrm>
          <a:prstGeom prst="rect">
            <a:avLst/>
          </a:prstGeom>
        </p:spPr>
      </p:pic>
    </p:spTree>
    <p:extLst>
      <p:ext uri="{BB962C8B-B14F-4D97-AF65-F5344CB8AC3E}">
        <p14:creationId xmlns:p14="http://schemas.microsoft.com/office/powerpoint/2010/main" val="4622380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899592" y="1131590"/>
            <a:ext cx="7772400" cy="2754306"/>
          </a:xfrm>
        </p:spPr>
        <p:txBody>
          <a:bodyPr>
            <a:normAutofit/>
          </a:bodyPr>
          <a:lstStyle/>
          <a:p>
            <a:pPr algn="ctr"/>
            <a:r>
              <a:rPr lang="tr-TR" sz="6600" dirty="0">
                <a:solidFill>
                  <a:schemeClr val="tx1"/>
                </a:solidFill>
                <a:effectLst>
                  <a:outerShdw blurRad="38100" dist="38100" dir="2700000" algn="tl" rotWithShape="0">
                    <a:srgbClr val="000000">
                      <a:alpha val="43137"/>
                    </a:srgbClr>
                  </a:outerShdw>
                </a:effectLst>
                <a:latin typeface="Verdana" panose="020B0604030504040204" pitchFamily="34" charset="0"/>
                <a:ea typeface="Verdana" panose="020B0604030504040204" pitchFamily="34" charset="0"/>
                <a:cs typeface="Times New Roman" pitchFamily="18" charset="0"/>
              </a:rPr>
              <a:t>BİLGİ İŞLEM MÜDÜRLÜĞÜ</a:t>
            </a:r>
            <a:endParaRPr lang="tr-TR" sz="6600" b="1" dirty="0">
              <a:solidFill>
                <a:schemeClr val="tx1"/>
              </a:solidFill>
              <a:effectLst>
                <a:outerShdw blurRad="38100" dist="38100" dir="2700000" algn="tl" rotWithShape="0">
                  <a:srgbClr val="000000">
                    <a:alpha val="43137"/>
                  </a:srgbClr>
                </a:outerShdw>
              </a:effectLst>
              <a:latin typeface="Verdana" panose="020B0604030504040204" pitchFamily="34" charset="0"/>
              <a:ea typeface="Verdana" panose="020B0604030504040204" pitchFamily="34" charset="0"/>
              <a:cs typeface="Times New Roman" pitchFamily="18" charset="0"/>
            </a:endParaRPr>
          </a:p>
        </p:txBody>
      </p:sp>
      <p:sp>
        <p:nvSpPr>
          <p:cNvPr id="3" name="Slayt Numarası Yer Tutucusu 2">
            <a:extLst>
              <a:ext uri="{FF2B5EF4-FFF2-40B4-BE49-F238E27FC236}">
                <a16:creationId xmlns:a16="http://schemas.microsoft.com/office/drawing/2014/main" id="{EC1A39E1-41D7-4738-BC07-888D407E553D}"/>
              </a:ext>
            </a:extLst>
          </p:cNvPr>
          <p:cNvSpPr>
            <a:spLocks noGrp="1"/>
          </p:cNvSpPr>
          <p:nvPr>
            <p:ph type="sldNum" sz="quarter" idx="12"/>
          </p:nvPr>
        </p:nvSpPr>
        <p:spPr/>
        <p:txBody>
          <a:bodyPr/>
          <a:lstStyle/>
          <a:p>
            <a:fld id="{4B13ACF3-0F2D-4C6A-AD1F-FFBCFBC22504}" type="slidenum">
              <a:rPr lang="tr-TR" smtClean="0">
                <a:solidFill>
                  <a:schemeClr val="tx1"/>
                </a:solidFill>
                <a:effectLst>
                  <a:outerShdw blurRad="38100" dist="38100" dir="2700000" algn="tl">
                    <a:srgbClr val="000000">
                      <a:alpha val="43137"/>
                    </a:srgbClr>
                  </a:outerShdw>
                </a:effectLst>
              </a:rPr>
              <a:pPr/>
              <a:t>58</a:t>
            </a:fld>
            <a:endParaRPr lang="tr-TR">
              <a:solidFill>
                <a:schemeClr val="tx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997387044"/>
      </p:ext>
    </p:extLst>
  </p:cSld>
  <p:clrMapOvr>
    <a:masterClrMapping/>
  </p:clrMapOvr>
  <p:transition>
    <p:wipe dir="r"/>
  </p:transition>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Metin kutusu 4"/>
          <p:cNvSpPr txBox="1"/>
          <p:nvPr/>
        </p:nvSpPr>
        <p:spPr>
          <a:xfrm>
            <a:off x="238768" y="3791674"/>
            <a:ext cx="3930222" cy="1300356"/>
          </a:xfrm>
          <a:prstGeom prst="rect">
            <a:avLst/>
          </a:prstGeom>
          <a:noFill/>
        </p:spPr>
        <p:txBody>
          <a:bodyPr wrap="square" lIns="68580" tIns="34290" rIns="68580" bIns="34290" rtlCol="0">
            <a:spAutoFit/>
          </a:bodyPr>
          <a:lstStyle/>
          <a:p>
            <a:pPr marL="457200" lvl="0" indent="-457200">
              <a:buAutoNum type="arabicPeriod"/>
            </a:pPr>
            <a:r>
              <a:rPr lang="tr-TR" sz="16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İhtiyaçlar doğrultusunda Telekom üzerinden telefon hattı alımı gerçekleştirildi.</a:t>
            </a:r>
          </a:p>
          <a:p>
            <a:pPr marL="457200" indent="-457200">
              <a:buFontTx/>
              <a:buAutoNum type="arabicPeriod"/>
            </a:pPr>
            <a:r>
              <a:rPr lang="tr-TR" sz="16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İnternet abonelikleri yapılarak kurulumları yapılmıştır.</a:t>
            </a:r>
          </a:p>
        </p:txBody>
      </p:sp>
      <p:sp>
        <p:nvSpPr>
          <p:cNvPr id="7" name="1 Başlık"/>
          <p:cNvSpPr txBox="1">
            <a:spLocks/>
          </p:cNvSpPr>
          <p:nvPr/>
        </p:nvSpPr>
        <p:spPr bwMode="auto">
          <a:xfrm rot="5400000" flipV="1">
            <a:off x="2125424" y="2573243"/>
            <a:ext cx="4680521" cy="68614"/>
          </a:xfrm>
          <a:prstGeom prst="rect">
            <a:avLst/>
          </a:prstGeom>
          <a:solidFill>
            <a:schemeClr val="tx1"/>
          </a:solidFill>
          <a:ln w="9525">
            <a:noFill/>
            <a:miter lim="800000"/>
            <a:headEnd/>
            <a:tailEnd/>
          </a:ln>
        </p:spPr>
        <p:txBody>
          <a:bodyPr anchor="ctr"/>
          <a:lstStyle/>
          <a:p>
            <a:pPr algn="ctr"/>
            <a:endParaRPr lang="tr-TR" dirty="0">
              <a:effectLst>
                <a:outerShdw blurRad="38100" dist="38100" dir="2700000" algn="tl">
                  <a:srgbClr val="000000">
                    <a:alpha val="43137"/>
                  </a:srgbClr>
                </a:outerShdw>
              </a:effectLst>
              <a:latin typeface="Calibri" pitchFamily="34" charset="0"/>
            </a:endParaRPr>
          </a:p>
        </p:txBody>
      </p:sp>
      <p:sp>
        <p:nvSpPr>
          <p:cNvPr id="9" name="Metin kutusu 8"/>
          <p:cNvSpPr txBox="1"/>
          <p:nvPr/>
        </p:nvSpPr>
        <p:spPr>
          <a:xfrm>
            <a:off x="4849878" y="3935336"/>
            <a:ext cx="4176464" cy="807913"/>
          </a:xfrm>
          <a:prstGeom prst="rect">
            <a:avLst/>
          </a:prstGeom>
          <a:noFill/>
        </p:spPr>
        <p:txBody>
          <a:bodyPr wrap="square" lIns="68580" tIns="34290" rIns="68580" bIns="34290" rtlCol="0">
            <a:spAutoFit/>
          </a:bodyPr>
          <a:lstStyle/>
          <a:p>
            <a:r>
              <a:rPr lang="tr-TR" sz="1600" dirty="0">
                <a:effectLst>
                  <a:outerShdw blurRad="38100" dist="38100" dir="2700000" algn="tl">
                    <a:srgbClr val="000000">
                      <a:alpha val="43137"/>
                    </a:srgbClr>
                  </a:outerShdw>
                </a:effectLst>
                <a:latin typeface="Times New Roman" panose="02020603050405020304" pitchFamily="18" charset="0"/>
                <a:ea typeface="Tahoma" panose="020B0604030504040204" pitchFamily="34" charset="0"/>
                <a:cs typeface="Times New Roman" panose="02020603050405020304" pitchFamily="18" charset="0"/>
              </a:rPr>
              <a:t>3-</a:t>
            </a:r>
            <a:r>
              <a:rPr lang="tr-TR" sz="16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tr-TR" sz="1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Öğrencilere Eğitim hayatlarında kullanılmak üzere İnternet paketi kartları dağıtıldı.</a:t>
            </a:r>
            <a:endParaRPr lang="tr-TR" sz="16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13" name="Picture 2" descr="Telefon Hattı Olmadan İnternet Nasıl Kullanılır? Telefon Hattı Olmadan  Internet Olur mu ? » TechWorm">
            <a:extLst>
              <a:ext uri="{FF2B5EF4-FFF2-40B4-BE49-F238E27FC236}">
                <a16:creationId xmlns:a16="http://schemas.microsoft.com/office/drawing/2014/main" id="{8755DF69-8E51-47C4-8A1D-AB6E9122458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504" y="767338"/>
            <a:ext cx="4165997" cy="264414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2" name="Slayt Numarası Yer Tutucusu 1">
            <a:extLst>
              <a:ext uri="{FF2B5EF4-FFF2-40B4-BE49-F238E27FC236}">
                <a16:creationId xmlns:a16="http://schemas.microsoft.com/office/drawing/2014/main" id="{6DFC1367-9B6E-469D-A764-411AF05D4CDB}"/>
              </a:ext>
            </a:extLst>
          </p:cNvPr>
          <p:cNvSpPr>
            <a:spLocks noGrp="1"/>
          </p:cNvSpPr>
          <p:nvPr>
            <p:ph type="sldNum" sz="quarter" idx="12"/>
          </p:nvPr>
        </p:nvSpPr>
        <p:spPr/>
        <p:txBody>
          <a:bodyPr/>
          <a:lstStyle/>
          <a:p>
            <a:fld id="{4B13ACF3-0F2D-4C6A-AD1F-FFBCFBC22504}" type="slidenum">
              <a:rPr lang="tr-TR" smtClean="0">
                <a:solidFill>
                  <a:schemeClr val="tx1"/>
                </a:solidFill>
                <a:effectLst>
                  <a:outerShdw blurRad="38100" dist="38100" dir="2700000" algn="tl">
                    <a:srgbClr val="000000">
                      <a:alpha val="43137"/>
                    </a:srgbClr>
                  </a:outerShdw>
                </a:effectLst>
              </a:rPr>
              <a:pPr/>
              <a:t>59</a:t>
            </a:fld>
            <a:endParaRPr lang="tr-TR">
              <a:solidFill>
                <a:schemeClr val="tx1"/>
              </a:solidFill>
              <a:effectLst>
                <a:outerShdw blurRad="38100" dist="38100" dir="2700000" algn="tl">
                  <a:srgbClr val="000000">
                    <a:alpha val="43137"/>
                  </a:srgbClr>
                </a:outerShdw>
              </a:effectLst>
            </a:endParaRPr>
          </a:p>
        </p:txBody>
      </p:sp>
      <p:sp>
        <p:nvSpPr>
          <p:cNvPr id="4" name="1 Başlık">
            <a:extLst>
              <a:ext uri="{FF2B5EF4-FFF2-40B4-BE49-F238E27FC236}">
                <a16:creationId xmlns:a16="http://schemas.microsoft.com/office/drawing/2014/main" id="{17D99899-7AE4-3507-10B9-6EAD8D624FF1}"/>
              </a:ext>
            </a:extLst>
          </p:cNvPr>
          <p:cNvSpPr txBox="1">
            <a:spLocks/>
          </p:cNvSpPr>
          <p:nvPr/>
        </p:nvSpPr>
        <p:spPr>
          <a:xfrm>
            <a:off x="0" y="29441"/>
            <a:ext cx="9144000" cy="370609"/>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tr-TR" sz="2000" dirty="0">
                <a:solidFill>
                  <a:schemeClr val="tx1"/>
                </a:solidFill>
                <a:effectLst>
                  <a:outerShdw blurRad="38100" dist="38100" dir="2700000" algn="tl">
                    <a:srgbClr val="000000">
                      <a:alpha val="43137"/>
                    </a:srgbClr>
                  </a:outerShdw>
                </a:effectLst>
                <a:highlight>
                  <a:srgbClr val="FF0000"/>
                </a:highlight>
              </a:rPr>
              <a:t>BİLGİ İŞLEM MÜDÜRLÜĞÜ</a:t>
            </a:r>
          </a:p>
        </p:txBody>
      </p:sp>
      <p:pic>
        <p:nvPicPr>
          <p:cNvPr id="6" name="Resim 5"/>
          <p:cNvPicPr>
            <a:picLocks noChangeAspect="1"/>
          </p:cNvPicPr>
          <p:nvPr/>
        </p:nvPicPr>
        <p:blipFill>
          <a:blip r:embed="rId3"/>
          <a:stretch>
            <a:fillRect/>
          </a:stretch>
        </p:blipFill>
        <p:spPr>
          <a:xfrm>
            <a:off x="4499586" y="686970"/>
            <a:ext cx="4346825" cy="2828789"/>
          </a:xfrm>
          <a:prstGeom prst="rect">
            <a:avLst/>
          </a:prstGeom>
        </p:spPr>
      </p:pic>
    </p:spTree>
    <p:extLst>
      <p:ext uri="{BB962C8B-B14F-4D97-AF65-F5344CB8AC3E}">
        <p14:creationId xmlns:p14="http://schemas.microsoft.com/office/powerpoint/2010/main" val="760933458"/>
      </p:ext>
    </p:extLst>
  </p:cSld>
  <p:clrMapOvr>
    <a:masterClrMapping/>
  </p:clrMapOvr>
  <p:transition>
    <p:wipe dir="r"/>
  </p:transition>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24024" y="508635"/>
            <a:ext cx="8507288" cy="1512168"/>
          </a:xfrm>
        </p:spPr>
        <p:txBody>
          <a:bodyPr>
            <a:normAutofit/>
          </a:bodyPr>
          <a:lstStyle/>
          <a:p>
            <a:pPr marL="365760" lvl="1" indent="0" algn="ctr">
              <a:buNone/>
            </a:pPr>
            <a:r>
              <a:rPr lang="tr-TR" sz="3600" b="1" dirty="0">
                <a:effectLst>
                  <a:outerShdw blurRad="38100" dist="38100" dir="2700000" algn="tl">
                    <a:srgbClr val="000000">
                      <a:alpha val="43137"/>
                    </a:srgbClr>
                  </a:outerShdw>
                </a:effectLst>
              </a:rPr>
              <a:t>YOL AÇMA ÇALIŞMALARI</a:t>
            </a:r>
            <a:endParaRPr lang="tr-TR" sz="3600" b="1" dirty="0">
              <a:effectLst>
                <a:outerShdw blurRad="38100" dist="38100" dir="2700000" algn="tl">
                  <a:srgbClr val="000000">
                    <a:alpha val="43137"/>
                  </a:srgbClr>
                </a:outerShdw>
              </a:effectLst>
              <a:latin typeface="+mj-lt"/>
            </a:endParaRPr>
          </a:p>
          <a:p>
            <a:pPr marL="365760" lvl="1" indent="0" algn="ctr">
              <a:buNone/>
            </a:pPr>
            <a:r>
              <a:rPr lang="tr-TR" sz="2400" dirty="0" smtClean="0">
                <a:effectLst>
                  <a:outerShdw blurRad="38100" dist="38100" dir="2700000" algn="tl">
                    <a:srgbClr val="000000">
                      <a:alpha val="43137"/>
                    </a:srgbClr>
                  </a:outerShdw>
                </a:effectLst>
                <a:latin typeface="+mj-lt"/>
              </a:rPr>
              <a:t>2023 </a:t>
            </a:r>
            <a:r>
              <a:rPr lang="tr-TR" sz="2400" dirty="0">
                <a:effectLst>
                  <a:outerShdw blurRad="38100" dist="38100" dir="2700000" algn="tl">
                    <a:srgbClr val="000000">
                      <a:alpha val="43137"/>
                    </a:srgbClr>
                  </a:outerShdw>
                </a:effectLst>
                <a:latin typeface="+mj-lt"/>
              </a:rPr>
              <a:t>Çalışma Programımız Dahilinde                                                                                Toplam: </a:t>
            </a:r>
            <a:r>
              <a:rPr lang="tr-TR" sz="2400" dirty="0" smtClean="0">
                <a:effectLst>
                  <a:outerShdw blurRad="38100" dist="38100" dir="2700000" algn="tl">
                    <a:srgbClr val="000000">
                      <a:alpha val="43137"/>
                    </a:srgbClr>
                  </a:outerShdw>
                </a:effectLst>
                <a:latin typeface="+mj-lt"/>
              </a:rPr>
              <a:t>23.450 </a:t>
            </a:r>
            <a:r>
              <a:rPr lang="tr-TR" sz="2400" dirty="0">
                <a:effectLst>
                  <a:outerShdw blurRad="38100" dist="38100" dir="2700000" algn="tl">
                    <a:srgbClr val="000000">
                      <a:alpha val="43137"/>
                    </a:srgbClr>
                  </a:outerShdw>
                </a:effectLst>
                <a:latin typeface="+mj-lt"/>
              </a:rPr>
              <a:t>km Yol Açma Çalışması </a:t>
            </a:r>
            <a:r>
              <a:rPr lang="tr-TR" sz="2400" dirty="0">
                <a:effectLst>
                  <a:outerShdw blurRad="38100" dist="38100" dir="2700000" algn="tl">
                    <a:srgbClr val="000000">
                      <a:alpha val="43137"/>
                    </a:srgbClr>
                  </a:outerShdw>
                </a:effectLst>
              </a:rPr>
              <a:t>Gerçekleştirilmiştir.</a:t>
            </a:r>
            <a:endParaRPr lang="tr-TR" sz="2400" dirty="0">
              <a:effectLst>
                <a:outerShdw blurRad="38100" dist="38100" dir="2700000" algn="tl">
                  <a:srgbClr val="000000">
                    <a:alpha val="43137"/>
                  </a:srgbClr>
                </a:outerShdw>
              </a:effectLst>
              <a:latin typeface="+mj-lt"/>
            </a:endParaRPr>
          </a:p>
        </p:txBody>
      </p:sp>
      <p:pic>
        <p:nvPicPr>
          <p:cNvPr id="4" name="Resim 3">
            <a:extLst>
              <a:ext uri="{FF2B5EF4-FFF2-40B4-BE49-F238E27FC236}">
                <a16:creationId xmlns:a16="http://schemas.microsoft.com/office/drawing/2014/main" id="{A6FABBBF-7334-5F8A-007E-0A457AD2C41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04048" y="2149055"/>
            <a:ext cx="3826768" cy="286232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Resim 4">
            <a:extLst>
              <a:ext uri="{FF2B5EF4-FFF2-40B4-BE49-F238E27FC236}">
                <a16:creationId xmlns:a16="http://schemas.microsoft.com/office/drawing/2014/main" id="{9E6EAC74-74A4-6794-84D4-C6EE9E9E120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3568" y="2134053"/>
            <a:ext cx="4248472" cy="286232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 name="Slayt Numarası Yer Tutucusu 1">
            <a:extLst>
              <a:ext uri="{FF2B5EF4-FFF2-40B4-BE49-F238E27FC236}">
                <a16:creationId xmlns:a16="http://schemas.microsoft.com/office/drawing/2014/main" id="{58EDCCF6-83B2-07F6-C922-4B219C6F680E}"/>
              </a:ext>
            </a:extLst>
          </p:cNvPr>
          <p:cNvSpPr>
            <a:spLocks noGrp="1"/>
          </p:cNvSpPr>
          <p:nvPr>
            <p:ph type="sldNum" sz="quarter" idx="12"/>
          </p:nvPr>
        </p:nvSpPr>
        <p:spPr>
          <a:xfrm>
            <a:off x="8253597" y="4790696"/>
            <a:ext cx="762000" cy="273844"/>
          </a:xfrm>
        </p:spPr>
        <p:txBody>
          <a:bodyPr/>
          <a:lstStyle/>
          <a:p>
            <a:fld id="{4B13ACF3-0F2D-4C6A-AD1F-FFBCFBC22504}" type="slidenum">
              <a:rPr lang="tr-TR" smtClean="0">
                <a:effectLst>
                  <a:outerShdw blurRad="38100" dist="38100" dir="2700000" algn="tl">
                    <a:srgbClr val="000000">
                      <a:alpha val="43137"/>
                    </a:srgbClr>
                  </a:outerShdw>
                </a:effectLst>
              </a:rPr>
              <a:pPr/>
              <a:t>6</a:t>
            </a:fld>
            <a:endParaRPr lang="tr-TR">
              <a:effectLst>
                <a:outerShdw blurRad="38100" dist="38100" dir="2700000" algn="tl">
                  <a:srgbClr val="000000">
                    <a:alpha val="43137"/>
                  </a:srgbClr>
                </a:outerShdw>
              </a:effectLst>
            </a:endParaRPr>
          </a:p>
        </p:txBody>
      </p:sp>
      <p:sp>
        <p:nvSpPr>
          <p:cNvPr id="7" name="1 Başlık">
            <a:extLst>
              <a:ext uri="{FF2B5EF4-FFF2-40B4-BE49-F238E27FC236}">
                <a16:creationId xmlns:a16="http://schemas.microsoft.com/office/drawing/2014/main" id="{09F22A0D-61AF-BB12-346D-3D807507CCC6}"/>
              </a:ext>
            </a:extLst>
          </p:cNvPr>
          <p:cNvSpPr txBox="1">
            <a:spLocks/>
          </p:cNvSpPr>
          <p:nvPr/>
        </p:nvSpPr>
        <p:spPr>
          <a:xfrm>
            <a:off x="1023902" y="0"/>
            <a:ext cx="6552728" cy="370609"/>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tr-TR" sz="2000" dirty="0">
                <a:solidFill>
                  <a:schemeClr val="tx1"/>
                </a:solidFill>
                <a:effectLst>
                  <a:outerShdw blurRad="38100" dist="38100" dir="2700000" algn="tl">
                    <a:srgbClr val="000000">
                      <a:alpha val="43137"/>
                    </a:srgbClr>
                  </a:outerShdw>
                </a:effectLst>
                <a:highlight>
                  <a:srgbClr val="FF0000"/>
                </a:highlight>
              </a:rPr>
              <a:t>FEN İŞLERİ MÜDÜRLÜĞÜ</a:t>
            </a:r>
          </a:p>
        </p:txBody>
      </p:sp>
    </p:spTree>
    <p:extLst>
      <p:ext uri="{BB962C8B-B14F-4D97-AF65-F5344CB8AC3E}">
        <p14:creationId xmlns:p14="http://schemas.microsoft.com/office/powerpoint/2010/main" val="1717024059"/>
      </p:ext>
    </p:extLst>
  </p:cSld>
  <p:clrMapOvr>
    <a:masterClrMapping/>
  </p:clrMapOvr>
  <p:transition>
    <p:wipe dir="r"/>
  </p:transition>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Metin kutusu 4"/>
          <p:cNvSpPr txBox="1"/>
          <p:nvPr/>
        </p:nvSpPr>
        <p:spPr>
          <a:xfrm>
            <a:off x="217147" y="463662"/>
            <a:ext cx="8912250" cy="2777683"/>
          </a:xfrm>
          <a:prstGeom prst="rect">
            <a:avLst/>
          </a:prstGeom>
          <a:noFill/>
        </p:spPr>
        <p:txBody>
          <a:bodyPr wrap="square" lIns="68580" tIns="34290" rIns="68580" bIns="34290" rtlCol="0">
            <a:spAutoFit/>
          </a:bodyPr>
          <a:lstStyle/>
          <a:p>
            <a:r>
              <a:rPr lang="tr-TR" sz="1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4. Santral sistemi genişletmesi Yapıldı (Ek hizmet Binası).</a:t>
            </a:r>
          </a:p>
          <a:p>
            <a:r>
              <a:rPr lang="tr-TR" sz="1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5. Birimlerim İhtiyaçları doğrultusunda bilgisayar alımları gerçekleştirildi.</a:t>
            </a:r>
          </a:p>
          <a:p>
            <a:r>
              <a:rPr lang="tr-TR" sz="1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6. </a:t>
            </a:r>
            <a:r>
              <a:rPr lang="tr-TR" sz="1600" b="1" dirty="0" err="1"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Dr.Atsushi</a:t>
            </a:r>
            <a:r>
              <a:rPr lang="tr-TR" sz="16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tr-TR" sz="16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Miyazaki</a:t>
            </a:r>
            <a:r>
              <a:rPr lang="tr-TR" sz="1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Koru Parkı Güvenlik Kamera Sistemi Kurulumu yapılmıştır.</a:t>
            </a:r>
          </a:p>
          <a:p>
            <a:r>
              <a:rPr lang="tr-TR" sz="1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7. </a:t>
            </a:r>
            <a:r>
              <a:rPr lang="tr-TR" sz="16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Ana bina </a:t>
            </a:r>
            <a:r>
              <a:rPr lang="tr-TR" sz="1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ve belediyemize ait kamera sistemleri bakım onarımı yapılmıştır.</a:t>
            </a:r>
          </a:p>
          <a:p>
            <a:r>
              <a:rPr lang="tr-TR" sz="1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8. İhtiyaçlar doğrultusunda kablo ve internet arızaları giderilmiştir.</a:t>
            </a:r>
          </a:p>
          <a:p>
            <a:r>
              <a:rPr lang="tr-TR" sz="1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9. </a:t>
            </a:r>
            <a:r>
              <a:rPr lang="tr-TR" sz="16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Ups</a:t>
            </a:r>
            <a:r>
              <a:rPr lang="tr-TR" sz="1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güç kaynakları bakım onarımı ve arızları giderilmiştir.</a:t>
            </a:r>
          </a:p>
          <a:p>
            <a:r>
              <a:rPr lang="tr-TR" sz="1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10. Bilgisayar bakım onarım ve arızaları giderilmiştir</a:t>
            </a:r>
          </a:p>
          <a:p>
            <a:r>
              <a:rPr lang="tr-TR" sz="1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11. İhtiyaçlar doğrultusunda bilgisayarların kapasite artırımları yapılmıştır.</a:t>
            </a:r>
          </a:p>
          <a:p>
            <a:r>
              <a:rPr lang="tr-TR" sz="1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12. Server Bakım Onarımı yapılmıştır.</a:t>
            </a:r>
          </a:p>
          <a:p>
            <a:r>
              <a:rPr lang="tr-TR" sz="1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13. Birimlerin bilgisayar ihtiyacı karşılandı</a:t>
            </a:r>
          </a:p>
          <a:p>
            <a:r>
              <a:rPr lang="tr-TR" sz="1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14. Birimlere ait tüm teknoloji arızalar giderildi.</a:t>
            </a:r>
          </a:p>
        </p:txBody>
      </p:sp>
      <p:sp>
        <p:nvSpPr>
          <p:cNvPr id="2" name="AutoShape 2" descr="Yaptığımız İşler – ZEN BİLİŞİM VE TEKNOLOJİ HİZMETLERİ"/>
          <p:cNvSpPr>
            <a:spLocks noChangeAspect="1" noChangeArrowheads="1"/>
          </p:cNvSpPr>
          <p:nvPr/>
        </p:nvSpPr>
        <p:spPr bwMode="auto">
          <a:xfrm>
            <a:off x="116681" y="-108347"/>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tr-TR">
              <a:effectLst>
                <a:outerShdw blurRad="38100" dist="38100" dir="2700000" algn="tl">
                  <a:srgbClr val="000000">
                    <a:alpha val="43137"/>
                  </a:srgbClr>
                </a:outerShdw>
              </a:effectLst>
            </a:endParaRPr>
          </a:p>
        </p:txBody>
      </p:sp>
      <p:pic>
        <p:nvPicPr>
          <p:cNvPr id="1028" name="Picture 4" descr="Yaptığımız İşler – ZEN BİLİŞİM VE TEKNOLOJİ HİZMETLER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3291830"/>
            <a:ext cx="3383328" cy="177653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1032" name="Picture 8" descr="Kamera Sistemleri İzmir, IP Kamera Sistemleri İzmi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77821" y="3363838"/>
            <a:ext cx="3170110" cy="170452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3" name="Slayt Numarası Yer Tutucusu 2">
            <a:extLst>
              <a:ext uri="{FF2B5EF4-FFF2-40B4-BE49-F238E27FC236}">
                <a16:creationId xmlns:a16="http://schemas.microsoft.com/office/drawing/2014/main" id="{0ED4EA92-A45B-432C-B6AF-6D8FEF9E64D4}"/>
              </a:ext>
            </a:extLst>
          </p:cNvPr>
          <p:cNvSpPr>
            <a:spLocks noGrp="1"/>
          </p:cNvSpPr>
          <p:nvPr>
            <p:ph type="sldNum" sz="quarter" idx="12"/>
          </p:nvPr>
        </p:nvSpPr>
        <p:spPr>
          <a:xfrm>
            <a:off x="8266931" y="4795918"/>
            <a:ext cx="762000" cy="273844"/>
          </a:xfrm>
        </p:spPr>
        <p:txBody>
          <a:bodyPr/>
          <a:lstStyle/>
          <a:p>
            <a:fld id="{4B13ACF3-0F2D-4C6A-AD1F-FFBCFBC22504}" type="slidenum">
              <a:rPr lang="tr-TR" smtClean="0">
                <a:solidFill>
                  <a:schemeClr val="tx1"/>
                </a:solidFill>
                <a:effectLst>
                  <a:outerShdw blurRad="38100" dist="38100" dir="2700000" algn="tl">
                    <a:srgbClr val="000000">
                      <a:alpha val="43137"/>
                    </a:srgbClr>
                  </a:outerShdw>
                </a:effectLst>
              </a:rPr>
              <a:pPr/>
              <a:t>60</a:t>
            </a:fld>
            <a:endParaRPr lang="tr-TR" dirty="0">
              <a:solidFill>
                <a:schemeClr val="tx1"/>
              </a:solidFill>
              <a:effectLst>
                <a:outerShdw blurRad="38100" dist="38100" dir="2700000" algn="tl">
                  <a:srgbClr val="000000">
                    <a:alpha val="43137"/>
                  </a:srgbClr>
                </a:outerShdw>
              </a:effectLst>
            </a:endParaRPr>
          </a:p>
        </p:txBody>
      </p:sp>
      <p:sp>
        <p:nvSpPr>
          <p:cNvPr id="4" name="1 Başlık">
            <a:extLst>
              <a:ext uri="{FF2B5EF4-FFF2-40B4-BE49-F238E27FC236}">
                <a16:creationId xmlns:a16="http://schemas.microsoft.com/office/drawing/2014/main" id="{B9DD72B8-C074-944B-E254-8B09B547A874}"/>
              </a:ext>
            </a:extLst>
          </p:cNvPr>
          <p:cNvSpPr txBox="1">
            <a:spLocks/>
          </p:cNvSpPr>
          <p:nvPr/>
        </p:nvSpPr>
        <p:spPr>
          <a:xfrm>
            <a:off x="0" y="29441"/>
            <a:ext cx="9144000" cy="370609"/>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tr-TR" sz="2000" dirty="0">
                <a:solidFill>
                  <a:schemeClr val="tx1"/>
                </a:solidFill>
                <a:effectLst>
                  <a:outerShdw blurRad="38100" dist="38100" dir="2700000" algn="tl">
                    <a:srgbClr val="000000">
                      <a:alpha val="43137"/>
                    </a:srgbClr>
                  </a:outerShdw>
                </a:effectLst>
                <a:highlight>
                  <a:srgbClr val="FF0000"/>
                </a:highlight>
              </a:rPr>
              <a:t>BİLGİ İŞLEM MÜDÜRLÜĞÜ</a:t>
            </a:r>
          </a:p>
        </p:txBody>
      </p:sp>
    </p:spTree>
    <p:extLst>
      <p:ext uri="{BB962C8B-B14F-4D97-AF65-F5344CB8AC3E}">
        <p14:creationId xmlns:p14="http://schemas.microsoft.com/office/powerpoint/2010/main" val="168551074"/>
      </p:ext>
    </p:extLst>
  </p:cSld>
  <p:clrMapOvr>
    <a:masterClrMapping/>
  </p:clrMapOvr>
  <p:transition>
    <p:wipe dir="r"/>
  </p:transition>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Metin kutusu 4"/>
          <p:cNvSpPr txBox="1"/>
          <p:nvPr/>
        </p:nvSpPr>
        <p:spPr>
          <a:xfrm>
            <a:off x="171642" y="627534"/>
            <a:ext cx="8251298" cy="2531462"/>
          </a:xfrm>
          <a:prstGeom prst="rect">
            <a:avLst/>
          </a:prstGeom>
          <a:noFill/>
        </p:spPr>
        <p:txBody>
          <a:bodyPr wrap="none" lIns="68580" tIns="34290" rIns="68580" bIns="34290" rtlCol="0">
            <a:spAutoFit/>
          </a:bodyPr>
          <a:lstStyle/>
          <a:p>
            <a:pPr algn="just"/>
            <a:r>
              <a:rPr lang="tr-TR" sz="1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15. Belediye otomasyon sistemi güncelleme ve lisans yenilemesi yapıldı.</a:t>
            </a:r>
          </a:p>
          <a:p>
            <a:pPr algn="just"/>
            <a:r>
              <a:rPr lang="tr-TR" sz="1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16. Birimlerin İhtiyacı doğrultusunda hakkediş programı alımı yapıldı.</a:t>
            </a:r>
          </a:p>
          <a:p>
            <a:pPr algn="just"/>
            <a:r>
              <a:rPr lang="tr-TR" sz="1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17. Araç takip sistemi lisans yenilemesi ve yeni araçların takibi için cihaz alınması yapıldı.</a:t>
            </a:r>
          </a:p>
          <a:p>
            <a:pPr algn="just"/>
            <a:r>
              <a:rPr lang="tr-TR" sz="1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18. Sms sistemi alımı yapılmış ve kullanılmaya başlanmıştır.</a:t>
            </a:r>
          </a:p>
          <a:p>
            <a:pPr algn="just"/>
            <a:r>
              <a:rPr lang="tr-TR" sz="1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19. TCKN sorgu sistemi kurulumu yapılmıştır.</a:t>
            </a:r>
          </a:p>
          <a:p>
            <a:pPr algn="just"/>
            <a:r>
              <a:rPr lang="tr-TR" sz="1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20. </a:t>
            </a:r>
            <a:r>
              <a:rPr lang="tr-TR" sz="16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Pdks</a:t>
            </a:r>
            <a:r>
              <a:rPr lang="tr-TR" sz="1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sistemi arıza ve bakım onarımı giderilmesi yapılmıştır.</a:t>
            </a:r>
          </a:p>
          <a:p>
            <a:pPr algn="just"/>
            <a:r>
              <a:rPr lang="tr-TR" sz="1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21. Sms Sistemi aktif olarak kullanılmaya devam edilmektedir.</a:t>
            </a:r>
          </a:p>
          <a:p>
            <a:pPr algn="just"/>
            <a:r>
              <a:rPr lang="tr-TR" sz="1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22 Lokasyon Bazlı Sms Sistemi Kullanılmaya Başlanmıştır.</a:t>
            </a:r>
          </a:p>
          <a:p>
            <a:pPr algn="just"/>
            <a:r>
              <a:rPr lang="tr-TR" sz="1600" b="1" i="0" u="none" strike="noStrike" baseline="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23. </a:t>
            </a:r>
            <a:r>
              <a:rPr lang="tr-TR" sz="1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Belediyemizde Yeni kurulan Binalara Personel Takip Sistemi cihazları kurulumu Yapıldı</a:t>
            </a:r>
            <a:r>
              <a:rPr lang="tr-TR" sz="16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p>
          <a:p>
            <a:pPr algn="just"/>
            <a:endParaRPr lang="tr-TR" sz="1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3" name="Resim 2"/>
          <p:cNvPicPr>
            <a:picLocks noChangeAspect="1"/>
          </p:cNvPicPr>
          <p:nvPr/>
        </p:nvPicPr>
        <p:blipFill>
          <a:blip r:embed="rId2"/>
          <a:stretch>
            <a:fillRect/>
          </a:stretch>
        </p:blipFill>
        <p:spPr>
          <a:xfrm>
            <a:off x="6211068" y="2999775"/>
            <a:ext cx="2808312" cy="194421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6" name="Resim 5"/>
          <p:cNvPicPr>
            <a:picLocks noChangeAspect="1"/>
          </p:cNvPicPr>
          <p:nvPr/>
        </p:nvPicPr>
        <p:blipFill>
          <a:blip r:embed="rId3"/>
          <a:stretch>
            <a:fillRect/>
          </a:stretch>
        </p:blipFill>
        <p:spPr>
          <a:xfrm>
            <a:off x="3093240" y="3029099"/>
            <a:ext cx="2923285" cy="191891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 name="Slayt Numarası Yer Tutucusu 1">
            <a:extLst>
              <a:ext uri="{FF2B5EF4-FFF2-40B4-BE49-F238E27FC236}">
                <a16:creationId xmlns:a16="http://schemas.microsoft.com/office/drawing/2014/main" id="{B44F026B-16FD-4669-AE58-6E694D2273CD}"/>
              </a:ext>
            </a:extLst>
          </p:cNvPr>
          <p:cNvSpPr>
            <a:spLocks noGrp="1"/>
          </p:cNvSpPr>
          <p:nvPr>
            <p:ph type="sldNum" sz="quarter" idx="12"/>
          </p:nvPr>
        </p:nvSpPr>
        <p:spPr>
          <a:xfrm>
            <a:off x="8058472" y="4818186"/>
            <a:ext cx="762000" cy="273844"/>
          </a:xfrm>
        </p:spPr>
        <p:txBody>
          <a:bodyPr/>
          <a:lstStyle/>
          <a:p>
            <a:fld id="{4B13ACF3-0F2D-4C6A-AD1F-FFBCFBC22504}" type="slidenum">
              <a:rPr lang="tr-TR" smtClean="0">
                <a:solidFill>
                  <a:schemeClr val="tx1"/>
                </a:solidFill>
                <a:effectLst>
                  <a:outerShdw blurRad="38100" dist="38100" dir="2700000" algn="tl">
                    <a:srgbClr val="000000">
                      <a:alpha val="43137"/>
                    </a:srgbClr>
                  </a:outerShdw>
                </a:effectLst>
              </a:rPr>
              <a:pPr/>
              <a:t>61</a:t>
            </a:fld>
            <a:endParaRPr lang="tr-TR" dirty="0">
              <a:solidFill>
                <a:schemeClr val="tx1"/>
              </a:solidFill>
              <a:effectLst>
                <a:outerShdw blurRad="38100" dist="38100" dir="2700000" algn="tl">
                  <a:srgbClr val="000000">
                    <a:alpha val="43137"/>
                  </a:srgbClr>
                </a:outerShdw>
              </a:effectLst>
            </a:endParaRPr>
          </a:p>
        </p:txBody>
      </p:sp>
      <p:pic>
        <p:nvPicPr>
          <p:cNvPr id="7" name="Resim 6">
            <a:extLst>
              <a:ext uri="{FF2B5EF4-FFF2-40B4-BE49-F238E27FC236}">
                <a16:creationId xmlns:a16="http://schemas.microsoft.com/office/drawing/2014/main" id="{65C1D8AC-F6B4-BBC7-53ED-D7A6AF5DC35D}"/>
              </a:ext>
            </a:extLst>
          </p:cNvPr>
          <p:cNvPicPr>
            <a:picLocks noChangeAspect="1"/>
          </p:cNvPicPr>
          <p:nvPr/>
        </p:nvPicPr>
        <p:blipFill>
          <a:blip r:embed="rId4"/>
          <a:stretch>
            <a:fillRect/>
          </a:stretch>
        </p:blipFill>
        <p:spPr>
          <a:xfrm>
            <a:off x="179512" y="3025309"/>
            <a:ext cx="2719188" cy="192218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4" name="1 Başlık">
            <a:extLst>
              <a:ext uri="{FF2B5EF4-FFF2-40B4-BE49-F238E27FC236}">
                <a16:creationId xmlns:a16="http://schemas.microsoft.com/office/drawing/2014/main" id="{17E50D2D-95B1-067A-C92C-6D5428B6E4F2}"/>
              </a:ext>
            </a:extLst>
          </p:cNvPr>
          <p:cNvSpPr txBox="1">
            <a:spLocks/>
          </p:cNvSpPr>
          <p:nvPr/>
        </p:nvSpPr>
        <p:spPr>
          <a:xfrm>
            <a:off x="0" y="29441"/>
            <a:ext cx="9144000" cy="370609"/>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tr-TR" sz="2000" dirty="0">
                <a:solidFill>
                  <a:schemeClr val="tx1"/>
                </a:solidFill>
                <a:effectLst>
                  <a:outerShdw blurRad="38100" dist="38100" dir="2700000" algn="tl">
                    <a:srgbClr val="000000">
                      <a:alpha val="43137"/>
                    </a:srgbClr>
                  </a:outerShdw>
                </a:effectLst>
                <a:highlight>
                  <a:srgbClr val="FF0000"/>
                </a:highlight>
              </a:rPr>
              <a:t>BİLGİ İŞLEM MÜDÜRLÜĞÜ</a:t>
            </a:r>
          </a:p>
        </p:txBody>
      </p:sp>
    </p:spTree>
    <p:extLst>
      <p:ext uri="{BB962C8B-B14F-4D97-AF65-F5344CB8AC3E}">
        <p14:creationId xmlns:p14="http://schemas.microsoft.com/office/powerpoint/2010/main" val="3524299721"/>
      </p:ext>
    </p:extLst>
  </p:cSld>
  <p:clrMapOvr>
    <a:masterClrMapping/>
  </p:clrMapOvr>
  <p:transition>
    <p:wipe dir="r"/>
  </p:transition>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AutoShape 2" descr="Fortinet Network Security Solutions | AVFirewalls.com"/>
          <p:cNvSpPr>
            <a:spLocks noChangeAspect="1" noChangeArrowheads="1"/>
          </p:cNvSpPr>
          <p:nvPr/>
        </p:nvSpPr>
        <p:spPr bwMode="auto">
          <a:xfrm>
            <a:off x="116681" y="-108347"/>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tr-TR">
              <a:effectLst>
                <a:outerShdw blurRad="38100" dist="38100" dir="2700000" algn="tl">
                  <a:srgbClr val="000000">
                    <a:alpha val="43137"/>
                  </a:srgbClr>
                </a:outerShdw>
              </a:effectLst>
            </a:endParaRPr>
          </a:p>
        </p:txBody>
      </p:sp>
      <p:sp>
        <p:nvSpPr>
          <p:cNvPr id="6" name="1 Başlık"/>
          <p:cNvSpPr txBox="1">
            <a:spLocks/>
          </p:cNvSpPr>
          <p:nvPr/>
        </p:nvSpPr>
        <p:spPr bwMode="auto">
          <a:xfrm rot="5400000" flipV="1">
            <a:off x="689615" y="2678326"/>
            <a:ext cx="4813034" cy="45719"/>
          </a:xfrm>
          <a:prstGeom prst="rect">
            <a:avLst/>
          </a:prstGeom>
          <a:solidFill>
            <a:schemeClr val="tx1"/>
          </a:solidFill>
          <a:ln w="9525">
            <a:noFill/>
            <a:miter lim="800000"/>
            <a:headEnd/>
            <a:tailEnd/>
          </a:ln>
        </p:spPr>
        <p:txBody>
          <a:bodyPr anchor="ctr"/>
          <a:lstStyle/>
          <a:p>
            <a:pPr algn="ctr"/>
            <a:endParaRPr lang="tr-TR" dirty="0">
              <a:effectLst>
                <a:outerShdw blurRad="38100" dist="38100" dir="2700000" algn="tl">
                  <a:srgbClr val="000000">
                    <a:alpha val="43137"/>
                  </a:srgbClr>
                </a:outerShdw>
              </a:effectLst>
              <a:latin typeface="Calibri" pitchFamily="34" charset="0"/>
            </a:endParaRPr>
          </a:p>
        </p:txBody>
      </p:sp>
      <p:sp>
        <p:nvSpPr>
          <p:cNvPr id="7" name="1 Başlık"/>
          <p:cNvSpPr txBox="1">
            <a:spLocks/>
          </p:cNvSpPr>
          <p:nvPr/>
        </p:nvSpPr>
        <p:spPr bwMode="auto">
          <a:xfrm rot="5400000">
            <a:off x="3700511" y="2595208"/>
            <a:ext cx="4813034" cy="45719"/>
          </a:xfrm>
          <a:prstGeom prst="rect">
            <a:avLst/>
          </a:prstGeom>
          <a:solidFill>
            <a:schemeClr val="tx1"/>
          </a:solidFill>
          <a:ln w="9525">
            <a:noFill/>
            <a:miter lim="800000"/>
            <a:headEnd/>
            <a:tailEnd/>
          </a:ln>
        </p:spPr>
        <p:txBody>
          <a:bodyPr anchor="ctr"/>
          <a:lstStyle/>
          <a:p>
            <a:pPr algn="ctr"/>
            <a:endParaRPr lang="tr-TR" dirty="0">
              <a:effectLst>
                <a:outerShdw blurRad="38100" dist="38100" dir="2700000" algn="tl">
                  <a:srgbClr val="000000">
                    <a:alpha val="43137"/>
                  </a:srgbClr>
                </a:outerShdw>
              </a:effectLst>
              <a:latin typeface="Calibri" pitchFamily="34" charset="0"/>
            </a:endParaRPr>
          </a:p>
        </p:txBody>
      </p:sp>
      <p:sp>
        <p:nvSpPr>
          <p:cNvPr id="11" name="Dikdörtgen 10"/>
          <p:cNvSpPr/>
          <p:nvPr/>
        </p:nvSpPr>
        <p:spPr>
          <a:xfrm>
            <a:off x="179511" y="3214506"/>
            <a:ext cx="2808313" cy="1685077"/>
          </a:xfrm>
          <a:prstGeom prst="rect">
            <a:avLst/>
          </a:prstGeom>
        </p:spPr>
        <p:txBody>
          <a:bodyPr wrap="square" lIns="68580" tIns="34290" rIns="68580" bIns="34290">
            <a:spAutoFit/>
          </a:bodyPr>
          <a:lstStyle/>
          <a:p>
            <a:r>
              <a:rPr lang="tr-TR" sz="15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24. Güvenlik cihazı ve loglama cihazı lisans yenilemesi yapıldı.</a:t>
            </a:r>
          </a:p>
          <a:p>
            <a:r>
              <a:rPr lang="tr-TR" sz="15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25. E-belediye sistemi modülleri arızaları giderilmiştir.</a:t>
            </a:r>
          </a:p>
          <a:p>
            <a:r>
              <a:rPr lang="tr-TR" sz="15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26. Yeni kurulumu yapılan binaların internet kurulumu yapıldı.</a:t>
            </a:r>
            <a:endParaRPr lang="tr-TR" sz="15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4" name="Dikdörtgen 13"/>
          <p:cNvSpPr/>
          <p:nvPr/>
        </p:nvSpPr>
        <p:spPr>
          <a:xfrm>
            <a:off x="3279143" y="3334945"/>
            <a:ext cx="2736304" cy="1300356"/>
          </a:xfrm>
          <a:prstGeom prst="rect">
            <a:avLst/>
          </a:prstGeom>
        </p:spPr>
        <p:txBody>
          <a:bodyPr wrap="square" lIns="68580" tIns="34290" rIns="68580" bIns="34290">
            <a:spAutoFit/>
          </a:bodyPr>
          <a:lstStyle/>
          <a:p>
            <a:pPr algn="just"/>
            <a:r>
              <a:rPr lang="tr-TR" sz="1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27. Led ekranların bakım onarımı ve veri yükleme işlemleri yapılmıştır.</a:t>
            </a:r>
          </a:p>
          <a:p>
            <a:pPr algn="just"/>
            <a:r>
              <a:rPr lang="es-ES" sz="1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r>
              <a:rPr lang="tr-TR" sz="1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8</a:t>
            </a:r>
            <a:r>
              <a:rPr lang="es-ES" sz="1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Toner ve yazıcı bakım</a:t>
            </a:r>
            <a:r>
              <a:rPr lang="tr-TR" sz="1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onarım alımı yapılmıştır.</a:t>
            </a:r>
          </a:p>
        </p:txBody>
      </p:sp>
      <p:pic>
        <p:nvPicPr>
          <p:cNvPr id="15" name="Picture 4" descr="Fortinet Network Security Solutions | AVFirewalls.com">
            <a:extLst>
              <a:ext uri="{FF2B5EF4-FFF2-40B4-BE49-F238E27FC236}">
                <a16:creationId xmlns:a16="http://schemas.microsoft.com/office/drawing/2014/main" id="{DA5221F2-FDDA-4B11-B584-4D6AC5D1F2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367" y="686711"/>
            <a:ext cx="2826457" cy="236020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3" name="Slayt Numarası Yer Tutucusu 2">
            <a:extLst>
              <a:ext uri="{FF2B5EF4-FFF2-40B4-BE49-F238E27FC236}">
                <a16:creationId xmlns:a16="http://schemas.microsoft.com/office/drawing/2014/main" id="{42F8D23E-66F3-4AC3-AF2F-F911F5A7BE21}"/>
              </a:ext>
            </a:extLst>
          </p:cNvPr>
          <p:cNvSpPr>
            <a:spLocks noGrp="1"/>
          </p:cNvSpPr>
          <p:nvPr>
            <p:ph type="sldNum" sz="quarter" idx="12"/>
          </p:nvPr>
        </p:nvSpPr>
        <p:spPr/>
        <p:txBody>
          <a:bodyPr/>
          <a:lstStyle/>
          <a:p>
            <a:fld id="{4B13ACF3-0F2D-4C6A-AD1F-FFBCFBC22504}" type="slidenum">
              <a:rPr lang="tr-TR" smtClean="0">
                <a:solidFill>
                  <a:schemeClr val="tx1"/>
                </a:solidFill>
                <a:effectLst>
                  <a:outerShdw blurRad="38100" dist="38100" dir="2700000" algn="tl">
                    <a:srgbClr val="000000">
                      <a:alpha val="43137"/>
                    </a:srgbClr>
                  </a:outerShdw>
                </a:effectLst>
              </a:rPr>
              <a:pPr/>
              <a:t>62</a:t>
            </a:fld>
            <a:endParaRPr lang="tr-TR">
              <a:solidFill>
                <a:schemeClr val="tx1"/>
              </a:solidFill>
              <a:effectLst>
                <a:outerShdw blurRad="38100" dist="38100" dir="2700000" algn="tl">
                  <a:srgbClr val="000000">
                    <a:alpha val="43137"/>
                  </a:srgbClr>
                </a:outerShdw>
              </a:effectLst>
            </a:endParaRPr>
          </a:p>
        </p:txBody>
      </p:sp>
      <p:pic>
        <p:nvPicPr>
          <p:cNvPr id="4" name="Resim 3">
            <a:extLst>
              <a:ext uri="{FF2B5EF4-FFF2-40B4-BE49-F238E27FC236}">
                <a16:creationId xmlns:a16="http://schemas.microsoft.com/office/drawing/2014/main" id="{DF7D43DD-70E8-4D86-4D56-092DD26B7931}"/>
              </a:ext>
            </a:extLst>
          </p:cNvPr>
          <p:cNvPicPr>
            <a:picLocks noChangeAspect="1"/>
          </p:cNvPicPr>
          <p:nvPr/>
        </p:nvPicPr>
        <p:blipFill>
          <a:blip r:embed="rId3"/>
          <a:stretch>
            <a:fillRect/>
          </a:stretch>
        </p:blipFill>
        <p:spPr>
          <a:xfrm>
            <a:off x="3248240" y="682529"/>
            <a:ext cx="2682239" cy="236020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Dikdörtgen 7">
            <a:extLst>
              <a:ext uri="{FF2B5EF4-FFF2-40B4-BE49-F238E27FC236}">
                <a16:creationId xmlns:a16="http://schemas.microsoft.com/office/drawing/2014/main" id="{5F7AD5AB-F104-300A-2730-B3A64B2EA2B0}"/>
              </a:ext>
            </a:extLst>
          </p:cNvPr>
          <p:cNvSpPr/>
          <p:nvPr/>
        </p:nvSpPr>
        <p:spPr>
          <a:xfrm>
            <a:off x="6316326" y="3406953"/>
            <a:ext cx="2736304" cy="1685077"/>
          </a:xfrm>
          <a:prstGeom prst="rect">
            <a:avLst/>
          </a:prstGeom>
        </p:spPr>
        <p:txBody>
          <a:bodyPr wrap="square" lIns="68580" tIns="34290" rIns="68580" bIns="34290">
            <a:spAutoFit/>
          </a:bodyPr>
          <a:lstStyle/>
          <a:p>
            <a:r>
              <a:rPr lang="tr-TR" sz="15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29.Park ve Bahçelerimizde 7/24 esasına göre güvenliğin sağlanması tüm parklarımız kamera sistemi ile takip edilmektedir. Bun bağlı olarak gerekli bakım ve onarımı yapılmaktadır. </a:t>
            </a:r>
            <a:endParaRPr lang="tr-TR" sz="15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9" name="Resim 8">
            <a:extLst>
              <a:ext uri="{FF2B5EF4-FFF2-40B4-BE49-F238E27FC236}">
                <a16:creationId xmlns:a16="http://schemas.microsoft.com/office/drawing/2014/main" id="{A7033716-8025-D485-91FA-6EAA7635D4AC}"/>
              </a:ext>
            </a:extLst>
          </p:cNvPr>
          <p:cNvPicPr>
            <a:picLocks noChangeAspect="1"/>
          </p:cNvPicPr>
          <p:nvPr/>
        </p:nvPicPr>
        <p:blipFill>
          <a:blip r:embed="rId4"/>
          <a:stretch>
            <a:fillRect/>
          </a:stretch>
        </p:blipFill>
        <p:spPr>
          <a:xfrm>
            <a:off x="6313682" y="682530"/>
            <a:ext cx="2736305" cy="236020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5" name="1 Başlık">
            <a:extLst>
              <a:ext uri="{FF2B5EF4-FFF2-40B4-BE49-F238E27FC236}">
                <a16:creationId xmlns:a16="http://schemas.microsoft.com/office/drawing/2014/main" id="{94DDF23E-F77C-6E96-9A1B-FBC87A9559A3}"/>
              </a:ext>
            </a:extLst>
          </p:cNvPr>
          <p:cNvSpPr txBox="1">
            <a:spLocks/>
          </p:cNvSpPr>
          <p:nvPr/>
        </p:nvSpPr>
        <p:spPr>
          <a:xfrm>
            <a:off x="0" y="29441"/>
            <a:ext cx="9144000" cy="370609"/>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tr-TR" sz="2000" dirty="0">
                <a:solidFill>
                  <a:schemeClr val="tx1"/>
                </a:solidFill>
                <a:effectLst>
                  <a:outerShdw blurRad="38100" dist="38100" dir="2700000" algn="tl">
                    <a:srgbClr val="000000">
                      <a:alpha val="43137"/>
                    </a:srgbClr>
                  </a:outerShdw>
                </a:effectLst>
                <a:highlight>
                  <a:srgbClr val="FF0000"/>
                </a:highlight>
              </a:rPr>
              <a:t>BİLGİ İŞLEM MÜDÜRLÜĞÜ</a:t>
            </a:r>
          </a:p>
        </p:txBody>
      </p:sp>
    </p:spTree>
    <p:extLst>
      <p:ext uri="{BB962C8B-B14F-4D97-AF65-F5344CB8AC3E}">
        <p14:creationId xmlns:p14="http://schemas.microsoft.com/office/powerpoint/2010/main" val="1023382277"/>
      </p:ext>
    </p:extLst>
  </p:cSld>
  <p:clrMapOvr>
    <a:masterClrMapping/>
  </p:clrMapOvr>
  <p:transition>
    <p:wipe dir="r"/>
  </p:transition>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Metin kutusu 4"/>
          <p:cNvSpPr txBox="1"/>
          <p:nvPr/>
        </p:nvSpPr>
        <p:spPr>
          <a:xfrm>
            <a:off x="251520" y="3068143"/>
            <a:ext cx="2507358" cy="1577355"/>
          </a:xfrm>
          <a:prstGeom prst="rect">
            <a:avLst/>
          </a:prstGeom>
          <a:noFill/>
        </p:spPr>
        <p:txBody>
          <a:bodyPr wrap="square" lIns="68580" tIns="34290" rIns="68580" bIns="34290" rtlCol="0">
            <a:spAutoFit/>
          </a:bodyPr>
          <a:lstStyle/>
          <a:p>
            <a:r>
              <a:rPr lang="tr-TR" sz="1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30.İlgili Birimlerin Hakkediş Program lisanları Güncellenerek</a:t>
            </a:r>
          </a:p>
          <a:p>
            <a:r>
              <a:rPr lang="tr-TR" sz="1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ilgililere teslim edildi. 31.İlgili Birimlerin Talepleri</a:t>
            </a:r>
          </a:p>
          <a:p>
            <a:r>
              <a:rPr lang="tr-TR" sz="1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doğrultusunda gerekli alımlar yapıldı. </a:t>
            </a:r>
          </a:p>
        </p:txBody>
      </p:sp>
      <p:sp>
        <p:nvSpPr>
          <p:cNvPr id="2" name="AutoShape 2" descr="Fortinet Network Security Solutions | AVFirewalls.com"/>
          <p:cNvSpPr>
            <a:spLocks noChangeAspect="1" noChangeArrowheads="1"/>
          </p:cNvSpPr>
          <p:nvPr/>
        </p:nvSpPr>
        <p:spPr bwMode="auto">
          <a:xfrm>
            <a:off x="116681" y="-108347"/>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tr-TR">
              <a:effectLst>
                <a:outerShdw blurRad="38100" dist="38100" dir="2700000" algn="tl">
                  <a:srgbClr val="000000">
                    <a:alpha val="43137"/>
                  </a:srgbClr>
                </a:outerShdw>
              </a:effectLst>
            </a:endParaRPr>
          </a:p>
        </p:txBody>
      </p:sp>
      <p:sp>
        <p:nvSpPr>
          <p:cNvPr id="6" name="1 Başlık"/>
          <p:cNvSpPr txBox="1">
            <a:spLocks/>
          </p:cNvSpPr>
          <p:nvPr/>
        </p:nvSpPr>
        <p:spPr bwMode="auto">
          <a:xfrm rot="5400000" flipV="1">
            <a:off x="609863" y="2650016"/>
            <a:ext cx="4680521" cy="68614"/>
          </a:xfrm>
          <a:prstGeom prst="rect">
            <a:avLst/>
          </a:prstGeom>
          <a:solidFill>
            <a:schemeClr val="tx1"/>
          </a:solidFill>
          <a:ln w="9525">
            <a:noFill/>
            <a:miter lim="800000"/>
            <a:headEnd/>
            <a:tailEnd/>
          </a:ln>
        </p:spPr>
        <p:txBody>
          <a:bodyPr anchor="ctr"/>
          <a:lstStyle/>
          <a:p>
            <a:pPr algn="ctr"/>
            <a:endParaRPr lang="tr-TR" dirty="0">
              <a:effectLst>
                <a:outerShdw blurRad="38100" dist="38100" dir="2700000" algn="tl">
                  <a:srgbClr val="000000">
                    <a:alpha val="43137"/>
                  </a:srgbClr>
                </a:outerShdw>
              </a:effectLst>
              <a:latin typeface="Calibri" pitchFamily="34" charset="0"/>
            </a:endParaRPr>
          </a:p>
        </p:txBody>
      </p:sp>
      <p:sp>
        <p:nvSpPr>
          <p:cNvPr id="7" name="1 Başlık"/>
          <p:cNvSpPr txBox="1">
            <a:spLocks/>
          </p:cNvSpPr>
          <p:nvPr/>
        </p:nvSpPr>
        <p:spPr bwMode="auto">
          <a:xfrm rot="5400000" flipV="1">
            <a:off x="3781608" y="2650016"/>
            <a:ext cx="4680521" cy="68614"/>
          </a:xfrm>
          <a:prstGeom prst="rect">
            <a:avLst/>
          </a:prstGeom>
          <a:solidFill>
            <a:schemeClr val="tx1"/>
          </a:solidFill>
          <a:ln w="9525">
            <a:noFill/>
            <a:miter lim="800000"/>
            <a:headEnd/>
            <a:tailEnd/>
          </a:ln>
        </p:spPr>
        <p:txBody>
          <a:bodyPr anchor="ctr"/>
          <a:lstStyle/>
          <a:p>
            <a:pPr algn="ctr"/>
            <a:endParaRPr lang="tr-TR" dirty="0">
              <a:effectLst>
                <a:outerShdw blurRad="38100" dist="38100" dir="2700000" algn="tl">
                  <a:srgbClr val="000000">
                    <a:alpha val="43137"/>
                  </a:srgbClr>
                </a:outerShdw>
              </a:effectLst>
              <a:latin typeface="Calibri" pitchFamily="34" charset="0"/>
            </a:endParaRPr>
          </a:p>
        </p:txBody>
      </p:sp>
      <p:sp>
        <p:nvSpPr>
          <p:cNvPr id="11" name="Dikdörtgen 10"/>
          <p:cNvSpPr/>
          <p:nvPr/>
        </p:nvSpPr>
        <p:spPr>
          <a:xfrm>
            <a:off x="3373016" y="3140151"/>
            <a:ext cx="2376264" cy="1300356"/>
          </a:xfrm>
          <a:prstGeom prst="rect">
            <a:avLst/>
          </a:prstGeom>
        </p:spPr>
        <p:txBody>
          <a:bodyPr wrap="square" lIns="68580" tIns="34290" rIns="68580" bIns="34290">
            <a:spAutoFit/>
          </a:bodyPr>
          <a:lstStyle/>
          <a:p>
            <a:r>
              <a:rPr lang="tr-TR" sz="1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31. 15 adet görüntü talebi yazısında cevap verilerek İlçe Emniyet Müdürlüğüne gerekli görüntüler gönderildi</a:t>
            </a:r>
            <a:endParaRPr lang="tr-TR" sz="16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4" name="Dikdörtgen 13"/>
          <p:cNvSpPr/>
          <p:nvPr/>
        </p:nvSpPr>
        <p:spPr>
          <a:xfrm>
            <a:off x="6441139" y="2960097"/>
            <a:ext cx="2464588" cy="1915909"/>
          </a:xfrm>
          <a:prstGeom prst="rect">
            <a:avLst/>
          </a:prstGeom>
        </p:spPr>
        <p:txBody>
          <a:bodyPr wrap="square" lIns="68580" tIns="34290" rIns="68580" bIns="34290">
            <a:spAutoFit/>
          </a:bodyPr>
          <a:lstStyle/>
          <a:p>
            <a:r>
              <a:rPr lang="tr-TR" sz="15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32. Yeni Edremit Kapsamında Belediyemize ait Web Sitesi yenilenmiştir.  Yeni web siteye bağlı olarak İhale ve Doğrudan Temin İlan - Takip Modülü ve kurumsal eposta sistemi kullanılmaya başlanmıştır.</a:t>
            </a:r>
            <a:endParaRPr lang="tr-TR" sz="15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13" name="Resim 12">
            <a:extLst>
              <a:ext uri="{FF2B5EF4-FFF2-40B4-BE49-F238E27FC236}">
                <a16:creationId xmlns:a16="http://schemas.microsoft.com/office/drawing/2014/main" id="{FF4C973F-F534-4734-B2A7-4C43320D125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2" y="779459"/>
            <a:ext cx="2575971" cy="215232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 name="Slayt Numarası Yer Tutucusu 2">
            <a:extLst>
              <a:ext uri="{FF2B5EF4-FFF2-40B4-BE49-F238E27FC236}">
                <a16:creationId xmlns:a16="http://schemas.microsoft.com/office/drawing/2014/main" id="{09024279-0E1B-4F12-B69F-447C1C889BA4}"/>
              </a:ext>
            </a:extLst>
          </p:cNvPr>
          <p:cNvSpPr>
            <a:spLocks noGrp="1"/>
          </p:cNvSpPr>
          <p:nvPr>
            <p:ph type="sldNum" sz="quarter" idx="12"/>
          </p:nvPr>
        </p:nvSpPr>
        <p:spPr/>
        <p:txBody>
          <a:bodyPr/>
          <a:lstStyle/>
          <a:p>
            <a:fld id="{4B13ACF3-0F2D-4C6A-AD1F-FFBCFBC22504}" type="slidenum">
              <a:rPr lang="tr-TR" smtClean="0">
                <a:solidFill>
                  <a:schemeClr val="tx1"/>
                </a:solidFill>
                <a:effectLst>
                  <a:outerShdw blurRad="38100" dist="38100" dir="2700000" algn="tl">
                    <a:srgbClr val="000000">
                      <a:alpha val="43137"/>
                    </a:srgbClr>
                  </a:outerShdw>
                </a:effectLst>
              </a:rPr>
              <a:pPr/>
              <a:t>63</a:t>
            </a:fld>
            <a:endParaRPr lang="tr-TR">
              <a:solidFill>
                <a:schemeClr val="tx1"/>
              </a:solidFill>
              <a:effectLst>
                <a:outerShdw blurRad="38100" dist="38100" dir="2700000" algn="tl">
                  <a:srgbClr val="000000">
                    <a:alpha val="43137"/>
                  </a:srgbClr>
                </a:outerShdw>
              </a:effectLst>
            </a:endParaRPr>
          </a:p>
        </p:txBody>
      </p:sp>
      <p:pic>
        <p:nvPicPr>
          <p:cNvPr id="4" name="Resim 3">
            <a:extLst>
              <a:ext uri="{FF2B5EF4-FFF2-40B4-BE49-F238E27FC236}">
                <a16:creationId xmlns:a16="http://schemas.microsoft.com/office/drawing/2014/main" id="{C85A2E54-D95A-86B1-D423-FFDF85C3AB6D}"/>
              </a:ext>
            </a:extLst>
          </p:cNvPr>
          <p:cNvPicPr>
            <a:picLocks noChangeAspect="1"/>
          </p:cNvPicPr>
          <p:nvPr/>
        </p:nvPicPr>
        <p:blipFill>
          <a:blip r:embed="rId3"/>
          <a:stretch>
            <a:fillRect/>
          </a:stretch>
        </p:blipFill>
        <p:spPr>
          <a:xfrm>
            <a:off x="3080027" y="779460"/>
            <a:ext cx="2855727" cy="215233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Resim 9">
            <a:extLst>
              <a:ext uri="{FF2B5EF4-FFF2-40B4-BE49-F238E27FC236}">
                <a16:creationId xmlns:a16="http://schemas.microsoft.com/office/drawing/2014/main" id="{D3861228-6D08-80AD-6253-8A98D3B1FA81}"/>
              </a:ext>
            </a:extLst>
          </p:cNvPr>
          <p:cNvPicPr>
            <a:picLocks noChangeAspect="1"/>
          </p:cNvPicPr>
          <p:nvPr/>
        </p:nvPicPr>
        <p:blipFill>
          <a:blip r:embed="rId4"/>
          <a:stretch>
            <a:fillRect/>
          </a:stretch>
        </p:blipFill>
        <p:spPr>
          <a:xfrm>
            <a:off x="6307983" y="784427"/>
            <a:ext cx="2730901" cy="213299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1 Başlık">
            <a:extLst>
              <a:ext uri="{FF2B5EF4-FFF2-40B4-BE49-F238E27FC236}">
                <a16:creationId xmlns:a16="http://schemas.microsoft.com/office/drawing/2014/main" id="{0CDDE8A5-7302-5B32-84BD-833C27BE38CF}"/>
              </a:ext>
            </a:extLst>
          </p:cNvPr>
          <p:cNvSpPr txBox="1">
            <a:spLocks/>
          </p:cNvSpPr>
          <p:nvPr/>
        </p:nvSpPr>
        <p:spPr>
          <a:xfrm>
            <a:off x="0" y="29441"/>
            <a:ext cx="9144000" cy="370609"/>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tr-TR" sz="2000" dirty="0">
                <a:solidFill>
                  <a:schemeClr val="tx1"/>
                </a:solidFill>
                <a:effectLst>
                  <a:outerShdw blurRad="38100" dist="38100" dir="2700000" algn="tl">
                    <a:srgbClr val="000000">
                      <a:alpha val="43137"/>
                    </a:srgbClr>
                  </a:outerShdw>
                </a:effectLst>
                <a:highlight>
                  <a:srgbClr val="FF0000"/>
                </a:highlight>
              </a:rPr>
              <a:t>BİLGİ İŞLEM MÜDÜRLÜĞÜ</a:t>
            </a:r>
          </a:p>
        </p:txBody>
      </p:sp>
    </p:spTree>
    <p:extLst>
      <p:ext uri="{BB962C8B-B14F-4D97-AF65-F5344CB8AC3E}">
        <p14:creationId xmlns:p14="http://schemas.microsoft.com/office/powerpoint/2010/main" val="468193395"/>
      </p:ext>
    </p:extLst>
  </p:cSld>
  <p:clrMapOvr>
    <a:masterClrMapping/>
  </p:clrMapOvr>
  <p:transition>
    <p:wipe dir="r"/>
  </p:transition>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Metin kutusu 4"/>
          <p:cNvSpPr txBox="1"/>
          <p:nvPr/>
        </p:nvSpPr>
        <p:spPr>
          <a:xfrm>
            <a:off x="185296" y="3134300"/>
            <a:ext cx="2203862" cy="1915909"/>
          </a:xfrm>
          <a:prstGeom prst="rect">
            <a:avLst/>
          </a:prstGeom>
          <a:noFill/>
        </p:spPr>
        <p:txBody>
          <a:bodyPr wrap="square" lIns="68580" tIns="34290" rIns="68580" bIns="34290" rtlCol="0">
            <a:spAutoFit/>
          </a:bodyPr>
          <a:lstStyle/>
          <a:p>
            <a:r>
              <a:rPr lang="tr-TR" sz="15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33- Edremit Kent Meydanına vatandaşların kullanmalarına yönelik ücretsiz tam güvenlikli Edremit WİFİ (Kablosuz ücretsiz) sistem kurulumu yapılmıştır.</a:t>
            </a:r>
            <a:endParaRPr lang="tr-TR" sz="15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2" name="AutoShape 2" descr="Fortinet Network Security Solutions | AVFirewalls.com"/>
          <p:cNvSpPr>
            <a:spLocks noChangeAspect="1" noChangeArrowheads="1"/>
          </p:cNvSpPr>
          <p:nvPr/>
        </p:nvSpPr>
        <p:spPr bwMode="auto">
          <a:xfrm>
            <a:off x="116681" y="-108347"/>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tr-TR">
              <a:effectLst>
                <a:outerShdw blurRad="38100" dist="38100" dir="2700000" algn="tl">
                  <a:srgbClr val="000000">
                    <a:alpha val="43137"/>
                  </a:srgbClr>
                </a:outerShdw>
              </a:effectLst>
            </a:endParaRPr>
          </a:p>
        </p:txBody>
      </p:sp>
      <p:sp>
        <p:nvSpPr>
          <p:cNvPr id="3" name="Slayt Numarası Yer Tutucusu 2">
            <a:extLst>
              <a:ext uri="{FF2B5EF4-FFF2-40B4-BE49-F238E27FC236}">
                <a16:creationId xmlns:a16="http://schemas.microsoft.com/office/drawing/2014/main" id="{E7C2ED1C-C21E-4D8B-92E0-95189885D2F9}"/>
              </a:ext>
            </a:extLst>
          </p:cNvPr>
          <p:cNvSpPr>
            <a:spLocks noGrp="1"/>
          </p:cNvSpPr>
          <p:nvPr>
            <p:ph type="sldNum" sz="quarter" idx="12"/>
          </p:nvPr>
        </p:nvSpPr>
        <p:spPr/>
        <p:txBody>
          <a:bodyPr/>
          <a:lstStyle/>
          <a:p>
            <a:fld id="{4B13ACF3-0F2D-4C6A-AD1F-FFBCFBC22504}" type="slidenum">
              <a:rPr lang="tr-TR" smtClean="0">
                <a:solidFill>
                  <a:schemeClr val="tx1"/>
                </a:solidFill>
                <a:effectLst>
                  <a:outerShdw blurRad="38100" dist="38100" dir="2700000" algn="tl">
                    <a:srgbClr val="000000">
                      <a:alpha val="43137"/>
                    </a:srgbClr>
                  </a:outerShdw>
                </a:effectLst>
              </a:rPr>
              <a:pPr/>
              <a:t>64</a:t>
            </a:fld>
            <a:endParaRPr lang="tr-TR">
              <a:solidFill>
                <a:schemeClr val="tx1"/>
              </a:solidFill>
              <a:effectLst>
                <a:outerShdw blurRad="38100" dist="38100" dir="2700000" algn="tl">
                  <a:srgbClr val="000000">
                    <a:alpha val="43137"/>
                  </a:srgbClr>
                </a:outerShdw>
              </a:effectLst>
            </a:endParaRPr>
          </a:p>
        </p:txBody>
      </p:sp>
      <p:pic>
        <p:nvPicPr>
          <p:cNvPr id="4" name="Resim 3">
            <a:extLst>
              <a:ext uri="{FF2B5EF4-FFF2-40B4-BE49-F238E27FC236}">
                <a16:creationId xmlns:a16="http://schemas.microsoft.com/office/drawing/2014/main" id="{B4B1A0B1-D990-CBCC-2EE1-3FF62398D7C4}"/>
              </a:ext>
            </a:extLst>
          </p:cNvPr>
          <p:cNvPicPr>
            <a:picLocks noChangeAspect="1"/>
          </p:cNvPicPr>
          <p:nvPr/>
        </p:nvPicPr>
        <p:blipFill>
          <a:blip r:embed="rId2"/>
          <a:stretch>
            <a:fillRect/>
          </a:stretch>
        </p:blipFill>
        <p:spPr>
          <a:xfrm>
            <a:off x="230981" y="1543782"/>
            <a:ext cx="2058265" cy="153202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6" name="Resim 5">
            <a:extLst>
              <a:ext uri="{FF2B5EF4-FFF2-40B4-BE49-F238E27FC236}">
                <a16:creationId xmlns:a16="http://schemas.microsoft.com/office/drawing/2014/main" id="{15BCBD7B-6E95-90A4-10DA-8A6EDD705C66}"/>
              </a:ext>
            </a:extLst>
          </p:cNvPr>
          <p:cNvPicPr>
            <a:picLocks noChangeAspect="1"/>
          </p:cNvPicPr>
          <p:nvPr/>
        </p:nvPicPr>
        <p:blipFill>
          <a:blip r:embed="rId3"/>
          <a:stretch>
            <a:fillRect/>
          </a:stretch>
        </p:blipFill>
        <p:spPr>
          <a:xfrm flipH="1">
            <a:off x="243937" y="537838"/>
            <a:ext cx="1925449" cy="164669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7" name="1 Başlık">
            <a:extLst>
              <a:ext uri="{FF2B5EF4-FFF2-40B4-BE49-F238E27FC236}">
                <a16:creationId xmlns:a16="http://schemas.microsoft.com/office/drawing/2014/main" id="{D1418A7A-CDE5-92AD-3BE0-B05619872096}"/>
              </a:ext>
            </a:extLst>
          </p:cNvPr>
          <p:cNvSpPr txBox="1">
            <a:spLocks/>
          </p:cNvSpPr>
          <p:nvPr/>
        </p:nvSpPr>
        <p:spPr bwMode="auto">
          <a:xfrm rot="5400000" flipV="1">
            <a:off x="249823" y="2623919"/>
            <a:ext cx="4680521" cy="68614"/>
          </a:xfrm>
          <a:prstGeom prst="rect">
            <a:avLst/>
          </a:prstGeom>
          <a:solidFill>
            <a:schemeClr val="tx1"/>
          </a:solidFill>
          <a:ln w="9525">
            <a:noFill/>
            <a:miter lim="800000"/>
            <a:headEnd/>
            <a:tailEnd/>
          </a:ln>
        </p:spPr>
        <p:txBody>
          <a:bodyPr anchor="ctr"/>
          <a:lstStyle/>
          <a:p>
            <a:pPr algn="ctr"/>
            <a:endParaRPr lang="tr-TR" dirty="0">
              <a:effectLst>
                <a:outerShdw blurRad="38100" dist="38100" dir="2700000" algn="tl">
                  <a:srgbClr val="000000">
                    <a:alpha val="43137"/>
                  </a:srgbClr>
                </a:outerShdw>
              </a:effectLst>
              <a:latin typeface="Calibri" pitchFamily="34" charset="0"/>
            </a:endParaRPr>
          </a:p>
        </p:txBody>
      </p:sp>
      <p:pic>
        <p:nvPicPr>
          <p:cNvPr id="2050" name="Picture 2" descr="Edremit Belediyesi Çağrı Merkezi hizmete girdi - Van Haberleri">
            <a:extLst>
              <a:ext uri="{FF2B5EF4-FFF2-40B4-BE49-F238E27FC236}">
                <a16:creationId xmlns:a16="http://schemas.microsoft.com/office/drawing/2014/main" id="{E8766529-2622-C3C1-D6B1-3393979AD48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95936" y="3145896"/>
            <a:ext cx="3600400" cy="202522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9" name="Metin kutusu 8">
            <a:extLst>
              <a:ext uri="{FF2B5EF4-FFF2-40B4-BE49-F238E27FC236}">
                <a16:creationId xmlns:a16="http://schemas.microsoft.com/office/drawing/2014/main" id="{5B54550F-A34B-295A-6AED-CAAA1FA02D21}"/>
              </a:ext>
            </a:extLst>
          </p:cNvPr>
          <p:cNvSpPr txBox="1"/>
          <p:nvPr/>
        </p:nvSpPr>
        <p:spPr>
          <a:xfrm>
            <a:off x="2854880" y="414308"/>
            <a:ext cx="3672408" cy="453970"/>
          </a:xfrm>
          <a:prstGeom prst="rect">
            <a:avLst/>
          </a:prstGeom>
          <a:noFill/>
        </p:spPr>
        <p:txBody>
          <a:bodyPr wrap="square" lIns="68580" tIns="34290" rIns="68580" bIns="34290" rtlCol="0">
            <a:spAutoFit/>
          </a:bodyPr>
          <a:lstStyle/>
          <a:p>
            <a:pPr algn="just"/>
            <a:r>
              <a:rPr lang="tr-TR" sz="25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7/24 ÇAĞRI MERKEZİ</a:t>
            </a:r>
            <a:endParaRPr lang="tr-TR" sz="25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0" name="Metin kutusu 9">
            <a:extLst>
              <a:ext uri="{FF2B5EF4-FFF2-40B4-BE49-F238E27FC236}">
                <a16:creationId xmlns:a16="http://schemas.microsoft.com/office/drawing/2014/main" id="{BB779337-56BC-CB5E-4E99-45D5E28FB3A1}"/>
              </a:ext>
            </a:extLst>
          </p:cNvPr>
          <p:cNvSpPr txBox="1"/>
          <p:nvPr/>
        </p:nvSpPr>
        <p:spPr>
          <a:xfrm>
            <a:off x="2854880" y="882537"/>
            <a:ext cx="6284376" cy="2285241"/>
          </a:xfrm>
          <a:prstGeom prst="rect">
            <a:avLst/>
          </a:prstGeom>
          <a:noFill/>
        </p:spPr>
        <p:txBody>
          <a:bodyPr wrap="square" lIns="68580" tIns="34290" rIns="68580" bIns="34290" rtlCol="0">
            <a:spAutoFit/>
          </a:bodyPr>
          <a:lstStyle/>
          <a:p>
            <a:r>
              <a:rPr lang="tr-TR" sz="1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34- </a:t>
            </a:r>
            <a:r>
              <a:rPr lang="tr-TR" sz="1600" b="0" i="0" dirty="0">
                <a:effectLst>
                  <a:outerShdw blurRad="38100" dist="38100" dir="2700000" algn="tl">
                    <a:srgbClr val="000000">
                      <a:alpha val="43137"/>
                    </a:srgbClr>
                  </a:outerShdw>
                </a:effectLst>
                <a:latin typeface="PT Sans" panose="020B0503020203020204" pitchFamily="34" charset="-94"/>
              </a:rPr>
              <a:t>Çağrı merkezi hizmetiyle; vatandaşla belediye arasındaki iletişimi güçlendirmeyi, güçlenen ilişkiler ve etkili iletişim ağı sayesinde Edremitlilerin ihtiyaç ve isteklerini daha hızlı çözüme kavuşuyor. Vatandaşlarla yapılan tüm görüşmelerin kalite standartları gereği kayıt altına alınacağı çağrı merkezinde, her işlem mutlaka ilgili müdürlüğe aktarılarak süreç ve ulaşılan sonuç hakkında vatandaşa dönüş yapılarak bilgi veriliyor. </a:t>
            </a:r>
          </a:p>
          <a:p>
            <a:r>
              <a:rPr lang="tr-TR" sz="1600" dirty="0">
                <a:effectLst>
                  <a:outerShdw blurRad="38100" dist="38100" dir="2700000" algn="tl">
                    <a:srgbClr val="000000">
                      <a:alpha val="43137"/>
                    </a:srgbClr>
                  </a:outerShdw>
                </a:effectLst>
                <a:highlight>
                  <a:srgbClr val="FF0000"/>
                </a:highlight>
                <a:latin typeface="PT Sans" panose="020B0503020203020204" pitchFamily="34" charset="-94"/>
              </a:rPr>
              <a:t>3013 çağrı alındı. 2098’i çözüme kavuşturuldu. 836’sı çözülemedi ve 79’u ise ulaşılamadığı için zaman aşımına uğrayarak kayıt kapatıldı. </a:t>
            </a:r>
            <a:endParaRPr lang="tr-TR" sz="1600" dirty="0">
              <a:effectLst>
                <a:outerShdw blurRad="38100" dist="38100" dir="2700000" algn="tl">
                  <a:srgbClr val="000000">
                    <a:alpha val="43137"/>
                  </a:srgbClr>
                </a:outerShdw>
              </a:effectLst>
              <a:highlight>
                <a:srgbClr val="FF0000"/>
              </a:highlight>
              <a:latin typeface="Times New Roman" panose="02020603050405020304" pitchFamily="18" charset="0"/>
              <a:cs typeface="Times New Roman" panose="02020603050405020304" pitchFamily="18" charset="0"/>
            </a:endParaRPr>
          </a:p>
        </p:txBody>
      </p:sp>
      <p:sp>
        <p:nvSpPr>
          <p:cNvPr id="8" name="1 Başlık">
            <a:extLst>
              <a:ext uri="{FF2B5EF4-FFF2-40B4-BE49-F238E27FC236}">
                <a16:creationId xmlns:a16="http://schemas.microsoft.com/office/drawing/2014/main" id="{DDAAE350-CC08-E8FE-4169-0F98418C3D45}"/>
              </a:ext>
            </a:extLst>
          </p:cNvPr>
          <p:cNvSpPr txBox="1">
            <a:spLocks/>
          </p:cNvSpPr>
          <p:nvPr/>
        </p:nvSpPr>
        <p:spPr>
          <a:xfrm>
            <a:off x="6368806" y="29441"/>
            <a:ext cx="2775193" cy="370609"/>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tr-TR" sz="2000" dirty="0">
                <a:solidFill>
                  <a:schemeClr val="tx1"/>
                </a:solidFill>
                <a:effectLst>
                  <a:outerShdw blurRad="38100" dist="38100" dir="2700000" algn="tl">
                    <a:srgbClr val="000000">
                      <a:alpha val="43137"/>
                    </a:srgbClr>
                  </a:outerShdw>
                </a:effectLst>
                <a:highlight>
                  <a:srgbClr val="FF0000"/>
                </a:highlight>
              </a:rPr>
              <a:t>BİLGİ İŞLEM MÜDÜRLÜĞÜ</a:t>
            </a:r>
          </a:p>
        </p:txBody>
      </p:sp>
    </p:spTree>
    <p:extLst>
      <p:ext uri="{BB962C8B-B14F-4D97-AF65-F5344CB8AC3E}">
        <p14:creationId xmlns:p14="http://schemas.microsoft.com/office/powerpoint/2010/main" val="3985358118"/>
      </p:ext>
    </p:extLst>
  </p:cSld>
  <p:clrMapOvr>
    <a:masterClrMapping/>
  </p:clrMapOvr>
  <p:transition>
    <p:wipe dir="r"/>
  </p:transition>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314" name="Metin kutusu 13"/>
          <p:cNvSpPr txBox="1">
            <a:spLocks noChangeArrowheads="1"/>
          </p:cNvSpPr>
          <p:nvPr/>
        </p:nvSpPr>
        <p:spPr bwMode="auto">
          <a:xfrm>
            <a:off x="539552" y="753244"/>
            <a:ext cx="7704856" cy="3762568"/>
          </a:xfrm>
          <a:prstGeom prst="rect">
            <a:avLst/>
          </a:prstGeom>
          <a:noFill/>
          <a:ln w="9525">
            <a:noFill/>
            <a:miter lim="800000"/>
            <a:headEnd/>
            <a:tailEnd/>
          </a:ln>
        </p:spPr>
        <p:txBody>
          <a:bodyPr wrap="square" lIns="68580" tIns="34290" rIns="68580" bIns="34290">
            <a:spAutoFit/>
          </a:bodyPr>
          <a:lstStyle/>
          <a:p>
            <a:pPr algn="ctr" eaLnBrk="1" hangingPunct="1"/>
            <a:r>
              <a:rPr lang="tr-TR" altLang="tr-TR" sz="6000" b="1" dirty="0">
                <a:effectLst>
                  <a:outerShdw blurRad="38100" dist="38100" dir="2700000" algn="tl">
                    <a:srgbClr val="000000">
                      <a:alpha val="43137"/>
                    </a:srgbClr>
                  </a:outerShdw>
                </a:effectLst>
                <a:latin typeface="Arial Black" pitchFamily="34" charset="0"/>
              </a:rPr>
              <a:t>BASIN YAYIN HALKLA İLİŞKİLER MÜDÜRLÜĞÜ</a:t>
            </a:r>
          </a:p>
        </p:txBody>
      </p:sp>
      <p:sp>
        <p:nvSpPr>
          <p:cNvPr id="2" name="Slayt Numarası Yer Tutucusu 1">
            <a:extLst>
              <a:ext uri="{FF2B5EF4-FFF2-40B4-BE49-F238E27FC236}">
                <a16:creationId xmlns:a16="http://schemas.microsoft.com/office/drawing/2014/main" id="{C797EE53-2AED-4B8A-9BC0-1FA218B652C4}"/>
              </a:ext>
            </a:extLst>
          </p:cNvPr>
          <p:cNvSpPr>
            <a:spLocks noGrp="1"/>
          </p:cNvSpPr>
          <p:nvPr>
            <p:ph type="sldNum" sz="quarter" idx="12"/>
          </p:nvPr>
        </p:nvSpPr>
        <p:spPr/>
        <p:txBody>
          <a:bodyPr/>
          <a:lstStyle/>
          <a:p>
            <a:fld id="{4B13ACF3-0F2D-4C6A-AD1F-FFBCFBC22504}" type="slidenum">
              <a:rPr lang="tr-TR" smtClean="0">
                <a:solidFill>
                  <a:schemeClr val="tx1"/>
                </a:solidFill>
                <a:effectLst>
                  <a:outerShdw blurRad="38100" dist="38100" dir="2700000" algn="tl">
                    <a:srgbClr val="000000">
                      <a:alpha val="43137"/>
                    </a:srgbClr>
                  </a:outerShdw>
                </a:effectLst>
              </a:rPr>
              <a:pPr/>
              <a:t>65</a:t>
            </a:fld>
            <a:endParaRPr lang="tr-TR">
              <a:solidFill>
                <a:schemeClr val="tx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611942973"/>
      </p:ext>
    </p:extLst>
  </p:cSld>
  <p:clrMapOvr>
    <a:masterClrMapping/>
  </p:clrMapOvr>
  <p:transition>
    <p:wipe dir="r"/>
  </p:transition>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Metin kutusu 9"/>
          <p:cNvSpPr txBox="1"/>
          <p:nvPr/>
        </p:nvSpPr>
        <p:spPr>
          <a:xfrm>
            <a:off x="395536" y="565670"/>
            <a:ext cx="8478440" cy="623248"/>
          </a:xfrm>
          <a:prstGeom prst="rect">
            <a:avLst/>
          </a:prstGeom>
        </p:spPr>
        <p:style>
          <a:lnRef idx="3">
            <a:schemeClr val="lt1"/>
          </a:lnRef>
          <a:fillRef idx="1">
            <a:schemeClr val="accent1"/>
          </a:fillRef>
          <a:effectRef idx="1">
            <a:schemeClr val="accent1"/>
          </a:effectRef>
          <a:fontRef idx="minor">
            <a:schemeClr val="lt1"/>
          </a:fontRef>
        </p:style>
        <p:txBody>
          <a:bodyPr wrap="square" lIns="68580" tIns="34290" rIns="68580" bIns="34290">
            <a:spAutoFit/>
          </a:bodyPr>
          <a:lstStyle/>
          <a:p>
            <a:pPr algn="ctr">
              <a:defRPr/>
            </a:pPr>
            <a:r>
              <a:rPr lang="tr-TR" b="1" dirty="0">
                <a:latin typeface="Times New Roman" panose="02020603050405020304" pitchFamily="18" charset="0"/>
                <a:cs typeface="Times New Roman" panose="02020603050405020304" pitchFamily="18" charset="0"/>
              </a:rPr>
              <a:t>Belediye Başkanlığımız ile ilgili </a:t>
            </a:r>
            <a:r>
              <a:rPr lang="tr-TR" b="1" dirty="0" smtClean="0">
                <a:latin typeface="Times New Roman" panose="02020603050405020304" pitchFamily="18" charset="0"/>
                <a:cs typeface="Times New Roman" panose="02020603050405020304" pitchFamily="18" charset="0"/>
              </a:rPr>
              <a:t>450 </a:t>
            </a:r>
            <a:r>
              <a:rPr lang="tr-TR" b="1" dirty="0">
                <a:latin typeface="Times New Roman" panose="02020603050405020304" pitchFamily="18" charset="0"/>
                <a:cs typeface="Times New Roman" panose="02020603050405020304" pitchFamily="18" charset="0"/>
              </a:rPr>
              <a:t>adet haber servis edilerek yerel ve ulusal basın kuruluşlarında kullanılması sağlanmıştır.  </a:t>
            </a:r>
            <a:endParaRPr lang="tr-TR" dirty="0">
              <a:latin typeface="Times New Roman" panose="02020603050405020304" pitchFamily="18" charset="0"/>
              <a:cs typeface="Times New Roman" panose="02020603050405020304" pitchFamily="18" charset="0"/>
            </a:endParaRPr>
          </a:p>
        </p:txBody>
      </p:sp>
      <p:pic>
        <p:nvPicPr>
          <p:cNvPr id="2" name="Resi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7" y="1277883"/>
            <a:ext cx="2807939" cy="3598123"/>
          </a:xfrm>
          <a:prstGeom prst="rect">
            <a:avLst/>
          </a:prstGeom>
        </p:spPr>
      </p:pic>
      <p:pic>
        <p:nvPicPr>
          <p:cNvPr id="3" name="Resim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09324" y="1277882"/>
            <a:ext cx="2774472" cy="3598124"/>
          </a:xfrm>
          <a:prstGeom prst="rect">
            <a:avLst/>
          </a:prstGeom>
        </p:spPr>
      </p:pic>
      <p:pic>
        <p:nvPicPr>
          <p:cNvPr id="4" name="Resim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27812" y="1277881"/>
            <a:ext cx="2646164" cy="3598125"/>
          </a:xfrm>
          <a:prstGeom prst="rect">
            <a:avLst/>
          </a:prstGeom>
        </p:spPr>
      </p:pic>
      <p:sp>
        <p:nvSpPr>
          <p:cNvPr id="5" name="Slayt Numarası Yer Tutucusu 4">
            <a:extLst>
              <a:ext uri="{FF2B5EF4-FFF2-40B4-BE49-F238E27FC236}">
                <a16:creationId xmlns:a16="http://schemas.microsoft.com/office/drawing/2014/main" id="{F943AC50-EA4E-4364-A821-9A37AC77D56B}"/>
              </a:ext>
            </a:extLst>
          </p:cNvPr>
          <p:cNvSpPr>
            <a:spLocks noGrp="1"/>
          </p:cNvSpPr>
          <p:nvPr>
            <p:ph type="sldNum" sz="quarter" idx="12"/>
          </p:nvPr>
        </p:nvSpPr>
        <p:spPr/>
        <p:txBody>
          <a:bodyPr/>
          <a:lstStyle/>
          <a:p>
            <a:fld id="{4B13ACF3-0F2D-4C6A-AD1F-FFBCFBC22504}" type="slidenum">
              <a:rPr lang="tr-TR" smtClean="0"/>
              <a:pPr/>
              <a:t>66</a:t>
            </a:fld>
            <a:endParaRPr lang="tr-TR"/>
          </a:p>
        </p:txBody>
      </p:sp>
      <p:sp>
        <p:nvSpPr>
          <p:cNvPr id="6" name="1 Başlık">
            <a:extLst>
              <a:ext uri="{FF2B5EF4-FFF2-40B4-BE49-F238E27FC236}">
                <a16:creationId xmlns:a16="http://schemas.microsoft.com/office/drawing/2014/main" id="{FAB13081-2574-4DCE-6EB0-D554DEB01A74}"/>
              </a:ext>
            </a:extLst>
          </p:cNvPr>
          <p:cNvSpPr txBox="1">
            <a:spLocks/>
          </p:cNvSpPr>
          <p:nvPr/>
        </p:nvSpPr>
        <p:spPr>
          <a:xfrm>
            <a:off x="0" y="29441"/>
            <a:ext cx="9144000" cy="370609"/>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tr-TR" sz="2000" dirty="0">
                <a:solidFill>
                  <a:schemeClr val="tx1"/>
                </a:solidFill>
                <a:effectLst>
                  <a:outerShdw blurRad="38100" dist="38100" dir="2700000" algn="tl">
                    <a:srgbClr val="000000">
                      <a:alpha val="43137"/>
                    </a:srgbClr>
                  </a:outerShdw>
                </a:effectLst>
                <a:highlight>
                  <a:srgbClr val="FF0000"/>
                </a:highlight>
              </a:rPr>
              <a:t>BASIN YAYIN VE HALKLA İLİŞKİLER MÜDÜRLÜĞÜ</a:t>
            </a:r>
          </a:p>
        </p:txBody>
      </p:sp>
    </p:spTree>
    <p:extLst>
      <p:ext uri="{BB962C8B-B14F-4D97-AF65-F5344CB8AC3E}">
        <p14:creationId xmlns:p14="http://schemas.microsoft.com/office/powerpoint/2010/main" val="1106282041"/>
      </p:ext>
    </p:extLst>
  </p:cSld>
  <p:clrMapOvr>
    <a:masterClrMapping/>
  </p:clrMapOvr>
  <p:transition>
    <p:wipe dir="r"/>
  </p:transition>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2F6E1011-4B5A-F268-288D-505B30C75310}"/>
              </a:ext>
            </a:extLst>
          </p:cNvPr>
          <p:cNvSpPr>
            <a:spLocks noGrp="1"/>
          </p:cNvSpPr>
          <p:nvPr>
            <p:ph type="sldNum" sz="quarter" idx="12"/>
          </p:nvPr>
        </p:nvSpPr>
        <p:spPr/>
        <p:txBody>
          <a:bodyPr/>
          <a:lstStyle/>
          <a:p>
            <a:fld id="{4B13ACF3-0F2D-4C6A-AD1F-FFBCFBC22504}" type="slidenum">
              <a:rPr lang="tr-TR" smtClean="0">
                <a:solidFill>
                  <a:schemeClr val="tx1"/>
                </a:solidFill>
                <a:effectLst>
                  <a:outerShdw blurRad="38100" dist="38100" dir="2700000" algn="tl">
                    <a:srgbClr val="000000">
                      <a:alpha val="43137"/>
                    </a:srgbClr>
                  </a:outerShdw>
                </a:effectLst>
              </a:rPr>
              <a:pPr/>
              <a:t>67</a:t>
            </a:fld>
            <a:endParaRPr lang="tr-TR">
              <a:solidFill>
                <a:schemeClr val="tx1"/>
              </a:solidFill>
              <a:effectLst>
                <a:outerShdw blurRad="38100" dist="38100" dir="2700000" algn="tl">
                  <a:srgbClr val="000000">
                    <a:alpha val="43137"/>
                  </a:srgbClr>
                </a:outerShdw>
              </a:effectLst>
            </a:endParaRPr>
          </a:p>
        </p:txBody>
      </p:sp>
      <p:sp>
        <p:nvSpPr>
          <p:cNvPr id="3" name="6 Dikdörtgen">
            <a:extLst>
              <a:ext uri="{FF2B5EF4-FFF2-40B4-BE49-F238E27FC236}">
                <a16:creationId xmlns:a16="http://schemas.microsoft.com/office/drawing/2014/main" id="{41E3E661-0E1D-EB86-458D-E8860F957597}"/>
              </a:ext>
            </a:extLst>
          </p:cNvPr>
          <p:cNvSpPr/>
          <p:nvPr/>
        </p:nvSpPr>
        <p:spPr>
          <a:xfrm>
            <a:off x="332529" y="521995"/>
            <a:ext cx="8478942" cy="992579"/>
          </a:xfrm>
          <a:prstGeom prst="rect">
            <a:avLst/>
          </a:prstGeom>
          <a:noFill/>
        </p:spPr>
        <p:txBody>
          <a:bodyPr wrap="square" lIns="68580" tIns="34290" rIns="68580" bIns="34290">
            <a:spAutoFit/>
          </a:bodyPr>
          <a:lstStyle/>
          <a:p>
            <a:pPr algn="ctr"/>
            <a:r>
              <a:rPr lang="tr-TR" sz="3000" b="1" dirty="0">
                <a:ln w="0"/>
                <a:effectLst>
                  <a:outerShdw blurRad="38100" dist="38100" dir="2700000" algn="tl">
                    <a:srgbClr val="000000">
                      <a:alpha val="43137"/>
                    </a:srgbClr>
                  </a:outerShdw>
                </a:effectLst>
                <a:latin typeface="+mj-lt"/>
              </a:rPr>
              <a:t>DERGİLİK DAĞITIMLARI VE DERGİLİK VE DERGİ DAĞITIMLARI</a:t>
            </a:r>
          </a:p>
        </p:txBody>
      </p:sp>
      <p:pic>
        <p:nvPicPr>
          <p:cNvPr id="5" name="Resim 4" descr="metin, yer içeren bir resim&#10;&#10;Açıklama otomatik olarak oluşturuldu">
            <a:extLst>
              <a:ext uri="{FF2B5EF4-FFF2-40B4-BE49-F238E27FC236}">
                <a16:creationId xmlns:a16="http://schemas.microsoft.com/office/drawing/2014/main" id="{F5A8F363-3CFB-CBF1-9428-7E866A94A3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5694" y="2211710"/>
            <a:ext cx="2173595" cy="280449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7" name="Resim 6" descr="metin içeren bir resim&#10;&#10;Açıklama otomatik olarak oluşturuldu">
            <a:extLst>
              <a:ext uri="{FF2B5EF4-FFF2-40B4-BE49-F238E27FC236}">
                <a16:creationId xmlns:a16="http://schemas.microsoft.com/office/drawing/2014/main" id="{F89C23C8-2069-9B11-DAE8-E41AF80E5B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55776" y="2211710"/>
            <a:ext cx="2173595" cy="280449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9" name="Resim 8" descr="metin içeren bir resim&#10;&#10;Açıklama otomatik olarak oluşturuldu">
            <a:extLst>
              <a:ext uri="{FF2B5EF4-FFF2-40B4-BE49-F238E27FC236}">
                <a16:creationId xmlns:a16="http://schemas.microsoft.com/office/drawing/2014/main" id="{898A0CB9-B70B-DB61-BAD9-8BED60CF3F4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60215" y="2212011"/>
            <a:ext cx="2173595" cy="280801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1" name="Resim 10" descr="metin içeren bir resim&#10;&#10;Açıklama otomatik olarak oluşturuldu">
            <a:extLst>
              <a:ext uri="{FF2B5EF4-FFF2-40B4-BE49-F238E27FC236}">
                <a16:creationId xmlns:a16="http://schemas.microsoft.com/office/drawing/2014/main" id="{2848C680-5D13-0925-75E7-FB4B620F158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164654" y="2208197"/>
            <a:ext cx="1783652" cy="280801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2" name="Metin kutusu 11">
            <a:extLst>
              <a:ext uri="{FF2B5EF4-FFF2-40B4-BE49-F238E27FC236}">
                <a16:creationId xmlns:a16="http://schemas.microsoft.com/office/drawing/2014/main" id="{8E4F6087-5392-CC77-3779-2B8F9BCF5F1F}"/>
              </a:ext>
            </a:extLst>
          </p:cNvPr>
          <p:cNvSpPr txBox="1"/>
          <p:nvPr/>
        </p:nvSpPr>
        <p:spPr>
          <a:xfrm>
            <a:off x="477372" y="1506002"/>
            <a:ext cx="8408754" cy="561692"/>
          </a:xfrm>
          <a:prstGeom prst="rect">
            <a:avLst/>
          </a:prstGeom>
          <a:noFill/>
        </p:spPr>
        <p:txBody>
          <a:bodyPr wrap="square" lIns="68580" tIns="34290" rIns="68580" bIns="34290" rtlCol="0">
            <a:spAutoFit/>
          </a:bodyPr>
          <a:lstStyle/>
          <a:p>
            <a:pPr algn="just"/>
            <a:r>
              <a:rPr lang="tr-TR" sz="1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Basın Müdürlüğümüzce hizmetlerimizin geniş kitlelere ulaştırılmasını sağlamak adına alımına gidilen dergilikler ilçemizin bir çok noktasına bırakılarak takip edilmektedir. </a:t>
            </a:r>
            <a:endParaRPr lang="tr-TR" sz="16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4" name="1 Başlık">
            <a:extLst>
              <a:ext uri="{FF2B5EF4-FFF2-40B4-BE49-F238E27FC236}">
                <a16:creationId xmlns:a16="http://schemas.microsoft.com/office/drawing/2014/main" id="{EEEBF1BB-7DF4-BF1A-24BC-E2833822A2FB}"/>
              </a:ext>
            </a:extLst>
          </p:cNvPr>
          <p:cNvSpPr txBox="1">
            <a:spLocks/>
          </p:cNvSpPr>
          <p:nvPr/>
        </p:nvSpPr>
        <p:spPr>
          <a:xfrm>
            <a:off x="0" y="29441"/>
            <a:ext cx="9144000" cy="370609"/>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tr-TR" sz="2000" dirty="0">
                <a:solidFill>
                  <a:schemeClr val="tx1"/>
                </a:solidFill>
                <a:effectLst>
                  <a:outerShdw blurRad="38100" dist="38100" dir="2700000" algn="tl">
                    <a:srgbClr val="000000">
                      <a:alpha val="43137"/>
                    </a:srgbClr>
                  </a:outerShdw>
                </a:effectLst>
                <a:highlight>
                  <a:srgbClr val="FF0000"/>
                </a:highlight>
              </a:rPr>
              <a:t>BASIN YAYIN VE HALKLA İLİŞKİLER MÜDÜRLÜĞÜ</a:t>
            </a:r>
          </a:p>
        </p:txBody>
      </p:sp>
    </p:spTree>
    <p:extLst>
      <p:ext uri="{BB962C8B-B14F-4D97-AF65-F5344CB8AC3E}">
        <p14:creationId xmlns:p14="http://schemas.microsoft.com/office/powerpoint/2010/main" val="511956887"/>
      </p:ext>
    </p:extLst>
  </p:cSld>
  <p:clrMapOvr>
    <a:masterClrMapping/>
  </p:clrMapOvr>
  <p:transition>
    <p:wipe dir="r"/>
  </p:transition>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Metin kutusu 2"/>
          <p:cNvSpPr txBox="1"/>
          <p:nvPr/>
        </p:nvSpPr>
        <p:spPr>
          <a:xfrm>
            <a:off x="360761" y="391884"/>
            <a:ext cx="8585597" cy="276999"/>
          </a:xfrm>
          <a:prstGeom prst="rect">
            <a:avLst/>
          </a:prstGeom>
        </p:spPr>
        <p:style>
          <a:lnRef idx="3">
            <a:schemeClr val="lt1"/>
          </a:lnRef>
          <a:fillRef idx="1">
            <a:schemeClr val="accent1"/>
          </a:fillRef>
          <a:effectRef idx="1">
            <a:schemeClr val="accent1"/>
          </a:effectRef>
          <a:fontRef idx="minor">
            <a:schemeClr val="lt1"/>
          </a:fontRef>
        </p:style>
        <p:txBody>
          <a:bodyPr lIns="68580" tIns="34290" rIns="68580" bIns="34290">
            <a:spAutoFit/>
          </a:bodyPr>
          <a:lstStyle/>
          <a:p>
            <a:pPr algn="ctr">
              <a:defRPr/>
            </a:pPr>
            <a:r>
              <a:rPr lang="tr-TR" sz="1350" b="1" dirty="0">
                <a:latin typeface="Times New Roman" panose="02020603050405020304" pitchFamily="18" charset="0"/>
                <a:cs typeface="Times New Roman" panose="02020603050405020304" pitchFamily="18" charset="0"/>
              </a:rPr>
              <a:t>Basın Birimimizce hizmetlerimizi içeren hizmetler bültenimiz ve çeşitli dergi çalışmalarımız sürüyor. </a:t>
            </a:r>
            <a:endParaRPr lang="tr-TR" sz="1350" dirty="0">
              <a:latin typeface="Times New Roman" panose="02020603050405020304" pitchFamily="18" charset="0"/>
              <a:cs typeface="Times New Roman" panose="02020603050405020304" pitchFamily="18" charset="0"/>
            </a:endParaRPr>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4506" y="2913105"/>
            <a:ext cx="1817794" cy="1890892"/>
          </a:xfrm>
          <a:prstGeom prst="rect">
            <a:avLst/>
          </a:prstGeom>
        </p:spPr>
      </p:pic>
      <p:pic>
        <p:nvPicPr>
          <p:cNvPr id="7" name="Resim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07903" y="2913106"/>
            <a:ext cx="1718506" cy="1890892"/>
          </a:xfrm>
          <a:prstGeom prst="rect">
            <a:avLst/>
          </a:prstGeom>
        </p:spPr>
      </p:pic>
      <p:pic>
        <p:nvPicPr>
          <p:cNvPr id="5" name="Resim 4">
            <a:extLst>
              <a:ext uri="{FF2B5EF4-FFF2-40B4-BE49-F238E27FC236}">
                <a16:creationId xmlns:a16="http://schemas.microsoft.com/office/drawing/2014/main" id="{2BC1EF68-8A0D-453A-8C6F-6AEEB0E9A8D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07905" y="745102"/>
            <a:ext cx="3384375" cy="2068987"/>
          </a:xfrm>
          <a:prstGeom prst="rect">
            <a:avLst/>
          </a:prstGeom>
        </p:spPr>
      </p:pic>
      <p:pic>
        <p:nvPicPr>
          <p:cNvPr id="6" name="Resim 5">
            <a:extLst>
              <a:ext uri="{FF2B5EF4-FFF2-40B4-BE49-F238E27FC236}">
                <a16:creationId xmlns:a16="http://schemas.microsoft.com/office/drawing/2014/main" id="{84977693-9E2E-4F64-8CE9-533FDDAE1F4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5771" y="745102"/>
            <a:ext cx="3254122" cy="4050449"/>
          </a:xfrm>
          <a:prstGeom prst="rect">
            <a:avLst/>
          </a:prstGeom>
        </p:spPr>
      </p:pic>
      <p:sp>
        <p:nvSpPr>
          <p:cNvPr id="2" name="Slayt Numarası Yer Tutucusu 1">
            <a:extLst>
              <a:ext uri="{FF2B5EF4-FFF2-40B4-BE49-F238E27FC236}">
                <a16:creationId xmlns:a16="http://schemas.microsoft.com/office/drawing/2014/main" id="{B8D9EACC-ED09-41EE-9C14-77A9E508375E}"/>
              </a:ext>
            </a:extLst>
          </p:cNvPr>
          <p:cNvSpPr>
            <a:spLocks noGrp="1"/>
          </p:cNvSpPr>
          <p:nvPr>
            <p:ph type="sldNum" sz="quarter" idx="12"/>
          </p:nvPr>
        </p:nvSpPr>
        <p:spPr>
          <a:xfrm>
            <a:off x="7924800" y="4767263"/>
            <a:ext cx="762000" cy="251489"/>
          </a:xfrm>
        </p:spPr>
        <p:txBody>
          <a:bodyPr/>
          <a:lstStyle/>
          <a:p>
            <a:fld id="{4B13ACF3-0F2D-4C6A-AD1F-FFBCFBC22504}" type="slidenum">
              <a:rPr lang="tr-TR" smtClean="0"/>
              <a:pPr/>
              <a:t>68</a:t>
            </a:fld>
            <a:endParaRPr lang="tr-TR"/>
          </a:p>
        </p:txBody>
      </p:sp>
      <p:pic>
        <p:nvPicPr>
          <p:cNvPr id="9" name="Resim 8">
            <a:extLst>
              <a:ext uri="{FF2B5EF4-FFF2-40B4-BE49-F238E27FC236}">
                <a16:creationId xmlns:a16="http://schemas.microsoft.com/office/drawing/2014/main" id="{BCB533FA-5D7B-9B40-ED72-550A8820226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300395" y="2913105"/>
            <a:ext cx="1645961" cy="1890892"/>
          </a:xfrm>
          <a:prstGeom prst="rect">
            <a:avLst/>
          </a:prstGeom>
        </p:spPr>
      </p:pic>
      <p:pic>
        <p:nvPicPr>
          <p:cNvPr id="8" name="Resim 7">
            <a:extLst>
              <a:ext uri="{FF2B5EF4-FFF2-40B4-BE49-F238E27FC236}">
                <a16:creationId xmlns:a16="http://schemas.microsoft.com/office/drawing/2014/main" id="{6C17B166-78B0-4502-978E-9E6EB9FC709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300395" y="835111"/>
            <a:ext cx="1645961" cy="191776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1 Başlık">
            <a:extLst>
              <a:ext uri="{FF2B5EF4-FFF2-40B4-BE49-F238E27FC236}">
                <a16:creationId xmlns:a16="http://schemas.microsoft.com/office/drawing/2014/main" id="{12FEB53C-02A1-D613-22CB-D782975F965D}"/>
              </a:ext>
            </a:extLst>
          </p:cNvPr>
          <p:cNvSpPr txBox="1">
            <a:spLocks/>
          </p:cNvSpPr>
          <p:nvPr/>
        </p:nvSpPr>
        <p:spPr>
          <a:xfrm>
            <a:off x="0" y="-20538"/>
            <a:ext cx="9144000" cy="370609"/>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tr-TR" sz="2000" dirty="0">
                <a:solidFill>
                  <a:schemeClr val="tx1"/>
                </a:solidFill>
                <a:effectLst>
                  <a:outerShdw blurRad="38100" dist="38100" dir="2700000" algn="tl">
                    <a:srgbClr val="000000">
                      <a:alpha val="43137"/>
                    </a:srgbClr>
                  </a:outerShdw>
                </a:effectLst>
                <a:highlight>
                  <a:srgbClr val="FF0000"/>
                </a:highlight>
              </a:rPr>
              <a:t>BASIN YAYIN VE HALKLA İLİŞKİLER MÜDÜRLÜĞÜ</a:t>
            </a:r>
          </a:p>
        </p:txBody>
      </p:sp>
    </p:spTree>
    <p:extLst>
      <p:ext uri="{BB962C8B-B14F-4D97-AF65-F5344CB8AC3E}">
        <p14:creationId xmlns:p14="http://schemas.microsoft.com/office/powerpoint/2010/main" val="1348438319"/>
      </p:ext>
    </p:extLst>
  </p:cSld>
  <p:clrMapOvr>
    <a:masterClrMapping/>
  </p:clrMapOvr>
  <p:transition>
    <p:wipe dir="r"/>
  </p:transition>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Dikdörtgen 9"/>
          <p:cNvSpPr/>
          <p:nvPr/>
        </p:nvSpPr>
        <p:spPr>
          <a:xfrm>
            <a:off x="415884" y="462434"/>
            <a:ext cx="8476597" cy="369332"/>
          </a:xfrm>
          <a:prstGeom prst="rect">
            <a:avLst/>
          </a:prstGeom>
        </p:spPr>
        <p:style>
          <a:lnRef idx="3">
            <a:schemeClr val="lt1"/>
          </a:lnRef>
          <a:fillRef idx="1">
            <a:schemeClr val="accent1"/>
          </a:fillRef>
          <a:effectRef idx="1">
            <a:schemeClr val="accent1"/>
          </a:effectRef>
          <a:fontRef idx="minor">
            <a:schemeClr val="lt1"/>
          </a:fontRef>
        </p:style>
        <p:txBody>
          <a:bodyPr wrap="square" lIns="68580" tIns="34290" rIns="68580" bIns="34290">
            <a:spAutoFit/>
          </a:bodyPr>
          <a:lstStyle/>
          <a:p>
            <a:pPr algn="just">
              <a:defRPr/>
            </a:pPr>
            <a:r>
              <a:rPr lang="tr-TR" sz="1950" b="1" dirty="0">
                <a:latin typeface="Times New Roman" panose="02020603050405020304" pitchFamily="18" charset="0"/>
                <a:cs typeface="Times New Roman" panose="02020603050405020304" pitchFamily="18" charset="0"/>
              </a:rPr>
              <a:t>BELEDİYE ARŞİVİMİZ DİJİTAL ORTAMDA ARİVLENMEKTEDİR.</a:t>
            </a:r>
            <a:endParaRPr lang="tr-TR" sz="1950" dirty="0">
              <a:latin typeface="Times New Roman" panose="02020603050405020304" pitchFamily="18" charset="0"/>
              <a:cs typeface="Times New Roman" panose="02020603050405020304" pitchFamily="18" charset="0"/>
            </a:endParaRPr>
          </a:p>
        </p:txBody>
      </p:sp>
      <p:pic>
        <p:nvPicPr>
          <p:cNvPr id="3" name="Resi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3568" y="1004846"/>
            <a:ext cx="2678943" cy="376241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Resim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34262" y="982685"/>
            <a:ext cx="2963967" cy="376241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Slayt Numarası Yer Tutucusu 4">
            <a:extLst>
              <a:ext uri="{FF2B5EF4-FFF2-40B4-BE49-F238E27FC236}">
                <a16:creationId xmlns:a16="http://schemas.microsoft.com/office/drawing/2014/main" id="{EECFB8C7-D8DD-4668-916B-600973AF1950}"/>
              </a:ext>
            </a:extLst>
          </p:cNvPr>
          <p:cNvSpPr>
            <a:spLocks noGrp="1"/>
          </p:cNvSpPr>
          <p:nvPr>
            <p:ph type="sldNum" sz="quarter" idx="12"/>
          </p:nvPr>
        </p:nvSpPr>
        <p:spPr/>
        <p:txBody>
          <a:bodyPr/>
          <a:lstStyle/>
          <a:p>
            <a:fld id="{4B13ACF3-0F2D-4C6A-AD1F-FFBCFBC22504}" type="slidenum">
              <a:rPr lang="tr-TR" smtClean="0"/>
              <a:pPr/>
              <a:t>69</a:t>
            </a:fld>
            <a:endParaRPr lang="tr-TR"/>
          </a:p>
        </p:txBody>
      </p:sp>
      <p:sp>
        <p:nvSpPr>
          <p:cNvPr id="6" name="1 Başlık">
            <a:extLst>
              <a:ext uri="{FF2B5EF4-FFF2-40B4-BE49-F238E27FC236}">
                <a16:creationId xmlns:a16="http://schemas.microsoft.com/office/drawing/2014/main" id="{066BE4B3-F651-AE83-FD1F-C9E2CA399F8A}"/>
              </a:ext>
            </a:extLst>
          </p:cNvPr>
          <p:cNvSpPr txBox="1">
            <a:spLocks/>
          </p:cNvSpPr>
          <p:nvPr/>
        </p:nvSpPr>
        <p:spPr>
          <a:xfrm>
            <a:off x="0" y="29441"/>
            <a:ext cx="9144000" cy="370609"/>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tr-TR" sz="2000" dirty="0">
                <a:solidFill>
                  <a:schemeClr val="tx1"/>
                </a:solidFill>
                <a:effectLst>
                  <a:outerShdw blurRad="38100" dist="38100" dir="2700000" algn="tl">
                    <a:srgbClr val="000000">
                      <a:alpha val="43137"/>
                    </a:srgbClr>
                  </a:outerShdw>
                </a:effectLst>
                <a:highlight>
                  <a:srgbClr val="FF0000"/>
                </a:highlight>
              </a:rPr>
              <a:t>BASIN YAYIN VE HALKLA İLİŞKİLER MÜDÜRLÜĞÜ</a:t>
            </a:r>
          </a:p>
        </p:txBody>
      </p:sp>
    </p:spTree>
    <p:extLst>
      <p:ext uri="{BB962C8B-B14F-4D97-AF65-F5344CB8AC3E}">
        <p14:creationId xmlns:p14="http://schemas.microsoft.com/office/powerpoint/2010/main" val="4294556665"/>
      </p:ext>
    </p:extLst>
  </p:cSld>
  <p:clrMapOvr>
    <a:masterClrMapping/>
  </p:clrMapOvr>
  <p:transition>
    <p:wipe dir="r"/>
  </p:transition>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40286" y="514069"/>
            <a:ext cx="8803714" cy="708796"/>
          </a:xfrm>
        </p:spPr>
        <p:txBody>
          <a:bodyPr>
            <a:normAutofit/>
          </a:bodyPr>
          <a:lstStyle/>
          <a:p>
            <a:pPr marL="365760" lvl="1" indent="0">
              <a:buNone/>
            </a:pPr>
            <a:r>
              <a:rPr lang="tr-TR" sz="3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ASFALT ve PARKE YAMA ÇALIŞMALARI</a:t>
            </a:r>
            <a:endParaRPr lang="tr-TR" sz="3000" b="1" dirty="0">
              <a:effectLst>
                <a:outerShdw blurRad="38100" dist="38100" dir="2700000" algn="tl">
                  <a:srgbClr val="000000">
                    <a:alpha val="43137"/>
                  </a:srgbClr>
                </a:outerShdw>
              </a:effectLst>
              <a:latin typeface="+mj-lt"/>
            </a:endParaRPr>
          </a:p>
        </p:txBody>
      </p:sp>
      <p:pic>
        <p:nvPicPr>
          <p:cNvPr id="6" name="Resim 5">
            <a:extLst>
              <a:ext uri="{FF2B5EF4-FFF2-40B4-BE49-F238E27FC236}">
                <a16:creationId xmlns:a16="http://schemas.microsoft.com/office/drawing/2014/main" id="{D78479D2-6EC3-651D-C61A-50E89D8DDB0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71655" y="1649478"/>
            <a:ext cx="2809950" cy="307580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7" name="Picture 2">
            <a:extLst>
              <a:ext uri="{FF2B5EF4-FFF2-40B4-BE49-F238E27FC236}">
                <a16:creationId xmlns:a16="http://schemas.microsoft.com/office/drawing/2014/main" id="{6D583864-7E5A-306A-66CC-4BB8CA8732E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3148459" y="1649479"/>
            <a:ext cx="2932378" cy="307580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ayt Numarası Yer Tutucusu 1">
            <a:extLst>
              <a:ext uri="{FF2B5EF4-FFF2-40B4-BE49-F238E27FC236}">
                <a16:creationId xmlns:a16="http://schemas.microsoft.com/office/drawing/2014/main" id="{6375A43C-F072-7938-5CFC-DED67873ABEB}"/>
              </a:ext>
            </a:extLst>
          </p:cNvPr>
          <p:cNvSpPr>
            <a:spLocks noGrp="1"/>
          </p:cNvSpPr>
          <p:nvPr>
            <p:ph type="sldNum" sz="quarter" idx="12"/>
          </p:nvPr>
        </p:nvSpPr>
        <p:spPr>
          <a:xfrm>
            <a:off x="8221796" y="4792714"/>
            <a:ext cx="762000" cy="273844"/>
          </a:xfrm>
        </p:spPr>
        <p:txBody>
          <a:bodyPr/>
          <a:lstStyle/>
          <a:p>
            <a:fld id="{4B13ACF3-0F2D-4C6A-AD1F-FFBCFBC22504}" type="slidenum">
              <a:rPr lang="tr-TR" smtClean="0">
                <a:effectLst>
                  <a:outerShdw blurRad="38100" dist="38100" dir="2700000" algn="tl">
                    <a:srgbClr val="000000">
                      <a:alpha val="43137"/>
                    </a:srgbClr>
                  </a:outerShdw>
                </a:effectLst>
              </a:rPr>
              <a:pPr/>
              <a:t>7</a:t>
            </a:fld>
            <a:endParaRPr lang="tr-TR">
              <a:effectLst>
                <a:outerShdw blurRad="38100" dist="38100" dir="2700000" algn="tl">
                  <a:srgbClr val="000000">
                    <a:alpha val="43137"/>
                  </a:srgbClr>
                </a:outerShdw>
              </a:effectLst>
            </a:endParaRPr>
          </a:p>
        </p:txBody>
      </p:sp>
      <p:sp>
        <p:nvSpPr>
          <p:cNvPr id="5" name="Dikdörtgen 4"/>
          <p:cNvSpPr/>
          <p:nvPr/>
        </p:nvSpPr>
        <p:spPr>
          <a:xfrm>
            <a:off x="0" y="1328894"/>
            <a:ext cx="2880320" cy="3693319"/>
          </a:xfrm>
          <a:prstGeom prst="rect">
            <a:avLst/>
          </a:prstGeom>
        </p:spPr>
        <p:txBody>
          <a:bodyPr wrap="square">
            <a:spAutoFit/>
          </a:bodyPr>
          <a:lstStyle/>
          <a:p>
            <a:pPr marL="365760" lvl="1" indent="0" fontAlgn="base">
              <a:spcBef>
                <a:spcPct val="0"/>
              </a:spcBef>
              <a:spcAft>
                <a:spcPct val="0"/>
              </a:spcAft>
              <a:buNone/>
            </a:pPr>
            <a:r>
              <a:rPr lang="tr-TR" dirty="0" smtClean="0">
                <a:effectLst>
                  <a:outerShdw blurRad="38100" dist="38100" dir="2700000" algn="tl">
                    <a:srgbClr val="000000">
                      <a:alpha val="43137"/>
                    </a:srgbClr>
                  </a:outerShdw>
                </a:effectLst>
                <a:latin typeface="+mj-lt"/>
              </a:rPr>
              <a:t>2023 </a:t>
            </a:r>
            <a:r>
              <a:rPr lang="tr-TR" dirty="0">
                <a:effectLst>
                  <a:outerShdw blurRad="38100" dist="38100" dir="2700000" algn="tl">
                    <a:srgbClr val="000000">
                      <a:alpha val="43137"/>
                    </a:srgbClr>
                  </a:outerShdw>
                </a:effectLst>
                <a:latin typeface="+mj-lt"/>
              </a:rPr>
              <a:t>yılında;</a:t>
            </a:r>
          </a:p>
          <a:p>
            <a:pPr marL="365760" lvl="1" indent="0" fontAlgn="base">
              <a:spcBef>
                <a:spcPct val="0"/>
              </a:spcBef>
              <a:spcAft>
                <a:spcPct val="0"/>
              </a:spcAft>
              <a:buNone/>
            </a:pPr>
            <a:r>
              <a:rPr lang="tr-TR" dirty="0" smtClean="0">
                <a:effectLst>
                  <a:outerShdw blurRad="38100" dist="38100" dir="2700000" algn="tl">
                    <a:srgbClr val="000000">
                      <a:alpha val="43137"/>
                    </a:srgbClr>
                  </a:outerShdw>
                </a:effectLst>
                <a:latin typeface="+mj-lt"/>
              </a:rPr>
              <a:t>566 </a:t>
            </a:r>
            <a:r>
              <a:rPr lang="tr-TR" dirty="0">
                <a:effectLst>
                  <a:outerShdw blurRad="38100" dist="38100" dir="2700000" algn="tl">
                    <a:srgbClr val="000000">
                      <a:alpha val="43137"/>
                    </a:srgbClr>
                  </a:outerShdw>
                </a:effectLst>
                <a:latin typeface="+mj-lt"/>
              </a:rPr>
              <a:t>adet 17311 m2 Asfalt Yama,</a:t>
            </a:r>
          </a:p>
          <a:p>
            <a:pPr marL="365760" lvl="1" indent="0" fontAlgn="base">
              <a:spcBef>
                <a:spcPct val="0"/>
              </a:spcBef>
              <a:spcAft>
                <a:spcPct val="0"/>
              </a:spcAft>
              <a:buNone/>
            </a:pPr>
            <a:endParaRPr lang="tr-TR" dirty="0">
              <a:effectLst>
                <a:outerShdw blurRad="38100" dist="38100" dir="2700000" algn="tl">
                  <a:srgbClr val="000000">
                    <a:alpha val="43137"/>
                  </a:srgbClr>
                </a:outerShdw>
              </a:effectLst>
              <a:latin typeface="+mj-lt"/>
            </a:endParaRPr>
          </a:p>
          <a:p>
            <a:pPr marL="365760" lvl="1" indent="0" fontAlgn="base">
              <a:spcBef>
                <a:spcPct val="0"/>
              </a:spcBef>
              <a:spcAft>
                <a:spcPct val="0"/>
              </a:spcAft>
              <a:buNone/>
            </a:pPr>
            <a:r>
              <a:rPr lang="tr-TR" dirty="0" smtClean="0">
                <a:effectLst>
                  <a:outerShdw blurRad="38100" dist="38100" dir="2700000" algn="tl">
                    <a:srgbClr val="000000">
                      <a:alpha val="43137"/>
                    </a:srgbClr>
                  </a:outerShdw>
                </a:effectLst>
                <a:latin typeface="+mj-lt"/>
              </a:rPr>
              <a:t>283 </a:t>
            </a:r>
            <a:r>
              <a:rPr lang="tr-TR" dirty="0">
                <a:effectLst>
                  <a:outerShdw blurRad="38100" dist="38100" dir="2700000" algn="tl">
                    <a:srgbClr val="000000">
                      <a:alpha val="43137"/>
                    </a:srgbClr>
                  </a:outerShdw>
                </a:effectLst>
                <a:latin typeface="+mj-lt"/>
              </a:rPr>
              <a:t>noktada  6878 m2 Parke Taşı Yama, </a:t>
            </a:r>
          </a:p>
          <a:p>
            <a:pPr marL="365760" lvl="1" indent="0" fontAlgn="base">
              <a:spcBef>
                <a:spcPct val="0"/>
              </a:spcBef>
              <a:spcAft>
                <a:spcPct val="0"/>
              </a:spcAft>
              <a:buNone/>
            </a:pPr>
            <a:endParaRPr lang="tr-TR" dirty="0">
              <a:effectLst>
                <a:outerShdw blurRad="38100" dist="38100" dir="2700000" algn="tl">
                  <a:srgbClr val="000000">
                    <a:alpha val="43137"/>
                  </a:srgbClr>
                </a:outerShdw>
              </a:effectLst>
              <a:latin typeface="+mj-lt"/>
            </a:endParaRPr>
          </a:p>
          <a:p>
            <a:pPr marL="365760" lvl="1" indent="0" fontAlgn="base">
              <a:spcBef>
                <a:spcPct val="0"/>
              </a:spcBef>
              <a:spcAft>
                <a:spcPct val="0"/>
              </a:spcAft>
              <a:buNone/>
            </a:pPr>
            <a:r>
              <a:rPr lang="tr-TR" dirty="0" smtClean="0">
                <a:effectLst>
                  <a:outerShdw blurRad="38100" dist="38100" dir="2700000" algn="tl">
                    <a:srgbClr val="000000">
                      <a:alpha val="43137"/>
                    </a:srgbClr>
                  </a:outerShdw>
                </a:effectLst>
                <a:latin typeface="+mj-lt"/>
              </a:rPr>
              <a:t>90 </a:t>
            </a:r>
            <a:r>
              <a:rPr lang="tr-TR" dirty="0">
                <a:effectLst>
                  <a:outerShdw blurRad="38100" dist="38100" dir="2700000" algn="tl">
                    <a:srgbClr val="000000">
                      <a:alpha val="43137"/>
                    </a:srgbClr>
                  </a:outerShdw>
                </a:effectLst>
                <a:latin typeface="+mj-lt"/>
              </a:rPr>
              <a:t>m2 Andezit Taşı Yama, </a:t>
            </a:r>
          </a:p>
          <a:p>
            <a:pPr marL="365760" lvl="1" indent="0" fontAlgn="base">
              <a:spcBef>
                <a:spcPct val="0"/>
              </a:spcBef>
              <a:spcAft>
                <a:spcPct val="0"/>
              </a:spcAft>
              <a:buNone/>
            </a:pPr>
            <a:endParaRPr lang="tr-TR" dirty="0">
              <a:effectLst>
                <a:outerShdw blurRad="38100" dist="38100" dir="2700000" algn="tl">
                  <a:srgbClr val="000000">
                    <a:alpha val="43137"/>
                  </a:srgbClr>
                </a:outerShdw>
              </a:effectLst>
              <a:latin typeface="+mj-lt"/>
            </a:endParaRPr>
          </a:p>
          <a:p>
            <a:pPr marL="365760" lvl="1" indent="0" fontAlgn="base">
              <a:spcBef>
                <a:spcPct val="0"/>
              </a:spcBef>
              <a:spcAft>
                <a:spcPct val="0"/>
              </a:spcAft>
              <a:buNone/>
            </a:pPr>
            <a:r>
              <a:rPr lang="tr-TR" dirty="0" smtClean="0">
                <a:effectLst>
                  <a:outerShdw blurRad="38100" dist="38100" dir="2700000" algn="tl">
                    <a:srgbClr val="000000">
                      <a:alpha val="43137"/>
                    </a:srgbClr>
                  </a:outerShdw>
                </a:effectLst>
                <a:latin typeface="+mj-lt"/>
              </a:rPr>
              <a:t>957 </a:t>
            </a:r>
            <a:r>
              <a:rPr lang="tr-TR" dirty="0">
                <a:effectLst>
                  <a:outerShdw blurRad="38100" dist="38100" dir="2700000" algn="tl">
                    <a:srgbClr val="000000">
                      <a:alpha val="43137"/>
                    </a:srgbClr>
                  </a:outerShdw>
                </a:effectLst>
                <a:latin typeface="+mj-lt"/>
              </a:rPr>
              <a:t>m Bordür Onarım Çalışması gerçekleştirilmiştir.</a:t>
            </a:r>
          </a:p>
        </p:txBody>
      </p:sp>
      <p:sp>
        <p:nvSpPr>
          <p:cNvPr id="4" name="1 Başlık">
            <a:extLst>
              <a:ext uri="{FF2B5EF4-FFF2-40B4-BE49-F238E27FC236}">
                <a16:creationId xmlns:a16="http://schemas.microsoft.com/office/drawing/2014/main" id="{1C5AF549-85FB-3518-A90A-15EF3B405188}"/>
              </a:ext>
            </a:extLst>
          </p:cNvPr>
          <p:cNvSpPr txBox="1">
            <a:spLocks/>
          </p:cNvSpPr>
          <p:nvPr/>
        </p:nvSpPr>
        <p:spPr>
          <a:xfrm>
            <a:off x="1023902" y="0"/>
            <a:ext cx="6552728" cy="370609"/>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tr-TR" sz="2000" dirty="0">
                <a:solidFill>
                  <a:schemeClr val="tx1"/>
                </a:solidFill>
                <a:effectLst>
                  <a:outerShdw blurRad="38100" dist="38100" dir="2700000" algn="tl">
                    <a:srgbClr val="000000">
                      <a:alpha val="43137"/>
                    </a:srgbClr>
                  </a:outerShdw>
                </a:effectLst>
                <a:highlight>
                  <a:srgbClr val="FF0000"/>
                </a:highlight>
              </a:rPr>
              <a:t>FEN İŞLERİ MÜDÜRLÜĞÜ</a:t>
            </a:r>
          </a:p>
        </p:txBody>
      </p:sp>
    </p:spTree>
    <p:extLst>
      <p:ext uri="{BB962C8B-B14F-4D97-AF65-F5344CB8AC3E}">
        <p14:creationId xmlns:p14="http://schemas.microsoft.com/office/powerpoint/2010/main" val="2187341687"/>
      </p:ext>
    </p:extLst>
  </p:cSld>
  <p:clrMapOvr>
    <a:masterClrMapping/>
  </p:clrMapOvr>
  <p:transition>
    <p:wipe dir="r"/>
  </p:transition>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Dikdörtgen 9"/>
          <p:cNvSpPr/>
          <p:nvPr/>
        </p:nvSpPr>
        <p:spPr>
          <a:xfrm>
            <a:off x="467916" y="483518"/>
            <a:ext cx="8208540" cy="761747"/>
          </a:xfrm>
          <a:prstGeom prst="rect">
            <a:avLst/>
          </a:prstGeom>
        </p:spPr>
        <p:style>
          <a:lnRef idx="3">
            <a:schemeClr val="lt1"/>
          </a:lnRef>
          <a:fillRef idx="1">
            <a:schemeClr val="accent1"/>
          </a:fillRef>
          <a:effectRef idx="1">
            <a:schemeClr val="accent1"/>
          </a:effectRef>
          <a:fontRef idx="minor">
            <a:schemeClr val="lt1"/>
          </a:fontRef>
        </p:style>
        <p:txBody>
          <a:bodyPr wrap="square" lIns="68580" tIns="34290" rIns="68580" bIns="34290">
            <a:spAutoFit/>
          </a:bodyPr>
          <a:lstStyle/>
          <a:p>
            <a:pPr algn="ctr">
              <a:defRPr/>
            </a:pPr>
            <a:r>
              <a:rPr lang="tr-TR" sz="1500" b="1" dirty="0">
                <a:latin typeface="Times New Roman" panose="02020603050405020304" pitchFamily="18" charset="0"/>
                <a:cs typeface="Times New Roman" panose="02020603050405020304" pitchFamily="18" charset="0"/>
              </a:rPr>
              <a:t>BELEDİYEMİZİN SOSYAL MEDYA HESAPLARINI YÖNETİP TALEP VE ŞİKAYETLER İLGİLİ BİRİMLERLE PAYLAŞILMAKTA VE VATANDAŞA KONU İLE İLGİLİ BİLGİ VERİLMEKTEDİR. </a:t>
            </a:r>
            <a:endParaRPr lang="tr-TR" sz="1350" b="1" dirty="0">
              <a:latin typeface="Times New Roman" panose="02020603050405020304" pitchFamily="18" charset="0"/>
              <a:cs typeface="Times New Roman" panose="02020603050405020304" pitchFamily="18" charset="0"/>
            </a:endParaRPr>
          </a:p>
        </p:txBody>
      </p:sp>
      <p:pic>
        <p:nvPicPr>
          <p:cNvPr id="2" name="Resi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8926" y="1419621"/>
            <a:ext cx="2624913" cy="345638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Resim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75858" y="1419622"/>
            <a:ext cx="2700299" cy="345638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Resim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84168" y="1419621"/>
            <a:ext cx="2559780" cy="345638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Slayt Numarası Yer Tutucusu 4">
            <a:extLst>
              <a:ext uri="{FF2B5EF4-FFF2-40B4-BE49-F238E27FC236}">
                <a16:creationId xmlns:a16="http://schemas.microsoft.com/office/drawing/2014/main" id="{3B4B9496-58C5-4A4D-A987-9D8076D6C935}"/>
              </a:ext>
            </a:extLst>
          </p:cNvPr>
          <p:cNvSpPr>
            <a:spLocks noGrp="1"/>
          </p:cNvSpPr>
          <p:nvPr>
            <p:ph type="sldNum" sz="quarter" idx="12"/>
          </p:nvPr>
        </p:nvSpPr>
        <p:spPr>
          <a:xfrm>
            <a:off x="8262948" y="4787426"/>
            <a:ext cx="762000" cy="273844"/>
          </a:xfrm>
        </p:spPr>
        <p:txBody>
          <a:bodyPr/>
          <a:lstStyle/>
          <a:p>
            <a:fld id="{4B13ACF3-0F2D-4C6A-AD1F-FFBCFBC22504}" type="slidenum">
              <a:rPr lang="tr-TR" smtClean="0"/>
              <a:pPr/>
              <a:t>70</a:t>
            </a:fld>
            <a:endParaRPr lang="tr-TR" dirty="0"/>
          </a:p>
        </p:txBody>
      </p:sp>
      <p:sp>
        <p:nvSpPr>
          <p:cNvPr id="6" name="1 Başlık">
            <a:extLst>
              <a:ext uri="{FF2B5EF4-FFF2-40B4-BE49-F238E27FC236}">
                <a16:creationId xmlns:a16="http://schemas.microsoft.com/office/drawing/2014/main" id="{CA544EBF-094E-D996-AADC-54300D103274}"/>
              </a:ext>
            </a:extLst>
          </p:cNvPr>
          <p:cNvSpPr txBox="1">
            <a:spLocks/>
          </p:cNvSpPr>
          <p:nvPr/>
        </p:nvSpPr>
        <p:spPr>
          <a:xfrm>
            <a:off x="0" y="29441"/>
            <a:ext cx="9144000" cy="370609"/>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tr-TR" sz="2000" dirty="0">
                <a:solidFill>
                  <a:schemeClr val="tx1"/>
                </a:solidFill>
                <a:effectLst>
                  <a:outerShdw blurRad="38100" dist="38100" dir="2700000" algn="tl">
                    <a:srgbClr val="000000">
                      <a:alpha val="43137"/>
                    </a:srgbClr>
                  </a:outerShdw>
                </a:effectLst>
                <a:highlight>
                  <a:srgbClr val="FF0000"/>
                </a:highlight>
              </a:rPr>
              <a:t>BASIN YAYIN VE HALKLA İLİŞKİLER MÜDÜRLÜĞÜ</a:t>
            </a:r>
          </a:p>
        </p:txBody>
      </p:sp>
    </p:spTree>
    <p:extLst>
      <p:ext uri="{BB962C8B-B14F-4D97-AF65-F5344CB8AC3E}">
        <p14:creationId xmlns:p14="http://schemas.microsoft.com/office/powerpoint/2010/main" val="458228957"/>
      </p:ext>
    </p:extLst>
  </p:cSld>
  <p:clrMapOvr>
    <a:masterClrMapping/>
  </p:clrMapOvr>
  <p:transition>
    <p:wipe dir="r"/>
  </p:transition>
</p:sld>
</file>

<file path=ppt/slides/slide7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1491630"/>
            <a:ext cx="8229600" cy="1584176"/>
          </a:xfrm>
        </p:spPr>
        <p:txBody>
          <a:bodyPr>
            <a:noAutofit/>
          </a:bodyPr>
          <a:lstStyle/>
          <a:p>
            <a:pPr algn="ctr"/>
            <a:r>
              <a:rPr lang="tr-TR" sz="6600" b="1" dirty="0">
                <a:solidFill>
                  <a:schemeClr val="tx1"/>
                </a:solidFill>
                <a:effectLst>
                  <a:outerShdw blurRad="38100" dist="38100" dir="2700000" algn="tl">
                    <a:srgbClr val="000000">
                      <a:alpha val="43137"/>
                    </a:srgbClr>
                  </a:outerShdw>
                </a:effectLst>
              </a:rPr>
              <a:t>DESTEK HİZMETLERİ</a:t>
            </a:r>
            <a:br>
              <a:rPr lang="tr-TR" sz="6600" b="1" dirty="0">
                <a:solidFill>
                  <a:schemeClr val="tx1"/>
                </a:solidFill>
                <a:effectLst>
                  <a:outerShdw blurRad="38100" dist="38100" dir="2700000" algn="tl">
                    <a:srgbClr val="000000">
                      <a:alpha val="43137"/>
                    </a:srgbClr>
                  </a:outerShdw>
                </a:effectLst>
              </a:rPr>
            </a:br>
            <a:r>
              <a:rPr lang="tr-TR" sz="6600" b="1" dirty="0">
                <a:solidFill>
                  <a:schemeClr val="tx1"/>
                </a:solidFill>
                <a:effectLst>
                  <a:outerShdw blurRad="38100" dist="38100" dir="2700000" algn="tl">
                    <a:srgbClr val="000000">
                      <a:alpha val="43137"/>
                    </a:srgbClr>
                  </a:outerShdw>
                </a:effectLst>
              </a:rPr>
              <a:t>MÜDÜRLÜĞÜ</a:t>
            </a:r>
          </a:p>
        </p:txBody>
      </p:sp>
      <p:sp>
        <p:nvSpPr>
          <p:cNvPr id="3" name="Slayt Numarası Yer Tutucusu 2">
            <a:extLst>
              <a:ext uri="{FF2B5EF4-FFF2-40B4-BE49-F238E27FC236}">
                <a16:creationId xmlns:a16="http://schemas.microsoft.com/office/drawing/2014/main" id="{D1A628AE-5E76-4410-9CA5-E577E861C474}"/>
              </a:ext>
            </a:extLst>
          </p:cNvPr>
          <p:cNvSpPr>
            <a:spLocks noGrp="1"/>
          </p:cNvSpPr>
          <p:nvPr>
            <p:ph type="sldNum" sz="quarter" idx="12"/>
          </p:nvPr>
        </p:nvSpPr>
        <p:spPr/>
        <p:txBody>
          <a:bodyPr/>
          <a:lstStyle/>
          <a:p>
            <a:fld id="{4B13ACF3-0F2D-4C6A-AD1F-FFBCFBC22504}" type="slidenum">
              <a:rPr lang="tr-TR" smtClean="0">
                <a:solidFill>
                  <a:schemeClr val="tx1"/>
                </a:solidFill>
                <a:effectLst>
                  <a:outerShdw blurRad="38100" dist="38100" dir="2700000" algn="tl">
                    <a:srgbClr val="000000">
                      <a:alpha val="43137"/>
                    </a:srgbClr>
                  </a:outerShdw>
                </a:effectLst>
              </a:rPr>
              <a:pPr/>
              <a:t>71</a:t>
            </a:fld>
            <a:endParaRPr lang="tr-TR">
              <a:solidFill>
                <a:schemeClr val="tx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109125585"/>
      </p:ext>
    </p:extLst>
  </p:cSld>
  <p:clrMapOvr>
    <a:masterClrMapping/>
  </p:clrMapOvr>
  <p:transition>
    <p:wipe dir="r"/>
  </p:transition>
</p:sld>
</file>

<file path=ppt/slides/slide7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C13B189E-FCB9-4AC0-A398-69C98F96572D}"/>
              </a:ext>
            </a:extLst>
          </p:cNvPr>
          <p:cNvSpPr>
            <a:spLocks noGrp="1"/>
          </p:cNvSpPr>
          <p:nvPr>
            <p:ph type="sldNum" sz="quarter" idx="12"/>
          </p:nvPr>
        </p:nvSpPr>
        <p:spPr/>
        <p:txBody>
          <a:bodyPr/>
          <a:lstStyle/>
          <a:p>
            <a:fld id="{4B13ACF3-0F2D-4C6A-AD1F-FFBCFBC22504}" type="slidenum">
              <a:rPr lang="tr-TR" smtClean="0"/>
              <a:pPr/>
              <a:t>72</a:t>
            </a:fld>
            <a:endParaRPr lang="tr-TR"/>
          </a:p>
        </p:txBody>
      </p:sp>
      <p:sp>
        <p:nvSpPr>
          <p:cNvPr id="3" name="1 Başlık">
            <a:extLst>
              <a:ext uri="{FF2B5EF4-FFF2-40B4-BE49-F238E27FC236}">
                <a16:creationId xmlns:a16="http://schemas.microsoft.com/office/drawing/2014/main" id="{A7A8F936-8945-DC0B-C6F1-9BBF7C780E58}"/>
              </a:ext>
            </a:extLst>
          </p:cNvPr>
          <p:cNvSpPr txBox="1">
            <a:spLocks/>
          </p:cNvSpPr>
          <p:nvPr/>
        </p:nvSpPr>
        <p:spPr>
          <a:xfrm>
            <a:off x="0" y="0"/>
            <a:ext cx="9144000" cy="370609"/>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tr-TR" sz="2000" dirty="0">
                <a:solidFill>
                  <a:schemeClr val="tx1"/>
                </a:solidFill>
                <a:effectLst>
                  <a:outerShdw blurRad="38100" dist="38100" dir="2700000" algn="tl">
                    <a:srgbClr val="000000">
                      <a:alpha val="43137"/>
                    </a:srgbClr>
                  </a:outerShdw>
                </a:effectLst>
                <a:highlight>
                  <a:srgbClr val="FF0000"/>
                </a:highlight>
              </a:rPr>
              <a:t>DESTEK HİZMETLERİ MÜDÜRLÜĞÜ</a:t>
            </a:r>
          </a:p>
        </p:txBody>
      </p:sp>
      <p:pic>
        <p:nvPicPr>
          <p:cNvPr id="6" name="Resim 5"/>
          <p:cNvPicPr>
            <a:picLocks noChangeAspect="1"/>
          </p:cNvPicPr>
          <p:nvPr/>
        </p:nvPicPr>
        <p:blipFill rotWithShape="1">
          <a:blip r:embed="rId2"/>
          <a:srcRect l="44881" t="32500" r="18107" b="22001"/>
          <a:stretch/>
        </p:blipFill>
        <p:spPr>
          <a:xfrm>
            <a:off x="1187624" y="462980"/>
            <a:ext cx="6768752" cy="4578127"/>
          </a:xfrm>
          <a:prstGeom prst="rect">
            <a:avLst/>
          </a:prstGeom>
        </p:spPr>
      </p:pic>
    </p:spTree>
    <p:extLst>
      <p:ext uri="{BB962C8B-B14F-4D97-AF65-F5344CB8AC3E}">
        <p14:creationId xmlns:p14="http://schemas.microsoft.com/office/powerpoint/2010/main" val="3940308631"/>
      </p:ext>
    </p:extLst>
  </p:cSld>
  <p:clrMapOvr>
    <a:masterClrMapping/>
  </p:clrMapOvr>
  <p:transition>
    <p:wipe dir="r"/>
  </p:transition>
</p:sld>
</file>

<file path=ppt/slides/slide7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C13B189E-FCB9-4AC0-A398-69C98F96572D}"/>
              </a:ext>
            </a:extLst>
          </p:cNvPr>
          <p:cNvSpPr>
            <a:spLocks noGrp="1"/>
          </p:cNvSpPr>
          <p:nvPr>
            <p:ph type="sldNum" sz="quarter" idx="12"/>
          </p:nvPr>
        </p:nvSpPr>
        <p:spPr/>
        <p:txBody>
          <a:bodyPr/>
          <a:lstStyle/>
          <a:p>
            <a:fld id="{4B13ACF3-0F2D-4C6A-AD1F-FFBCFBC22504}" type="slidenum">
              <a:rPr lang="tr-TR" smtClean="0"/>
              <a:pPr/>
              <a:t>73</a:t>
            </a:fld>
            <a:endParaRPr lang="tr-TR"/>
          </a:p>
        </p:txBody>
      </p:sp>
      <p:sp>
        <p:nvSpPr>
          <p:cNvPr id="3" name="1 Başlık">
            <a:extLst>
              <a:ext uri="{FF2B5EF4-FFF2-40B4-BE49-F238E27FC236}">
                <a16:creationId xmlns:a16="http://schemas.microsoft.com/office/drawing/2014/main" id="{A7A8F936-8945-DC0B-C6F1-9BBF7C780E58}"/>
              </a:ext>
            </a:extLst>
          </p:cNvPr>
          <p:cNvSpPr txBox="1">
            <a:spLocks/>
          </p:cNvSpPr>
          <p:nvPr/>
        </p:nvSpPr>
        <p:spPr>
          <a:xfrm>
            <a:off x="0" y="0"/>
            <a:ext cx="9144000" cy="370609"/>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tr-TR" sz="2000" dirty="0">
                <a:solidFill>
                  <a:schemeClr val="tx1"/>
                </a:solidFill>
                <a:effectLst>
                  <a:outerShdw blurRad="38100" dist="38100" dir="2700000" algn="tl">
                    <a:srgbClr val="000000">
                      <a:alpha val="43137"/>
                    </a:srgbClr>
                  </a:outerShdw>
                </a:effectLst>
                <a:highlight>
                  <a:srgbClr val="FF0000"/>
                </a:highlight>
              </a:rPr>
              <a:t>DESTEK HİZMETLERİ MÜDÜRLÜĞÜ</a:t>
            </a:r>
          </a:p>
        </p:txBody>
      </p:sp>
      <p:pic>
        <p:nvPicPr>
          <p:cNvPr id="5" name="Resim 4"/>
          <p:cNvPicPr>
            <a:picLocks noChangeAspect="1"/>
          </p:cNvPicPr>
          <p:nvPr/>
        </p:nvPicPr>
        <p:blipFill rotWithShape="1">
          <a:blip r:embed="rId2"/>
          <a:srcRect l="43700" t="31801" r="16532" b="16401"/>
          <a:stretch/>
        </p:blipFill>
        <p:spPr>
          <a:xfrm>
            <a:off x="539552" y="555526"/>
            <a:ext cx="7848872" cy="4386720"/>
          </a:xfrm>
          <a:prstGeom prst="rect">
            <a:avLst/>
          </a:prstGeom>
        </p:spPr>
      </p:pic>
    </p:spTree>
    <p:extLst>
      <p:ext uri="{BB962C8B-B14F-4D97-AF65-F5344CB8AC3E}">
        <p14:creationId xmlns:p14="http://schemas.microsoft.com/office/powerpoint/2010/main" val="2928432178"/>
      </p:ext>
    </p:extLst>
  </p:cSld>
  <p:clrMapOvr>
    <a:masterClrMapping/>
  </p:clrMapOvr>
  <p:transition>
    <p:wipe dir="r"/>
  </p:transition>
</p:sld>
</file>

<file path=ppt/slides/slide7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C13B189E-FCB9-4AC0-A398-69C98F96572D}"/>
              </a:ext>
            </a:extLst>
          </p:cNvPr>
          <p:cNvSpPr>
            <a:spLocks noGrp="1"/>
          </p:cNvSpPr>
          <p:nvPr>
            <p:ph type="sldNum" sz="quarter" idx="12"/>
          </p:nvPr>
        </p:nvSpPr>
        <p:spPr/>
        <p:txBody>
          <a:bodyPr/>
          <a:lstStyle/>
          <a:p>
            <a:fld id="{4B13ACF3-0F2D-4C6A-AD1F-FFBCFBC22504}" type="slidenum">
              <a:rPr lang="tr-TR" smtClean="0"/>
              <a:pPr/>
              <a:t>74</a:t>
            </a:fld>
            <a:endParaRPr lang="tr-TR"/>
          </a:p>
        </p:txBody>
      </p:sp>
      <p:sp>
        <p:nvSpPr>
          <p:cNvPr id="3" name="1 Başlık">
            <a:extLst>
              <a:ext uri="{FF2B5EF4-FFF2-40B4-BE49-F238E27FC236}">
                <a16:creationId xmlns:a16="http://schemas.microsoft.com/office/drawing/2014/main" id="{A7A8F936-8945-DC0B-C6F1-9BBF7C780E58}"/>
              </a:ext>
            </a:extLst>
          </p:cNvPr>
          <p:cNvSpPr txBox="1">
            <a:spLocks/>
          </p:cNvSpPr>
          <p:nvPr/>
        </p:nvSpPr>
        <p:spPr>
          <a:xfrm>
            <a:off x="0" y="0"/>
            <a:ext cx="9144000" cy="370609"/>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tr-TR" sz="2000" dirty="0">
                <a:solidFill>
                  <a:schemeClr val="tx1"/>
                </a:solidFill>
                <a:effectLst>
                  <a:outerShdw blurRad="38100" dist="38100" dir="2700000" algn="tl">
                    <a:srgbClr val="000000">
                      <a:alpha val="43137"/>
                    </a:srgbClr>
                  </a:outerShdw>
                </a:effectLst>
                <a:highlight>
                  <a:srgbClr val="FF0000"/>
                </a:highlight>
              </a:rPr>
              <a:t>DESTEK HİZMETLERİ MÜDÜRLÜĞÜ</a:t>
            </a:r>
          </a:p>
        </p:txBody>
      </p:sp>
      <p:pic>
        <p:nvPicPr>
          <p:cNvPr id="5" name="Resim 4"/>
          <p:cNvPicPr>
            <a:picLocks noChangeAspect="1"/>
          </p:cNvPicPr>
          <p:nvPr/>
        </p:nvPicPr>
        <p:blipFill rotWithShape="1">
          <a:blip r:embed="rId2"/>
          <a:srcRect l="44100" t="32200" r="15738" b="16701"/>
          <a:stretch/>
        </p:blipFill>
        <p:spPr>
          <a:xfrm>
            <a:off x="467544" y="406551"/>
            <a:ext cx="8219256" cy="4634556"/>
          </a:xfrm>
          <a:prstGeom prst="rect">
            <a:avLst/>
          </a:prstGeom>
        </p:spPr>
      </p:pic>
    </p:spTree>
    <p:extLst>
      <p:ext uri="{BB962C8B-B14F-4D97-AF65-F5344CB8AC3E}">
        <p14:creationId xmlns:p14="http://schemas.microsoft.com/office/powerpoint/2010/main" val="3072699352"/>
      </p:ext>
    </p:extLst>
  </p:cSld>
  <p:clrMapOvr>
    <a:masterClrMapping/>
  </p:clrMapOvr>
  <p:transition>
    <p:wipe dir="r"/>
  </p:transition>
</p:sld>
</file>

<file path=ppt/slides/slide7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5E57EF9E-EB73-42A0-A073-BA9D80291602}"/>
              </a:ext>
            </a:extLst>
          </p:cNvPr>
          <p:cNvSpPr>
            <a:spLocks noGrp="1"/>
          </p:cNvSpPr>
          <p:nvPr>
            <p:ph type="sldNum" sz="quarter" idx="12"/>
          </p:nvPr>
        </p:nvSpPr>
        <p:spPr/>
        <p:txBody>
          <a:bodyPr/>
          <a:lstStyle/>
          <a:p>
            <a:fld id="{4B13ACF3-0F2D-4C6A-AD1F-FFBCFBC22504}" type="slidenum">
              <a:rPr lang="tr-TR" smtClean="0"/>
              <a:pPr/>
              <a:t>75</a:t>
            </a:fld>
            <a:endParaRPr lang="tr-TR"/>
          </a:p>
        </p:txBody>
      </p:sp>
      <p:sp>
        <p:nvSpPr>
          <p:cNvPr id="3" name="1 Başlık">
            <a:extLst>
              <a:ext uri="{FF2B5EF4-FFF2-40B4-BE49-F238E27FC236}">
                <a16:creationId xmlns:a16="http://schemas.microsoft.com/office/drawing/2014/main" id="{8A57F701-7C49-3CD1-D83F-A1F970792F67}"/>
              </a:ext>
            </a:extLst>
          </p:cNvPr>
          <p:cNvSpPr txBox="1">
            <a:spLocks/>
          </p:cNvSpPr>
          <p:nvPr/>
        </p:nvSpPr>
        <p:spPr>
          <a:xfrm>
            <a:off x="0" y="29441"/>
            <a:ext cx="9144000" cy="370609"/>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tr-TR" sz="2000" dirty="0">
                <a:solidFill>
                  <a:schemeClr val="tx1"/>
                </a:solidFill>
                <a:effectLst>
                  <a:outerShdw blurRad="38100" dist="38100" dir="2700000" algn="tl">
                    <a:srgbClr val="000000">
                      <a:alpha val="43137"/>
                    </a:srgbClr>
                  </a:outerShdw>
                </a:effectLst>
                <a:highlight>
                  <a:srgbClr val="FF0000"/>
                </a:highlight>
              </a:rPr>
              <a:t>DESTEK HİZMETLERİ MÜDÜRLÜĞÜ</a:t>
            </a:r>
          </a:p>
        </p:txBody>
      </p:sp>
      <p:pic>
        <p:nvPicPr>
          <p:cNvPr id="5" name="Resim 4"/>
          <p:cNvPicPr>
            <a:picLocks noChangeAspect="1"/>
          </p:cNvPicPr>
          <p:nvPr/>
        </p:nvPicPr>
        <p:blipFill rotWithShape="1">
          <a:blip r:embed="rId2"/>
          <a:srcRect l="43700" t="33200" r="17713" b="27600"/>
          <a:stretch/>
        </p:blipFill>
        <p:spPr>
          <a:xfrm>
            <a:off x="539552" y="567432"/>
            <a:ext cx="7848872" cy="4485070"/>
          </a:xfrm>
          <a:prstGeom prst="rect">
            <a:avLst/>
          </a:prstGeom>
        </p:spPr>
      </p:pic>
    </p:spTree>
    <p:extLst>
      <p:ext uri="{BB962C8B-B14F-4D97-AF65-F5344CB8AC3E}">
        <p14:creationId xmlns:p14="http://schemas.microsoft.com/office/powerpoint/2010/main" val="2749714188"/>
      </p:ext>
    </p:extLst>
  </p:cSld>
  <p:clrMapOvr>
    <a:masterClrMapping/>
  </p:clrMapOvr>
  <p:transition>
    <p:wipe dir="r"/>
  </p:transition>
</p:sld>
</file>

<file path=ppt/slides/slide7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76D9EEA9-C1F3-4A73-B72C-46D2C2C2295E}"/>
              </a:ext>
            </a:extLst>
          </p:cNvPr>
          <p:cNvSpPr>
            <a:spLocks noGrp="1"/>
          </p:cNvSpPr>
          <p:nvPr>
            <p:ph type="sldNum" sz="quarter" idx="12"/>
          </p:nvPr>
        </p:nvSpPr>
        <p:spPr/>
        <p:txBody>
          <a:bodyPr/>
          <a:lstStyle/>
          <a:p>
            <a:fld id="{4B13ACF3-0F2D-4C6A-AD1F-FFBCFBC22504}" type="slidenum">
              <a:rPr lang="tr-TR" smtClean="0"/>
              <a:pPr/>
              <a:t>76</a:t>
            </a:fld>
            <a:endParaRPr lang="tr-TR"/>
          </a:p>
        </p:txBody>
      </p:sp>
      <p:sp>
        <p:nvSpPr>
          <p:cNvPr id="3" name="1 Başlık">
            <a:extLst>
              <a:ext uri="{FF2B5EF4-FFF2-40B4-BE49-F238E27FC236}">
                <a16:creationId xmlns:a16="http://schemas.microsoft.com/office/drawing/2014/main" id="{F02B01DB-3207-35F4-894D-DDCEAC463154}"/>
              </a:ext>
            </a:extLst>
          </p:cNvPr>
          <p:cNvSpPr txBox="1">
            <a:spLocks/>
          </p:cNvSpPr>
          <p:nvPr/>
        </p:nvSpPr>
        <p:spPr>
          <a:xfrm>
            <a:off x="0" y="29441"/>
            <a:ext cx="9144000" cy="370609"/>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tr-TR" sz="2000" dirty="0">
                <a:solidFill>
                  <a:schemeClr val="tx1"/>
                </a:solidFill>
                <a:effectLst>
                  <a:outerShdw blurRad="38100" dist="38100" dir="2700000" algn="tl">
                    <a:srgbClr val="000000">
                      <a:alpha val="43137"/>
                    </a:srgbClr>
                  </a:outerShdw>
                </a:effectLst>
                <a:highlight>
                  <a:srgbClr val="FF0000"/>
                </a:highlight>
              </a:rPr>
              <a:t>DESTEK HİZMETLERİ MÜDÜRLÜĞÜ</a:t>
            </a:r>
          </a:p>
        </p:txBody>
      </p:sp>
      <p:pic>
        <p:nvPicPr>
          <p:cNvPr id="4" name="Resim 3"/>
          <p:cNvPicPr>
            <a:picLocks noChangeAspect="1"/>
          </p:cNvPicPr>
          <p:nvPr/>
        </p:nvPicPr>
        <p:blipFill rotWithShape="1">
          <a:blip r:embed="rId2"/>
          <a:srcRect l="44881" t="32500" r="17713" b="17101"/>
          <a:stretch/>
        </p:blipFill>
        <p:spPr>
          <a:xfrm>
            <a:off x="971600" y="483518"/>
            <a:ext cx="7334200" cy="4557589"/>
          </a:xfrm>
          <a:prstGeom prst="rect">
            <a:avLst/>
          </a:prstGeom>
        </p:spPr>
      </p:pic>
    </p:spTree>
    <p:extLst>
      <p:ext uri="{BB962C8B-B14F-4D97-AF65-F5344CB8AC3E}">
        <p14:creationId xmlns:p14="http://schemas.microsoft.com/office/powerpoint/2010/main" val="409072265"/>
      </p:ext>
    </p:extLst>
  </p:cSld>
  <p:clrMapOvr>
    <a:masterClrMapping/>
  </p:clrMapOvr>
  <p:transition>
    <p:wipe dir="r"/>
  </p:transition>
</p:sld>
</file>

<file path=ppt/slides/slide7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p:cNvSpPr>
            <a:spLocks noGrp="1"/>
          </p:cNvSpPr>
          <p:nvPr>
            <p:ph type="title"/>
          </p:nvPr>
        </p:nvSpPr>
        <p:spPr>
          <a:xfrm>
            <a:off x="395536" y="1707654"/>
            <a:ext cx="8229600" cy="1323604"/>
          </a:xfrm>
        </p:spPr>
        <p:txBody>
          <a:bodyPr>
            <a:noAutofit/>
          </a:bodyPr>
          <a:lstStyle/>
          <a:p>
            <a:pPr algn="ctr"/>
            <a:r>
              <a:rPr lang="tr-TR" sz="6600" b="1" dirty="0">
                <a:solidFill>
                  <a:schemeClr val="tx1"/>
                </a:solidFill>
                <a:effectLst>
                  <a:outerShdw blurRad="38100" dist="38100" dir="2700000" algn="tl">
                    <a:srgbClr val="000000">
                      <a:alpha val="43137"/>
                    </a:srgbClr>
                  </a:outerShdw>
                </a:effectLst>
              </a:rPr>
              <a:t>İNSAN KAYNAKLARI</a:t>
            </a:r>
            <a:br>
              <a:rPr lang="tr-TR" sz="6600" b="1" dirty="0">
                <a:solidFill>
                  <a:schemeClr val="tx1"/>
                </a:solidFill>
                <a:effectLst>
                  <a:outerShdw blurRad="38100" dist="38100" dir="2700000" algn="tl">
                    <a:srgbClr val="000000">
                      <a:alpha val="43137"/>
                    </a:srgbClr>
                  </a:outerShdw>
                </a:effectLst>
              </a:rPr>
            </a:br>
            <a:r>
              <a:rPr lang="tr-TR" sz="6600" b="1" dirty="0">
                <a:solidFill>
                  <a:schemeClr val="tx1"/>
                </a:solidFill>
                <a:effectLst>
                  <a:outerShdw blurRad="38100" dist="38100" dir="2700000" algn="tl">
                    <a:srgbClr val="000000">
                      <a:alpha val="43137"/>
                    </a:srgbClr>
                  </a:outerShdw>
                </a:effectLst>
              </a:rPr>
              <a:t>MÜDÜRLÜĞÜ</a:t>
            </a:r>
          </a:p>
        </p:txBody>
      </p:sp>
      <p:sp>
        <p:nvSpPr>
          <p:cNvPr id="3" name="Slayt Numarası Yer Tutucusu 2">
            <a:extLst>
              <a:ext uri="{FF2B5EF4-FFF2-40B4-BE49-F238E27FC236}">
                <a16:creationId xmlns:a16="http://schemas.microsoft.com/office/drawing/2014/main" id="{FB6FEA18-72DD-4BA1-95C5-42973D74DE0B}"/>
              </a:ext>
            </a:extLst>
          </p:cNvPr>
          <p:cNvSpPr>
            <a:spLocks noGrp="1"/>
          </p:cNvSpPr>
          <p:nvPr>
            <p:ph type="sldNum" sz="quarter" idx="12"/>
          </p:nvPr>
        </p:nvSpPr>
        <p:spPr/>
        <p:txBody>
          <a:bodyPr/>
          <a:lstStyle/>
          <a:p>
            <a:fld id="{4B13ACF3-0F2D-4C6A-AD1F-FFBCFBC22504}" type="slidenum">
              <a:rPr lang="tr-TR" smtClean="0">
                <a:solidFill>
                  <a:schemeClr val="tx1"/>
                </a:solidFill>
                <a:effectLst>
                  <a:outerShdw blurRad="38100" dist="38100" dir="2700000" algn="tl">
                    <a:srgbClr val="000000">
                      <a:alpha val="43137"/>
                    </a:srgbClr>
                  </a:outerShdw>
                </a:effectLst>
              </a:rPr>
              <a:pPr/>
              <a:t>77</a:t>
            </a:fld>
            <a:endParaRPr lang="tr-TR">
              <a:solidFill>
                <a:schemeClr val="tx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438852324"/>
      </p:ext>
    </p:extLst>
  </p:cSld>
  <p:clrMapOvr>
    <a:masterClrMapping/>
  </p:clrMapOvr>
  <p:transition>
    <p:wipe dir="r"/>
  </p:transition>
</p:sld>
</file>

<file path=ppt/slides/slide7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Alt Başlık 2"/>
          <p:cNvSpPr>
            <a:spLocks noGrp="1"/>
          </p:cNvSpPr>
          <p:nvPr>
            <p:ph type="subTitle" idx="4294967295"/>
          </p:nvPr>
        </p:nvSpPr>
        <p:spPr>
          <a:xfrm>
            <a:off x="503238" y="844054"/>
            <a:ext cx="8640762" cy="863600"/>
          </a:xfrm>
        </p:spPr>
        <p:txBody>
          <a:bodyPr>
            <a:normAutofit fontScale="62500" lnSpcReduction="20000"/>
          </a:bodyPr>
          <a:lstStyle/>
          <a:p>
            <a:pPr lvl="0" algn="l"/>
            <a:r>
              <a:rPr lang="tr-TR" b="1" dirty="0">
                <a:effectLst>
                  <a:outerShdw blurRad="38100" dist="38100" dir="2700000" algn="tl">
                    <a:srgbClr val="000000">
                      <a:alpha val="43137"/>
                    </a:srgbClr>
                  </a:outerShdw>
                </a:effectLst>
              </a:rPr>
              <a:t>MEVCUT DURUM ANALİZİ </a:t>
            </a:r>
          </a:p>
          <a:p>
            <a:pPr marL="342900" lvl="0" indent="-342900" algn="just">
              <a:lnSpc>
                <a:spcPct val="115000"/>
              </a:lnSpc>
              <a:spcAft>
                <a:spcPts val="1000"/>
              </a:spcAft>
              <a:buFont typeface="Wingdings" panose="05000000000000000000" pitchFamily="2" charset="2"/>
              <a:buChar char=""/>
            </a:pPr>
            <a:r>
              <a:rPr lang="tr-TR" dirty="0"/>
              <a:t> Birim personel ihtiyacı belirlendi ve bunun doğrultusunda birimler arası personel planlamaları yapıldı, personel işlemlerinde koordine sağlandı.</a:t>
            </a:r>
            <a:endParaRPr lang="tr-TR" sz="18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Alt Başlık 2"/>
          <p:cNvSpPr txBox="1">
            <a:spLocks/>
          </p:cNvSpPr>
          <p:nvPr/>
        </p:nvSpPr>
        <p:spPr>
          <a:xfrm>
            <a:off x="25276" y="2880867"/>
            <a:ext cx="8215357" cy="2160240"/>
          </a:xfrm>
          <a:prstGeom prst="rect">
            <a:avLst/>
          </a:prstGeom>
        </p:spPr>
        <p:txBody>
          <a:bodyPr vert="horz" lIns="0" rIns="18288">
            <a:noAutofit/>
          </a:bodyPr>
          <a:lstStyle>
            <a:lvl1pPr marL="0" marR="45720" indent="0" algn="r" rtl="0" eaLnBrk="1" latinLnBrk="0" hangingPunct="1">
              <a:spcBef>
                <a:spcPct val="20000"/>
              </a:spcBef>
              <a:buClr>
                <a:schemeClr val="accent3"/>
              </a:buClr>
              <a:buSzPct val="95000"/>
              <a:buFont typeface="Wingdings 2"/>
              <a:buNone/>
              <a:defRPr kumimoji="0" sz="2600" kern="1200">
                <a:solidFill>
                  <a:schemeClr val="tx1"/>
                </a:solidFill>
                <a:latin typeface="+mn-lt"/>
                <a:ea typeface="+mn-ea"/>
                <a:cs typeface="+mn-cs"/>
              </a:defRPr>
            </a:lvl1pPr>
            <a:lvl2pPr marL="457200" indent="0" algn="ctr" rtl="0" eaLnBrk="1" latinLnBrk="0" hangingPunct="1">
              <a:spcBef>
                <a:spcPct val="20000"/>
              </a:spcBef>
              <a:buClr>
                <a:schemeClr val="accent1"/>
              </a:buClr>
              <a:buSzPct val="85000"/>
              <a:buFont typeface="Wingdings 2"/>
              <a:buNone/>
              <a:defRPr kumimoji="0" sz="2400" kern="1200">
                <a:solidFill>
                  <a:schemeClr val="tx1"/>
                </a:solidFill>
                <a:latin typeface="+mn-lt"/>
                <a:ea typeface="+mn-ea"/>
                <a:cs typeface="+mn-cs"/>
              </a:defRPr>
            </a:lvl2pPr>
            <a:lvl3pPr marL="914400" indent="0" algn="ctr" rtl="0" eaLnBrk="1" latinLnBrk="0" hangingPunct="1">
              <a:spcBef>
                <a:spcPct val="20000"/>
              </a:spcBef>
              <a:buClr>
                <a:schemeClr val="accent2"/>
              </a:buClr>
              <a:buSzPct val="70000"/>
              <a:buFont typeface="Wingdings 2"/>
              <a:buNone/>
              <a:defRPr kumimoji="0" sz="2100" kern="1200">
                <a:solidFill>
                  <a:schemeClr val="tx1"/>
                </a:solidFill>
                <a:latin typeface="+mn-lt"/>
                <a:ea typeface="+mn-ea"/>
                <a:cs typeface="+mn-cs"/>
              </a:defRPr>
            </a:lvl3pPr>
            <a:lvl4pPr marL="1371600" indent="0" algn="ctr" rtl="0" eaLnBrk="1" latinLnBrk="0" hangingPunct="1">
              <a:spcBef>
                <a:spcPct val="20000"/>
              </a:spcBef>
              <a:buClr>
                <a:schemeClr val="accent3"/>
              </a:buClr>
              <a:buSzPct val="65000"/>
              <a:buFont typeface="Wingdings 2"/>
              <a:buNone/>
              <a:defRPr kumimoji="0" sz="2000" kern="1200">
                <a:solidFill>
                  <a:schemeClr val="tx1"/>
                </a:solidFill>
                <a:latin typeface="+mn-lt"/>
                <a:ea typeface="+mn-ea"/>
                <a:cs typeface="+mn-cs"/>
              </a:defRPr>
            </a:lvl4pPr>
            <a:lvl5pPr marL="1828800" indent="0" algn="ctr" rtl="0" eaLnBrk="1" latinLnBrk="0" hangingPunct="1">
              <a:spcBef>
                <a:spcPct val="20000"/>
              </a:spcBef>
              <a:buClr>
                <a:schemeClr val="accent4"/>
              </a:buClr>
              <a:buSzPct val="65000"/>
              <a:buFont typeface="Wingdings 2"/>
              <a:buNone/>
              <a:defRPr kumimoji="0" sz="2000" kern="1200">
                <a:solidFill>
                  <a:schemeClr val="tx1"/>
                </a:solidFill>
                <a:latin typeface="+mn-lt"/>
                <a:ea typeface="+mn-ea"/>
                <a:cs typeface="+mn-cs"/>
              </a:defRPr>
            </a:lvl5pPr>
            <a:lvl6pPr marL="2286000" indent="0" algn="ctr" rtl="0" eaLnBrk="1" latinLnBrk="0" hangingPunct="1">
              <a:spcBef>
                <a:spcPct val="20000"/>
              </a:spcBef>
              <a:buClr>
                <a:schemeClr val="accent5"/>
              </a:buClr>
              <a:buSzPct val="80000"/>
              <a:buFont typeface="Wingdings 2"/>
              <a:buNone/>
              <a:defRPr kumimoji="0" sz="1800" kern="1200">
                <a:solidFill>
                  <a:schemeClr val="tx1"/>
                </a:solidFill>
                <a:latin typeface="+mn-lt"/>
                <a:ea typeface="+mn-ea"/>
                <a:cs typeface="+mn-cs"/>
              </a:defRPr>
            </a:lvl6pPr>
            <a:lvl7pPr marL="2743200" indent="0" algn="ctr" rtl="0" eaLnBrk="1" latinLnBrk="0" hangingPunct="1">
              <a:spcBef>
                <a:spcPct val="20000"/>
              </a:spcBef>
              <a:buClr>
                <a:schemeClr val="accent6"/>
              </a:buClr>
              <a:buSzPct val="80000"/>
              <a:buFont typeface="Wingdings 2"/>
              <a:buNone/>
              <a:defRPr kumimoji="0" sz="1600" kern="1200" baseline="0">
                <a:solidFill>
                  <a:schemeClr val="tx1"/>
                </a:solidFill>
                <a:latin typeface="+mn-lt"/>
                <a:ea typeface="+mn-ea"/>
                <a:cs typeface="+mn-cs"/>
              </a:defRPr>
            </a:lvl7pPr>
            <a:lvl8pPr marL="3200400" indent="0" algn="ctr" rtl="0" eaLnBrk="1" latinLnBrk="0" hangingPunct="1">
              <a:spcBef>
                <a:spcPct val="20000"/>
              </a:spcBef>
              <a:buClr>
                <a:schemeClr val="tx2"/>
              </a:buClr>
              <a:buNone/>
              <a:defRPr kumimoji="0" sz="1600" kern="1200">
                <a:solidFill>
                  <a:schemeClr val="tx1"/>
                </a:solidFill>
                <a:latin typeface="+mn-lt"/>
                <a:ea typeface="+mn-ea"/>
                <a:cs typeface="+mn-cs"/>
              </a:defRPr>
            </a:lvl8pPr>
            <a:lvl9pPr marL="3657600" indent="0" algn="ctr"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lvl="3" algn="l"/>
            <a:r>
              <a:rPr lang="tr-TR" dirty="0" smtClean="0"/>
              <a:t>-Belediye </a:t>
            </a:r>
            <a:r>
              <a:rPr lang="tr-TR" dirty="0"/>
              <a:t>Zabıta Yönetmeliği ve Kabahatler Kanunu</a:t>
            </a:r>
            <a:r>
              <a:rPr lang="tr-TR" b="1" dirty="0"/>
              <a:t> </a:t>
            </a:r>
            <a:r>
              <a:rPr lang="tr-TR" dirty="0"/>
              <a:t>Eğitimi.</a:t>
            </a:r>
          </a:p>
          <a:p>
            <a:pPr lvl="3" algn="l"/>
            <a:r>
              <a:rPr lang="tr-TR" dirty="0" smtClean="0"/>
              <a:t>- </a:t>
            </a:r>
            <a:r>
              <a:rPr lang="tr-TR" dirty="0"/>
              <a:t>Sürdürülebilir Şehirler Projesi - Yenilenebilir Enerji Projeleri </a:t>
            </a:r>
            <a:r>
              <a:rPr lang="tr-TR" dirty="0" smtClean="0"/>
              <a:t>-Uluslar </a:t>
            </a:r>
            <a:r>
              <a:rPr lang="tr-TR" dirty="0"/>
              <a:t>arası Uygulama Prosedürleri Eğitimi.</a:t>
            </a:r>
          </a:p>
          <a:p>
            <a:pPr lvl="3" algn="l"/>
            <a:r>
              <a:rPr lang="tr-TR" dirty="0" smtClean="0"/>
              <a:t>-Betonarme </a:t>
            </a:r>
            <a:r>
              <a:rPr lang="tr-TR" dirty="0"/>
              <a:t>Yapılarda Güçlendirme İlkeleri ve Uygulama Eğitimi.</a:t>
            </a:r>
          </a:p>
        </p:txBody>
      </p:sp>
      <p:sp>
        <p:nvSpPr>
          <p:cNvPr id="6" name="Alt Başlık 2"/>
          <p:cNvSpPr txBox="1">
            <a:spLocks/>
          </p:cNvSpPr>
          <p:nvPr/>
        </p:nvSpPr>
        <p:spPr>
          <a:xfrm>
            <a:off x="503238" y="1996790"/>
            <a:ext cx="8640762" cy="504056"/>
          </a:xfrm>
          <a:prstGeom prst="rect">
            <a:avLst/>
          </a:prstGeom>
        </p:spPr>
        <p:txBody>
          <a:bodyPr vert="horz">
            <a:no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lvl="0"/>
            <a:r>
              <a:rPr lang="tr-TR" sz="18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Belirlenen eğitim ihtiyaçları doğrultusunda tüm belediye personeline hizmet içi eğitimlerin programı oluşturuldu.</a:t>
            </a:r>
          </a:p>
        </p:txBody>
      </p:sp>
      <p:sp>
        <p:nvSpPr>
          <p:cNvPr id="2" name="Slayt Numarası Yer Tutucusu 1">
            <a:extLst>
              <a:ext uri="{FF2B5EF4-FFF2-40B4-BE49-F238E27FC236}">
                <a16:creationId xmlns:a16="http://schemas.microsoft.com/office/drawing/2014/main" id="{5114C994-AF8A-43BB-8BA0-47FEF68E16CA}"/>
              </a:ext>
            </a:extLst>
          </p:cNvPr>
          <p:cNvSpPr>
            <a:spLocks noGrp="1"/>
          </p:cNvSpPr>
          <p:nvPr>
            <p:ph type="sldNum" sz="quarter" idx="12"/>
          </p:nvPr>
        </p:nvSpPr>
        <p:spPr/>
        <p:txBody>
          <a:bodyPr/>
          <a:lstStyle/>
          <a:p>
            <a:fld id="{4B13ACF3-0F2D-4C6A-AD1F-FFBCFBC22504}" type="slidenum">
              <a:rPr lang="tr-TR" smtClean="0">
                <a:solidFill>
                  <a:schemeClr val="tx1"/>
                </a:solidFill>
                <a:effectLst>
                  <a:outerShdw blurRad="38100" dist="38100" dir="2700000" algn="tl">
                    <a:srgbClr val="000000">
                      <a:alpha val="43137"/>
                    </a:srgbClr>
                  </a:outerShdw>
                </a:effectLst>
              </a:rPr>
              <a:pPr/>
              <a:t>78</a:t>
            </a:fld>
            <a:endParaRPr lang="tr-TR">
              <a:solidFill>
                <a:schemeClr val="tx1"/>
              </a:solidFill>
              <a:effectLst>
                <a:outerShdw blurRad="38100" dist="38100" dir="2700000" algn="tl">
                  <a:srgbClr val="000000">
                    <a:alpha val="43137"/>
                  </a:srgbClr>
                </a:outerShdw>
              </a:effectLst>
            </a:endParaRPr>
          </a:p>
        </p:txBody>
      </p:sp>
      <p:sp>
        <p:nvSpPr>
          <p:cNvPr id="5" name="1 Başlık">
            <a:extLst>
              <a:ext uri="{FF2B5EF4-FFF2-40B4-BE49-F238E27FC236}">
                <a16:creationId xmlns:a16="http://schemas.microsoft.com/office/drawing/2014/main" id="{81D8B93E-C964-FB83-7152-0D7228DC373B}"/>
              </a:ext>
            </a:extLst>
          </p:cNvPr>
          <p:cNvSpPr txBox="1">
            <a:spLocks/>
          </p:cNvSpPr>
          <p:nvPr/>
        </p:nvSpPr>
        <p:spPr>
          <a:xfrm>
            <a:off x="0" y="29441"/>
            <a:ext cx="9144000" cy="370609"/>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tr-TR" sz="2000" dirty="0">
                <a:solidFill>
                  <a:schemeClr val="tx1"/>
                </a:solidFill>
                <a:effectLst>
                  <a:outerShdw blurRad="38100" dist="38100" dir="2700000" algn="tl">
                    <a:srgbClr val="000000">
                      <a:alpha val="43137"/>
                    </a:srgbClr>
                  </a:outerShdw>
                </a:effectLst>
                <a:highlight>
                  <a:srgbClr val="FF0000"/>
                </a:highlight>
              </a:rPr>
              <a:t>İNSAN KAYNAKLARI MÜDÜRLÜĞÜ</a:t>
            </a:r>
          </a:p>
        </p:txBody>
      </p:sp>
    </p:spTree>
    <p:extLst>
      <p:ext uri="{BB962C8B-B14F-4D97-AF65-F5344CB8AC3E}">
        <p14:creationId xmlns:p14="http://schemas.microsoft.com/office/powerpoint/2010/main" val="3157190461"/>
      </p:ext>
    </p:extLst>
  </p:cSld>
  <p:clrMapOvr>
    <a:masterClrMapping/>
  </p:clrMapOvr>
  <p:transition>
    <p:wipe dir="r"/>
  </p:transition>
</p:sld>
</file>

<file path=ppt/slides/slide7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Alt Başlık 2"/>
          <p:cNvSpPr>
            <a:spLocks noGrp="1"/>
          </p:cNvSpPr>
          <p:nvPr>
            <p:ph type="subTitle" idx="4294967295"/>
          </p:nvPr>
        </p:nvSpPr>
        <p:spPr>
          <a:xfrm>
            <a:off x="107702" y="484510"/>
            <a:ext cx="8640762" cy="863600"/>
          </a:xfrm>
        </p:spPr>
        <p:txBody>
          <a:bodyPr>
            <a:normAutofit fontScale="85000" lnSpcReduction="10000"/>
          </a:bodyPr>
          <a:lstStyle/>
          <a:p>
            <a:pPr marL="342900" lvl="0" indent="-342900" algn="just">
              <a:lnSpc>
                <a:spcPct val="115000"/>
              </a:lnSpc>
              <a:spcAft>
                <a:spcPts val="1000"/>
              </a:spcAft>
              <a:buFont typeface="Symbol" panose="05050102010706020507" pitchFamily="18" charset="2"/>
              <a:buChar char=""/>
            </a:pPr>
            <a:r>
              <a:rPr lang="tr-TR" sz="18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Edremit Belediye Başkanlığı bünyesinde faaliyet yürüten personeller ve personellerin çalışma alanları için gerekli tedbir iyileştirme ve sağlıklı bir çalışma ortamı oluşturabilmek adına 6331 sayılı İş Sağlığı ve Güvenliği kanun gereği yapılması gereken tüm hizmetler sağlanmıştır.</a:t>
            </a:r>
            <a:endParaRPr lang="tr-TR" sz="18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Alt Başlık 2"/>
          <p:cNvSpPr txBox="1">
            <a:spLocks/>
          </p:cNvSpPr>
          <p:nvPr/>
        </p:nvSpPr>
        <p:spPr>
          <a:xfrm>
            <a:off x="179512" y="1492126"/>
            <a:ext cx="8640762" cy="3548981"/>
          </a:xfrm>
          <a:prstGeom prst="rect">
            <a:avLst/>
          </a:prstGeom>
        </p:spPr>
        <p:txBody>
          <a:bodyPr vert="horz">
            <a:no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lvl="0"/>
            <a:r>
              <a:rPr lang="tr-TR" sz="1400" dirty="0"/>
              <a:t>Periyodik Kontroller ve Teknik Testler ( Elektrik Topraklama, Elektrik Tesisat ve Paratoner Ölçümleri )</a:t>
            </a:r>
          </a:p>
          <a:p>
            <a:pPr lvl="0"/>
            <a:r>
              <a:rPr lang="tr-TR" sz="1400" dirty="0"/>
              <a:t>Periyodik Kontroller  (İş Makineleri, Kaldırma ve İletme araçları ve Basınçlı kapların periyodik testleri )</a:t>
            </a:r>
          </a:p>
          <a:p>
            <a:pPr lvl="0"/>
            <a:r>
              <a:rPr lang="tr-TR" sz="1400" dirty="0"/>
              <a:t>Periyodik Sağlık Taraması ve Muayeneleri  ( Tahlil ve Tetkikler )</a:t>
            </a:r>
          </a:p>
          <a:p>
            <a:pPr lvl="0"/>
            <a:r>
              <a:rPr lang="tr-TR" sz="1400" dirty="0"/>
              <a:t>Uygulamalı Yangın eğitimi.</a:t>
            </a:r>
          </a:p>
          <a:p>
            <a:pPr lvl="0"/>
            <a:r>
              <a:rPr lang="tr-TR" sz="1400" dirty="0"/>
              <a:t>Yüksekte Çalışma eğitimi.</a:t>
            </a:r>
          </a:p>
          <a:p>
            <a:pPr lvl="0"/>
            <a:r>
              <a:rPr lang="tr-TR" sz="1400" dirty="0"/>
              <a:t>İlk Yardımcı Eğitimi.</a:t>
            </a:r>
          </a:p>
          <a:p>
            <a:pPr lvl="0"/>
            <a:r>
              <a:rPr lang="tr-TR" sz="1400" dirty="0"/>
              <a:t>Tüm Personeli kapsayacak şekilde İş Sağlığı ve Güvenliği Eğitimi.  </a:t>
            </a:r>
          </a:p>
          <a:p>
            <a:pPr lvl="0"/>
            <a:r>
              <a:rPr lang="tr-TR" sz="1400" dirty="0"/>
              <a:t>Edremit Belediyesine bağlı tüm </a:t>
            </a:r>
            <a:r>
              <a:rPr lang="tr-TR" sz="1400" dirty="0" err="1"/>
              <a:t>lakosyonlarda</a:t>
            </a:r>
            <a:r>
              <a:rPr lang="tr-TR" sz="1400" dirty="0"/>
              <a:t> ‘’ Yangın Söndürme Sistemlerinin’’ tedarik, bakım ve kontrolleri yapılmıştır.</a:t>
            </a:r>
          </a:p>
          <a:p>
            <a:pPr lvl="0"/>
            <a:r>
              <a:rPr lang="tr-TR" sz="1400" dirty="0"/>
              <a:t>Edremit Belediyesine bağlı tüm </a:t>
            </a:r>
            <a:r>
              <a:rPr lang="tr-TR" sz="1400" dirty="0" err="1"/>
              <a:t>lakosyonlarda</a:t>
            </a:r>
            <a:r>
              <a:rPr lang="tr-TR" sz="1400" dirty="0"/>
              <a:t> ‘’Ecza Dolapları’’ tedarik edilerek içerisindeki tıbbi sarf malzemeler güncellenmiştir.</a:t>
            </a:r>
          </a:p>
          <a:p>
            <a:pPr lvl="0"/>
            <a:r>
              <a:rPr lang="tr-TR" sz="1400" dirty="0"/>
              <a:t>Risk Değerlendirmesi Raporlaması</a:t>
            </a:r>
          </a:p>
          <a:p>
            <a:pPr lvl="0"/>
            <a:r>
              <a:rPr lang="tr-TR" sz="1400" dirty="0"/>
              <a:t>Acil Durum Eylem Planlarının Hazırlanması</a:t>
            </a:r>
          </a:p>
        </p:txBody>
      </p:sp>
      <p:sp>
        <p:nvSpPr>
          <p:cNvPr id="2" name="Slayt Numarası Yer Tutucusu 1">
            <a:extLst>
              <a:ext uri="{FF2B5EF4-FFF2-40B4-BE49-F238E27FC236}">
                <a16:creationId xmlns:a16="http://schemas.microsoft.com/office/drawing/2014/main" id="{C95110AB-4DAD-468B-B073-759741956F35}"/>
              </a:ext>
            </a:extLst>
          </p:cNvPr>
          <p:cNvSpPr>
            <a:spLocks noGrp="1"/>
          </p:cNvSpPr>
          <p:nvPr>
            <p:ph type="sldNum" sz="quarter" idx="12"/>
          </p:nvPr>
        </p:nvSpPr>
        <p:spPr/>
        <p:txBody>
          <a:bodyPr/>
          <a:lstStyle/>
          <a:p>
            <a:fld id="{4B13ACF3-0F2D-4C6A-AD1F-FFBCFBC22504}" type="slidenum">
              <a:rPr lang="tr-TR" smtClean="0">
                <a:solidFill>
                  <a:schemeClr val="tx1"/>
                </a:solidFill>
                <a:effectLst>
                  <a:outerShdw blurRad="38100" dist="38100" dir="2700000" algn="tl">
                    <a:srgbClr val="000000">
                      <a:alpha val="43137"/>
                    </a:srgbClr>
                  </a:outerShdw>
                </a:effectLst>
              </a:rPr>
              <a:pPr/>
              <a:t>79</a:t>
            </a:fld>
            <a:endParaRPr lang="tr-TR">
              <a:solidFill>
                <a:schemeClr val="tx1"/>
              </a:solidFill>
              <a:effectLst>
                <a:outerShdw blurRad="38100" dist="38100" dir="2700000" algn="tl">
                  <a:srgbClr val="000000">
                    <a:alpha val="43137"/>
                  </a:srgbClr>
                </a:outerShdw>
              </a:effectLst>
            </a:endParaRPr>
          </a:p>
        </p:txBody>
      </p:sp>
      <p:sp>
        <p:nvSpPr>
          <p:cNvPr id="4" name="1 Başlık">
            <a:extLst>
              <a:ext uri="{FF2B5EF4-FFF2-40B4-BE49-F238E27FC236}">
                <a16:creationId xmlns:a16="http://schemas.microsoft.com/office/drawing/2014/main" id="{9AF54276-7479-911B-A2EE-916448CFE32E}"/>
              </a:ext>
            </a:extLst>
          </p:cNvPr>
          <p:cNvSpPr txBox="1">
            <a:spLocks/>
          </p:cNvSpPr>
          <p:nvPr/>
        </p:nvSpPr>
        <p:spPr>
          <a:xfrm>
            <a:off x="0" y="29441"/>
            <a:ext cx="9144000" cy="370609"/>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tr-TR" sz="2000" dirty="0">
                <a:solidFill>
                  <a:schemeClr val="tx1"/>
                </a:solidFill>
                <a:effectLst>
                  <a:outerShdw blurRad="38100" dist="38100" dir="2700000" algn="tl">
                    <a:srgbClr val="000000">
                      <a:alpha val="43137"/>
                    </a:srgbClr>
                  </a:outerShdw>
                </a:effectLst>
                <a:highlight>
                  <a:srgbClr val="FF0000"/>
                </a:highlight>
              </a:rPr>
              <a:t>İNSAN KAYNAKLARI MÜDÜRLÜĞÜ</a:t>
            </a:r>
          </a:p>
        </p:txBody>
      </p:sp>
    </p:spTree>
    <p:extLst>
      <p:ext uri="{BB962C8B-B14F-4D97-AF65-F5344CB8AC3E}">
        <p14:creationId xmlns:p14="http://schemas.microsoft.com/office/powerpoint/2010/main" val="2201730134"/>
      </p:ext>
    </p:extLst>
  </p:cSld>
  <p:clrMapOvr>
    <a:masterClrMapping/>
  </p:clrMapOvr>
  <p:transition>
    <p:wipe dir="r"/>
  </p:transition>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6775" y="771550"/>
            <a:ext cx="8930449" cy="864096"/>
          </a:xfrm>
        </p:spPr>
        <p:txBody>
          <a:bodyPr>
            <a:normAutofit/>
          </a:bodyPr>
          <a:lstStyle/>
          <a:p>
            <a:pPr marL="365760" lvl="1" indent="0" algn="ctr">
              <a:buNone/>
            </a:pPr>
            <a:r>
              <a:rPr lang="tr-TR" sz="3600" b="1" dirty="0">
                <a:effectLst>
                  <a:outerShdw blurRad="38100" dist="38100" dir="2700000" algn="tl">
                    <a:srgbClr val="000000">
                      <a:alpha val="43137"/>
                    </a:srgbClr>
                  </a:outerShdw>
                </a:effectLst>
              </a:rPr>
              <a:t>DRENAJ ÇALIŞMALARI</a:t>
            </a:r>
            <a:endParaRPr lang="tr-TR" sz="3600" b="1" dirty="0">
              <a:effectLst>
                <a:outerShdw blurRad="38100" dist="38100" dir="2700000" algn="tl">
                  <a:srgbClr val="000000">
                    <a:alpha val="43137"/>
                  </a:srgbClr>
                </a:outerShdw>
              </a:effectLst>
              <a:latin typeface="+mj-lt"/>
            </a:endParaRPr>
          </a:p>
          <a:p>
            <a:pPr marL="365760" lvl="1" indent="0" algn="ctr">
              <a:buNone/>
            </a:pPr>
            <a:endParaRPr lang="tr-TR" dirty="0">
              <a:effectLst>
                <a:outerShdw blurRad="38100" dist="38100" dir="2700000" algn="tl">
                  <a:srgbClr val="000000">
                    <a:alpha val="43137"/>
                  </a:srgbClr>
                </a:outerShdw>
              </a:effectLst>
              <a:latin typeface="+mj-lt"/>
            </a:endParaRPr>
          </a:p>
          <a:p>
            <a:pPr marL="365760" lvl="1" indent="0" algn="ctr">
              <a:buNone/>
            </a:pPr>
            <a:endParaRPr lang="tr-TR" sz="2400" dirty="0">
              <a:effectLst>
                <a:outerShdw blurRad="38100" dist="38100" dir="2700000" algn="tl">
                  <a:srgbClr val="000000">
                    <a:alpha val="43137"/>
                  </a:srgbClr>
                </a:outerShdw>
              </a:effectLst>
              <a:latin typeface="+mj-lt"/>
            </a:endParaRPr>
          </a:p>
        </p:txBody>
      </p:sp>
      <p:sp>
        <p:nvSpPr>
          <p:cNvPr id="2" name="Slayt Numarası Yer Tutucusu 1">
            <a:extLst>
              <a:ext uri="{FF2B5EF4-FFF2-40B4-BE49-F238E27FC236}">
                <a16:creationId xmlns:a16="http://schemas.microsoft.com/office/drawing/2014/main" id="{62B72F78-D8ED-413F-BAE9-34A6D742239E}"/>
              </a:ext>
            </a:extLst>
          </p:cNvPr>
          <p:cNvSpPr>
            <a:spLocks noGrp="1"/>
          </p:cNvSpPr>
          <p:nvPr>
            <p:ph type="sldNum" sz="quarter" idx="12"/>
          </p:nvPr>
        </p:nvSpPr>
        <p:spPr/>
        <p:txBody>
          <a:bodyPr/>
          <a:lstStyle/>
          <a:p>
            <a:fld id="{4B13ACF3-0F2D-4C6A-AD1F-FFBCFBC22504}" type="slidenum">
              <a:rPr lang="tr-TR" smtClean="0">
                <a:effectLst>
                  <a:outerShdw blurRad="38100" dist="38100" dir="2700000" algn="tl">
                    <a:srgbClr val="000000">
                      <a:alpha val="43137"/>
                    </a:srgbClr>
                  </a:outerShdw>
                </a:effectLst>
              </a:rPr>
              <a:pPr/>
              <a:t>8</a:t>
            </a:fld>
            <a:endParaRPr lang="tr-TR">
              <a:effectLst>
                <a:outerShdw blurRad="38100" dist="38100" dir="2700000" algn="tl">
                  <a:srgbClr val="000000">
                    <a:alpha val="43137"/>
                  </a:srgbClr>
                </a:outerShdw>
              </a:effectLst>
            </a:endParaRPr>
          </a:p>
        </p:txBody>
      </p:sp>
      <p:pic>
        <p:nvPicPr>
          <p:cNvPr id="4" name="Resim 3">
            <a:extLst>
              <a:ext uri="{FF2B5EF4-FFF2-40B4-BE49-F238E27FC236}">
                <a16:creationId xmlns:a16="http://schemas.microsoft.com/office/drawing/2014/main" id="{CB222518-16DD-1BEB-AC8B-49F32A88324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91880" y="1765087"/>
            <a:ext cx="5545344" cy="326853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5" name="1 Başlık">
            <a:extLst>
              <a:ext uri="{FF2B5EF4-FFF2-40B4-BE49-F238E27FC236}">
                <a16:creationId xmlns:a16="http://schemas.microsoft.com/office/drawing/2014/main" id="{DFB82B74-231B-11B2-B15B-3DB3002725DB}"/>
              </a:ext>
            </a:extLst>
          </p:cNvPr>
          <p:cNvSpPr txBox="1">
            <a:spLocks/>
          </p:cNvSpPr>
          <p:nvPr/>
        </p:nvSpPr>
        <p:spPr>
          <a:xfrm>
            <a:off x="1023902" y="0"/>
            <a:ext cx="6552728" cy="370609"/>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tr-TR" sz="2000" dirty="0">
                <a:solidFill>
                  <a:schemeClr val="tx1"/>
                </a:solidFill>
                <a:effectLst>
                  <a:outerShdw blurRad="38100" dist="38100" dir="2700000" algn="tl">
                    <a:srgbClr val="000000">
                      <a:alpha val="43137"/>
                    </a:srgbClr>
                  </a:outerShdw>
                </a:effectLst>
                <a:highlight>
                  <a:srgbClr val="FF0000"/>
                </a:highlight>
              </a:rPr>
              <a:t>FEN İŞLERİ MÜDÜRLÜĞÜ</a:t>
            </a:r>
          </a:p>
        </p:txBody>
      </p:sp>
      <p:sp>
        <p:nvSpPr>
          <p:cNvPr id="6" name="İçerik Yer Tutucusu 2"/>
          <p:cNvSpPr txBox="1">
            <a:spLocks/>
          </p:cNvSpPr>
          <p:nvPr/>
        </p:nvSpPr>
        <p:spPr>
          <a:xfrm>
            <a:off x="-36512" y="2203935"/>
            <a:ext cx="3118205" cy="2390839"/>
          </a:xfrm>
          <a:prstGeom prst="rect">
            <a:avLst/>
          </a:prstGeom>
        </p:spPr>
        <p:txBody>
          <a:bodyPr vert="horz">
            <a:norm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365760" lvl="1" indent="0" algn="ctr">
              <a:buFont typeface="Wingdings 2"/>
              <a:buNone/>
            </a:pPr>
            <a:r>
              <a:rPr lang="tr-TR" dirty="0" smtClean="0">
                <a:effectLst>
                  <a:outerShdw blurRad="38100" dist="38100" dir="2700000" algn="tl">
                    <a:srgbClr val="000000">
                      <a:alpha val="43137"/>
                    </a:srgbClr>
                  </a:outerShdw>
                </a:effectLst>
                <a:latin typeface="+mj-lt"/>
              </a:rPr>
              <a:t>2023 yılında ilçemiz genelinde toplam: 1.406 km Drenaj Çalışması </a:t>
            </a:r>
            <a:r>
              <a:rPr lang="tr-TR" dirty="0" smtClean="0">
                <a:effectLst>
                  <a:outerShdw blurRad="38100" dist="38100" dir="2700000" algn="tl">
                    <a:srgbClr val="000000">
                      <a:alpha val="43137"/>
                    </a:srgbClr>
                  </a:outerShdw>
                </a:effectLst>
              </a:rPr>
              <a:t>Gerçekleştirilmiştir. </a:t>
            </a:r>
          </a:p>
          <a:p>
            <a:pPr marL="365760" lvl="1" indent="0" algn="ctr">
              <a:buFont typeface="Wingdings 2"/>
              <a:buNone/>
            </a:pPr>
            <a:endParaRPr lang="tr-TR" dirty="0" smtClean="0">
              <a:effectLst>
                <a:outerShdw blurRad="38100" dist="38100" dir="2700000" algn="tl">
                  <a:srgbClr val="000000">
                    <a:alpha val="43137"/>
                  </a:srgbClr>
                </a:outerShdw>
              </a:effectLst>
              <a:latin typeface="+mj-lt"/>
            </a:endParaRPr>
          </a:p>
          <a:p>
            <a:pPr marL="365760" lvl="1" indent="0" algn="ctr">
              <a:buFont typeface="Wingdings 2"/>
              <a:buNone/>
            </a:pPr>
            <a:endParaRPr lang="tr-TR" dirty="0">
              <a:effectLst>
                <a:outerShdw blurRad="38100" dist="38100" dir="2700000" algn="tl">
                  <a:srgbClr val="000000">
                    <a:alpha val="43137"/>
                  </a:srgbClr>
                </a:outerShdw>
              </a:effectLst>
              <a:latin typeface="+mj-lt"/>
            </a:endParaRPr>
          </a:p>
        </p:txBody>
      </p:sp>
    </p:spTree>
    <p:extLst>
      <p:ext uri="{BB962C8B-B14F-4D97-AF65-F5344CB8AC3E}">
        <p14:creationId xmlns:p14="http://schemas.microsoft.com/office/powerpoint/2010/main" val="392134080"/>
      </p:ext>
    </p:extLst>
  </p:cSld>
  <p:clrMapOvr>
    <a:masterClrMapping/>
  </p:clrMapOvr>
  <p:transition>
    <p:wipe dir="r"/>
  </p:transition>
</p:sld>
</file>

<file path=ppt/slides/slide8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Alt Başlık 2">
            <a:extLst>
              <a:ext uri="{FF2B5EF4-FFF2-40B4-BE49-F238E27FC236}">
                <a16:creationId xmlns:a16="http://schemas.microsoft.com/office/drawing/2014/main" id="{CE4C7826-53AA-44AD-B1EC-33115859FA39}"/>
              </a:ext>
            </a:extLst>
          </p:cNvPr>
          <p:cNvSpPr txBox="1">
            <a:spLocks/>
          </p:cNvSpPr>
          <p:nvPr/>
        </p:nvSpPr>
        <p:spPr>
          <a:xfrm>
            <a:off x="-35768" y="448991"/>
            <a:ext cx="9001000" cy="4464496"/>
          </a:xfrm>
          <a:prstGeom prst="rect">
            <a:avLst/>
          </a:prstGeom>
        </p:spPr>
        <p:txBody>
          <a:bodyPr vert="horz">
            <a:no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lvl="0"/>
            <a:r>
              <a:rPr lang="tr-TR" sz="1400" dirty="0"/>
              <a:t>Devlet Personel Başkanlığı E-Uygulama sisteminde belediyemizdeki norm kadro ilke ve standartlarına dair kadrolarda dolu-boş ve mevcut durumların aylık ve üç aylık kayıtları girildi.</a:t>
            </a:r>
          </a:p>
          <a:p>
            <a:pPr lvl="0"/>
            <a:r>
              <a:rPr lang="tr-TR" sz="1400" dirty="0"/>
              <a:t>657 sayılı Devlet Memurları Kanununa göre çalışmakta olan memurların kademe derece ilerlemeleri ve intibakları yapıldı, HİTAP programına işlendi.</a:t>
            </a:r>
          </a:p>
          <a:p>
            <a:pPr lvl="0"/>
            <a:r>
              <a:rPr lang="tr-TR" sz="1400" dirty="0"/>
              <a:t>Ortalama 3000 adet iş başvuru talebi doğrultusunda değerlendirme yapılarak arşivlendi.</a:t>
            </a:r>
          </a:p>
          <a:p>
            <a:pPr lvl="0"/>
            <a:r>
              <a:rPr lang="tr-TR" sz="1400" dirty="0"/>
              <a:t>Memur, işçi ve şirket işçilerinin özlük dosyaları güncellendi.</a:t>
            </a:r>
          </a:p>
          <a:p>
            <a:pPr lvl="0"/>
            <a:r>
              <a:rPr lang="tr-TR" sz="1400" dirty="0"/>
              <a:t>Nakil gelen ve giden personellere ait iş ve işlemler yapıldı.</a:t>
            </a:r>
          </a:p>
          <a:p>
            <a:pPr lvl="0"/>
            <a:r>
              <a:rPr lang="tr-TR" sz="1400" dirty="0"/>
              <a:t>Park Bahçe Müdürlüğü ve Temizlik İşleri müdürlüğü bünyesinde çalışmak üzere geçici süreli işçi alımı yapıldı.</a:t>
            </a:r>
          </a:p>
          <a:p>
            <a:pPr lvl="0"/>
            <a:r>
              <a:rPr lang="tr-TR" sz="1400" dirty="0"/>
              <a:t>Kamu harcama muhasebe bilişim sistemine, (KBS) şirketlerin 3 aylık verileri işlendi.</a:t>
            </a:r>
          </a:p>
          <a:p>
            <a:pPr lvl="0"/>
            <a:r>
              <a:rPr lang="tr-TR" sz="1400" dirty="0" err="1"/>
              <a:t>İşkur</a:t>
            </a:r>
            <a:r>
              <a:rPr lang="tr-TR" sz="1400" dirty="0"/>
              <a:t> Aylık iş gücü çizelgeleri bildirildi.</a:t>
            </a:r>
          </a:p>
          <a:p>
            <a:pPr lvl="0"/>
            <a:r>
              <a:rPr lang="tr-TR" sz="1400" dirty="0"/>
              <a:t>E-vizite sisteminde personele ait raporlar onaylandı. (İş kazısı ve İş göremezlik Raporu)</a:t>
            </a:r>
          </a:p>
          <a:p>
            <a:pPr lvl="0"/>
            <a:r>
              <a:rPr lang="tr-TR" sz="1400" dirty="0"/>
              <a:t>Personel Devam Kontrol Sistemi (PDKS) düzenli olarak günlük kontrol edildi.</a:t>
            </a:r>
          </a:p>
          <a:p>
            <a:pPr lvl="0"/>
            <a:r>
              <a:rPr lang="tr-TR" sz="1400" dirty="0"/>
              <a:t>Yeni Kurulan Çiçek </a:t>
            </a:r>
            <a:r>
              <a:rPr lang="tr-TR" sz="1400" dirty="0" err="1"/>
              <a:t>Esem</a:t>
            </a:r>
            <a:r>
              <a:rPr lang="tr-TR" sz="1400" dirty="0"/>
              <a:t>’ e PDKS </a:t>
            </a:r>
            <a:r>
              <a:rPr lang="tr-TR" sz="1400" dirty="0" err="1"/>
              <a:t>lokasyonu</a:t>
            </a:r>
            <a:r>
              <a:rPr lang="tr-TR" sz="1400" dirty="0"/>
              <a:t> kuruldu</a:t>
            </a:r>
            <a:r>
              <a:rPr lang="tr-TR" sz="1400" dirty="0" smtClean="0"/>
              <a:t>.</a:t>
            </a:r>
          </a:p>
          <a:p>
            <a:pPr lvl="0"/>
            <a:r>
              <a:rPr lang="tr-TR" sz="1400" dirty="0"/>
              <a:t>Personel Devam Kontrol Sistemine (PDKS) personellerin vardiyaları işlendi.</a:t>
            </a:r>
          </a:p>
          <a:p>
            <a:pPr lvl="0"/>
            <a:r>
              <a:rPr lang="tr-TR" sz="1400" dirty="0"/>
              <a:t>Mahkeme Kararı ile gelen (işe iade) taşeronlar sınava alındı ve sınavdan başarılı olanların işe iadeleri gerçekleştirildi.</a:t>
            </a:r>
          </a:p>
          <a:p>
            <a:pPr lvl="0"/>
            <a:r>
              <a:rPr lang="tr-TR" sz="1400" dirty="0"/>
              <a:t>Başkanlığımız bünyesinde daha önce çalışmış olup dava açan şahısların özlük dosyaları, maaş bordroları, puantajları vs. hazırlanarak Hukuk İşleri Müdürlüğüne teslim edildi.</a:t>
            </a:r>
          </a:p>
          <a:p>
            <a:pPr lvl="0"/>
            <a:endParaRPr lang="tr-TR" sz="1400" dirty="0"/>
          </a:p>
        </p:txBody>
      </p:sp>
      <p:sp>
        <p:nvSpPr>
          <p:cNvPr id="2" name="Slayt Numarası Yer Tutucusu 1">
            <a:extLst>
              <a:ext uri="{FF2B5EF4-FFF2-40B4-BE49-F238E27FC236}">
                <a16:creationId xmlns:a16="http://schemas.microsoft.com/office/drawing/2014/main" id="{E017260C-34B2-437F-8A3E-ADF18819E01B}"/>
              </a:ext>
            </a:extLst>
          </p:cNvPr>
          <p:cNvSpPr>
            <a:spLocks noGrp="1"/>
          </p:cNvSpPr>
          <p:nvPr>
            <p:ph type="sldNum" sz="quarter" idx="12"/>
          </p:nvPr>
        </p:nvSpPr>
        <p:spPr/>
        <p:txBody>
          <a:bodyPr/>
          <a:lstStyle/>
          <a:p>
            <a:fld id="{4B13ACF3-0F2D-4C6A-AD1F-FFBCFBC22504}" type="slidenum">
              <a:rPr lang="tr-TR" smtClean="0">
                <a:solidFill>
                  <a:schemeClr val="tx1"/>
                </a:solidFill>
                <a:effectLst>
                  <a:outerShdw blurRad="38100" dist="38100" dir="2700000" algn="tl">
                    <a:srgbClr val="000000">
                      <a:alpha val="43137"/>
                    </a:srgbClr>
                  </a:outerShdw>
                </a:effectLst>
              </a:rPr>
              <a:pPr/>
              <a:t>80</a:t>
            </a:fld>
            <a:endParaRPr lang="tr-TR">
              <a:solidFill>
                <a:schemeClr val="tx1"/>
              </a:solidFill>
              <a:effectLst>
                <a:outerShdw blurRad="38100" dist="38100" dir="2700000" algn="tl">
                  <a:srgbClr val="000000">
                    <a:alpha val="43137"/>
                  </a:srgbClr>
                </a:outerShdw>
              </a:effectLst>
            </a:endParaRPr>
          </a:p>
        </p:txBody>
      </p:sp>
      <p:sp>
        <p:nvSpPr>
          <p:cNvPr id="4" name="1 Başlık">
            <a:extLst>
              <a:ext uri="{FF2B5EF4-FFF2-40B4-BE49-F238E27FC236}">
                <a16:creationId xmlns:a16="http://schemas.microsoft.com/office/drawing/2014/main" id="{596F961E-C7CF-3254-4925-E09B548A5946}"/>
              </a:ext>
            </a:extLst>
          </p:cNvPr>
          <p:cNvSpPr txBox="1">
            <a:spLocks/>
          </p:cNvSpPr>
          <p:nvPr/>
        </p:nvSpPr>
        <p:spPr>
          <a:xfrm>
            <a:off x="0" y="-31107"/>
            <a:ext cx="9144000" cy="370609"/>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tr-TR" sz="2000" dirty="0">
                <a:solidFill>
                  <a:schemeClr val="tx1"/>
                </a:solidFill>
                <a:effectLst>
                  <a:outerShdw blurRad="38100" dist="38100" dir="2700000" algn="tl">
                    <a:srgbClr val="000000">
                      <a:alpha val="43137"/>
                    </a:srgbClr>
                  </a:outerShdw>
                </a:effectLst>
                <a:highlight>
                  <a:srgbClr val="FF0000"/>
                </a:highlight>
              </a:rPr>
              <a:t>İNSAN KAYNAKLARI MÜDÜRLÜĞÜ</a:t>
            </a:r>
          </a:p>
        </p:txBody>
      </p:sp>
    </p:spTree>
    <p:extLst>
      <p:ext uri="{BB962C8B-B14F-4D97-AF65-F5344CB8AC3E}">
        <p14:creationId xmlns:p14="http://schemas.microsoft.com/office/powerpoint/2010/main" val="964347199"/>
      </p:ext>
    </p:extLst>
  </p:cSld>
  <p:clrMapOvr>
    <a:masterClrMapping/>
  </p:clrMapOvr>
  <p:transition>
    <p:wipe dir="r"/>
  </p:transition>
</p:sld>
</file>

<file path=ppt/slides/slide8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Alt Başlık 2">
            <a:extLst>
              <a:ext uri="{FF2B5EF4-FFF2-40B4-BE49-F238E27FC236}">
                <a16:creationId xmlns:a16="http://schemas.microsoft.com/office/drawing/2014/main" id="{CE4C7826-53AA-44AD-B1EC-33115859FA39}"/>
              </a:ext>
            </a:extLst>
          </p:cNvPr>
          <p:cNvSpPr txBox="1">
            <a:spLocks/>
          </p:cNvSpPr>
          <p:nvPr/>
        </p:nvSpPr>
        <p:spPr>
          <a:xfrm>
            <a:off x="-35768" y="448991"/>
            <a:ext cx="9001000" cy="4464496"/>
          </a:xfrm>
          <a:prstGeom prst="rect">
            <a:avLst/>
          </a:prstGeom>
        </p:spPr>
        <p:txBody>
          <a:bodyPr vert="horz">
            <a:no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lvl="0"/>
            <a:r>
              <a:rPr lang="tr-TR" sz="1200" dirty="0"/>
              <a:t>Görevde Yükselme ve Unvan Değişikliği Sınavı yapıldı.</a:t>
            </a:r>
          </a:p>
          <a:p>
            <a:pPr lvl="0"/>
            <a:r>
              <a:rPr lang="tr-TR" sz="1200" dirty="0"/>
              <a:t>Emekli olan personellerin kıdem ihbar tazminatı ve maaş işlemleri yapılmıştır.</a:t>
            </a:r>
          </a:p>
          <a:p>
            <a:pPr lvl="0"/>
            <a:r>
              <a:rPr lang="tr-TR" sz="1200" dirty="0"/>
              <a:t>Edremit Belediyesi personel Anonim Şirketinde çalışan personellerin izin, rapor işlemleri ve maaş işlemleri her ay düzenli yapıldı.</a:t>
            </a:r>
          </a:p>
          <a:p>
            <a:pPr lvl="0"/>
            <a:r>
              <a:rPr lang="tr-TR" sz="1200" dirty="0"/>
              <a:t>Memur, Sözleşmeli Memur, Daimi İşçilerin izin, rapor işlemleri ve maaş işlemleri yapıldı.</a:t>
            </a:r>
          </a:p>
          <a:p>
            <a:pPr lvl="0"/>
            <a:r>
              <a:rPr lang="tr-TR" sz="1200" dirty="0"/>
              <a:t>Personel icra işlemleri yapıldı.</a:t>
            </a:r>
          </a:p>
          <a:p>
            <a:pPr lvl="0"/>
            <a:r>
              <a:rPr lang="tr-TR" sz="1200" dirty="0"/>
              <a:t>Toplu İş Sözleşmesi yapıldı.</a:t>
            </a:r>
          </a:p>
          <a:p>
            <a:pPr lvl="0"/>
            <a:r>
              <a:rPr lang="tr-TR" sz="1200" dirty="0"/>
              <a:t>Mahkeme kararı ile dönen memurların açık sürelerine ait hesaplamalar yapılarak geriye dönük özlük işlemleri yapıldı.</a:t>
            </a:r>
          </a:p>
          <a:p>
            <a:endParaRPr lang="tr-TR" sz="1200" dirty="0"/>
          </a:p>
          <a:p>
            <a:pPr marL="0" lvl="0" indent="0">
              <a:buNone/>
            </a:pPr>
            <a:r>
              <a:rPr lang="tr-TR" sz="1200" b="1" dirty="0" smtClean="0"/>
              <a:t> </a:t>
            </a:r>
            <a:r>
              <a:rPr lang="tr-TR" sz="1200" b="1" dirty="0"/>
              <a:t>Edremit Belediye Başkanlığı bünyesinde 2021 yılının mart ayından itibaren faaliyet yürüten Edremit Arama Kurtarma Ekibi  (EDAK</a:t>
            </a:r>
            <a:r>
              <a:rPr lang="tr-TR" sz="1200" b="1" dirty="0" smtClean="0"/>
              <a:t>);</a:t>
            </a:r>
            <a:endParaRPr lang="tr-TR" sz="1200" dirty="0"/>
          </a:p>
          <a:p>
            <a:pPr lvl="0"/>
            <a:r>
              <a:rPr lang="tr-TR" sz="1200" dirty="0"/>
              <a:t>06.02.2023 tarihinde gerçekleşen asrın felaketi olarak anılan Kahramanmaraş ve Hatay merkezli 11 ilde etkili olan depremde arama- kurtarma faaliyetlerinde Malatya ve Hatay’ da önemli çalışmalar gerçekleştirdik. Bu kapsamda </a:t>
            </a:r>
            <a:r>
              <a:rPr lang="tr-TR" sz="1200" dirty="0" err="1"/>
              <a:t>enkazlardan</a:t>
            </a:r>
            <a:r>
              <a:rPr lang="tr-TR" sz="1200" dirty="0"/>
              <a:t> 20 vatandaşımızın (sağ/ölü) enkazdan çıkarıldı.</a:t>
            </a:r>
          </a:p>
          <a:p>
            <a:pPr lvl="0"/>
            <a:r>
              <a:rPr lang="tr-TR" sz="1200" dirty="0"/>
              <a:t>Yardım ve dayanışma kampanyaları kapsamında gelen yardımları toplama merkezlerine, oradan da deprem bölgelerine ulaştırdık.</a:t>
            </a:r>
          </a:p>
          <a:p>
            <a:pPr lvl="0"/>
            <a:r>
              <a:rPr lang="tr-TR" sz="1200" dirty="0"/>
              <a:t>Japonya büyükelçiliği tarafından desteklenen “ Edremit’ te Arama Kurtarma Aracı Sağlanması Projesi “ kapsamında hibe edilen Araç EDAK bünyesinde kullanılmak üzere teslim alınmıştır</a:t>
            </a:r>
            <a:r>
              <a:rPr lang="tr-TR" sz="1200" dirty="0" smtClean="0"/>
              <a:t>.</a:t>
            </a:r>
            <a:endParaRPr lang="tr-TR" sz="1200" dirty="0"/>
          </a:p>
          <a:p>
            <a:pPr lvl="0"/>
            <a:r>
              <a:rPr lang="tr-TR" sz="1200" b="1" dirty="0"/>
              <a:t>İnsan Kaynakları ve Eğitim Müdürlüğü bünyesin faaliyet gösteren PRO-GE birimi olarak proje çalışmaları yapılmıştır</a:t>
            </a:r>
            <a:r>
              <a:rPr lang="tr-TR" sz="1200" b="1" dirty="0" smtClean="0"/>
              <a:t>.</a:t>
            </a:r>
            <a:endParaRPr lang="tr-TR" sz="1200" dirty="0"/>
          </a:p>
          <a:p>
            <a:pPr lvl="0"/>
            <a:r>
              <a:rPr lang="tr-TR" sz="1200" dirty="0" err="1"/>
              <a:t>Şamran</a:t>
            </a:r>
            <a:r>
              <a:rPr lang="tr-TR" sz="1200" dirty="0"/>
              <a:t> kanalı UNESCO Dünya mirası kabul projesi yapıldı.</a:t>
            </a:r>
          </a:p>
          <a:p>
            <a:pPr lvl="0"/>
            <a:r>
              <a:rPr lang="tr-TR" sz="1200" dirty="0"/>
              <a:t>Japonya Büyükelçiliği ile arama kurtarma aracı (Hibe) temini projesi yapıldı.</a:t>
            </a:r>
          </a:p>
          <a:p>
            <a:pPr lvl="0"/>
            <a:r>
              <a:rPr lang="tr-TR" sz="1200" dirty="0"/>
              <a:t>Önceki yıllardaki mimari iç mimari proje takipleri yapıldı.</a:t>
            </a:r>
          </a:p>
          <a:p>
            <a:pPr lvl="0"/>
            <a:endParaRPr lang="tr-TR" sz="1200" dirty="0"/>
          </a:p>
        </p:txBody>
      </p:sp>
      <p:sp>
        <p:nvSpPr>
          <p:cNvPr id="2" name="Slayt Numarası Yer Tutucusu 1">
            <a:extLst>
              <a:ext uri="{FF2B5EF4-FFF2-40B4-BE49-F238E27FC236}">
                <a16:creationId xmlns:a16="http://schemas.microsoft.com/office/drawing/2014/main" id="{E017260C-34B2-437F-8A3E-ADF18819E01B}"/>
              </a:ext>
            </a:extLst>
          </p:cNvPr>
          <p:cNvSpPr>
            <a:spLocks noGrp="1"/>
          </p:cNvSpPr>
          <p:nvPr>
            <p:ph type="sldNum" sz="quarter" idx="12"/>
          </p:nvPr>
        </p:nvSpPr>
        <p:spPr/>
        <p:txBody>
          <a:bodyPr/>
          <a:lstStyle/>
          <a:p>
            <a:fld id="{4B13ACF3-0F2D-4C6A-AD1F-FFBCFBC22504}" type="slidenum">
              <a:rPr lang="tr-TR" smtClean="0">
                <a:solidFill>
                  <a:schemeClr val="tx1"/>
                </a:solidFill>
                <a:effectLst>
                  <a:outerShdw blurRad="38100" dist="38100" dir="2700000" algn="tl">
                    <a:srgbClr val="000000">
                      <a:alpha val="43137"/>
                    </a:srgbClr>
                  </a:outerShdw>
                </a:effectLst>
              </a:rPr>
              <a:pPr/>
              <a:t>81</a:t>
            </a:fld>
            <a:endParaRPr lang="tr-TR">
              <a:solidFill>
                <a:schemeClr val="tx1"/>
              </a:solidFill>
              <a:effectLst>
                <a:outerShdw blurRad="38100" dist="38100" dir="2700000" algn="tl">
                  <a:srgbClr val="000000">
                    <a:alpha val="43137"/>
                  </a:srgbClr>
                </a:outerShdw>
              </a:effectLst>
            </a:endParaRPr>
          </a:p>
        </p:txBody>
      </p:sp>
      <p:sp>
        <p:nvSpPr>
          <p:cNvPr id="4" name="1 Başlık">
            <a:extLst>
              <a:ext uri="{FF2B5EF4-FFF2-40B4-BE49-F238E27FC236}">
                <a16:creationId xmlns:a16="http://schemas.microsoft.com/office/drawing/2014/main" id="{596F961E-C7CF-3254-4925-E09B548A5946}"/>
              </a:ext>
            </a:extLst>
          </p:cNvPr>
          <p:cNvSpPr txBox="1">
            <a:spLocks/>
          </p:cNvSpPr>
          <p:nvPr/>
        </p:nvSpPr>
        <p:spPr>
          <a:xfrm>
            <a:off x="0" y="-31107"/>
            <a:ext cx="9144000" cy="370609"/>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tr-TR" sz="2000" dirty="0">
                <a:solidFill>
                  <a:schemeClr val="tx1"/>
                </a:solidFill>
                <a:effectLst>
                  <a:outerShdw blurRad="38100" dist="38100" dir="2700000" algn="tl">
                    <a:srgbClr val="000000">
                      <a:alpha val="43137"/>
                    </a:srgbClr>
                  </a:outerShdw>
                </a:effectLst>
                <a:highlight>
                  <a:srgbClr val="FF0000"/>
                </a:highlight>
              </a:rPr>
              <a:t>İNSAN KAYNAKLARI MÜDÜRLÜĞÜ</a:t>
            </a:r>
          </a:p>
        </p:txBody>
      </p:sp>
    </p:spTree>
    <p:extLst>
      <p:ext uri="{BB962C8B-B14F-4D97-AF65-F5344CB8AC3E}">
        <p14:creationId xmlns:p14="http://schemas.microsoft.com/office/powerpoint/2010/main" val="4274011648"/>
      </p:ext>
    </p:extLst>
  </p:cSld>
  <p:clrMapOvr>
    <a:masterClrMapping/>
  </p:clrMapOvr>
  <p:transition>
    <p:wipe dir="r"/>
  </p:transition>
</p:sld>
</file>

<file path=ppt/slides/slide8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p:cNvSpPr>
            <a:spLocks noGrp="1"/>
          </p:cNvSpPr>
          <p:nvPr>
            <p:ph type="title"/>
          </p:nvPr>
        </p:nvSpPr>
        <p:spPr>
          <a:xfrm>
            <a:off x="251520" y="1707654"/>
            <a:ext cx="8291264" cy="1611636"/>
          </a:xfrm>
        </p:spPr>
        <p:txBody>
          <a:bodyPr>
            <a:noAutofit/>
          </a:bodyPr>
          <a:lstStyle/>
          <a:p>
            <a:pPr algn="ctr"/>
            <a:r>
              <a:rPr lang="tr-TR" sz="6600" b="1" dirty="0">
                <a:solidFill>
                  <a:schemeClr val="tx1"/>
                </a:solidFill>
                <a:effectLst>
                  <a:outerShdw blurRad="38100" dist="38100" dir="2700000" algn="tl">
                    <a:srgbClr val="000000">
                      <a:alpha val="43137"/>
                    </a:srgbClr>
                  </a:outerShdw>
                </a:effectLst>
              </a:rPr>
              <a:t>İŞTİRAKLER</a:t>
            </a:r>
            <a:br>
              <a:rPr lang="tr-TR" sz="6600" b="1" dirty="0">
                <a:solidFill>
                  <a:schemeClr val="tx1"/>
                </a:solidFill>
                <a:effectLst>
                  <a:outerShdw blurRad="38100" dist="38100" dir="2700000" algn="tl">
                    <a:srgbClr val="000000">
                      <a:alpha val="43137"/>
                    </a:srgbClr>
                  </a:outerShdw>
                </a:effectLst>
              </a:rPr>
            </a:br>
            <a:r>
              <a:rPr lang="tr-TR" sz="6600" b="1" dirty="0">
                <a:solidFill>
                  <a:schemeClr val="tx1"/>
                </a:solidFill>
                <a:effectLst>
                  <a:outerShdw blurRad="38100" dist="38100" dir="2700000" algn="tl">
                    <a:srgbClr val="000000">
                      <a:alpha val="43137"/>
                    </a:srgbClr>
                  </a:outerShdw>
                </a:effectLst>
              </a:rPr>
              <a:t>MÜDÜRLÜĞÜ</a:t>
            </a:r>
          </a:p>
        </p:txBody>
      </p:sp>
      <p:sp>
        <p:nvSpPr>
          <p:cNvPr id="3" name="Slayt Numarası Yer Tutucusu 2">
            <a:extLst>
              <a:ext uri="{FF2B5EF4-FFF2-40B4-BE49-F238E27FC236}">
                <a16:creationId xmlns:a16="http://schemas.microsoft.com/office/drawing/2014/main" id="{2E94FE3A-A7FD-45EF-9CBC-5D9490EF66B9}"/>
              </a:ext>
            </a:extLst>
          </p:cNvPr>
          <p:cNvSpPr>
            <a:spLocks noGrp="1"/>
          </p:cNvSpPr>
          <p:nvPr>
            <p:ph type="sldNum" sz="quarter" idx="12"/>
          </p:nvPr>
        </p:nvSpPr>
        <p:spPr/>
        <p:txBody>
          <a:bodyPr/>
          <a:lstStyle/>
          <a:p>
            <a:fld id="{4B13ACF3-0F2D-4C6A-AD1F-FFBCFBC22504}" type="slidenum">
              <a:rPr lang="tr-TR" smtClean="0">
                <a:solidFill>
                  <a:schemeClr val="tx1"/>
                </a:solidFill>
                <a:effectLst>
                  <a:outerShdw blurRad="38100" dist="38100" dir="2700000" algn="tl">
                    <a:srgbClr val="000000">
                      <a:alpha val="43137"/>
                    </a:srgbClr>
                  </a:outerShdw>
                </a:effectLst>
              </a:rPr>
              <a:pPr/>
              <a:t>82</a:t>
            </a:fld>
            <a:endParaRPr lang="tr-TR">
              <a:solidFill>
                <a:schemeClr val="tx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799257924"/>
      </p:ext>
    </p:extLst>
  </p:cSld>
  <p:clrMapOvr>
    <a:masterClrMapping/>
  </p:clrMapOvr>
  <p:transition>
    <p:wipe dir="r"/>
  </p:transition>
</p:sld>
</file>

<file path=ppt/slides/slide8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162B645-6D3D-41B8-AE66-F34A6C03E274}"/>
              </a:ext>
            </a:extLst>
          </p:cNvPr>
          <p:cNvSpPr>
            <a:spLocks noGrp="1"/>
          </p:cNvSpPr>
          <p:nvPr>
            <p:ph type="title"/>
          </p:nvPr>
        </p:nvSpPr>
        <p:spPr>
          <a:xfrm>
            <a:off x="179512" y="344881"/>
            <a:ext cx="8229600" cy="545713"/>
          </a:xfrm>
        </p:spPr>
        <p:txBody>
          <a:bodyPr>
            <a:normAutofit/>
          </a:bodyPr>
          <a:lstStyle/>
          <a:p>
            <a:r>
              <a:rPr lang="tr-TR" sz="3000" b="1" dirty="0">
                <a:solidFill>
                  <a:schemeClr val="tx1"/>
                </a:solidFill>
                <a:effectLst>
                  <a:outerShdw blurRad="38100" dist="38100" dir="2700000" algn="tl">
                    <a:srgbClr val="000000">
                      <a:alpha val="43137"/>
                    </a:srgbClr>
                  </a:outerShdw>
                </a:effectLst>
              </a:rPr>
              <a:t>MAVİ EDREMİT A.Ş. </a:t>
            </a:r>
          </a:p>
        </p:txBody>
      </p:sp>
      <p:sp>
        <p:nvSpPr>
          <p:cNvPr id="3" name="İçerik Yer Tutucusu 2">
            <a:extLst>
              <a:ext uri="{FF2B5EF4-FFF2-40B4-BE49-F238E27FC236}">
                <a16:creationId xmlns:a16="http://schemas.microsoft.com/office/drawing/2014/main" id="{4E095E07-7B08-4DBE-8A81-4945C0F31EDA}"/>
              </a:ext>
            </a:extLst>
          </p:cNvPr>
          <p:cNvSpPr>
            <a:spLocks noGrp="1"/>
          </p:cNvSpPr>
          <p:nvPr>
            <p:ph idx="1"/>
          </p:nvPr>
        </p:nvSpPr>
        <p:spPr>
          <a:xfrm>
            <a:off x="251520" y="1224737"/>
            <a:ext cx="8795320" cy="1779061"/>
          </a:xfrm>
        </p:spPr>
        <p:txBody>
          <a:bodyPr>
            <a:normAutofit/>
          </a:bodyPr>
          <a:lstStyle/>
          <a:p>
            <a:pPr marL="0" indent="0">
              <a:spcAft>
                <a:spcPts val="1000"/>
              </a:spcAft>
              <a:buNone/>
            </a:pPr>
            <a:r>
              <a:rPr lang="tr-TR" sz="14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MALİYE KAMPI, KADEMBAS, VANİKÖY, MİYAZAKİ KORU PARKI’NDA BÜFELERİMİZ MEVCUT OLUP, MEVSİM ŞARTLARINA GÖRE AÇILACAKTIR.</a:t>
            </a:r>
          </a:p>
          <a:p>
            <a:pPr marL="0" indent="0">
              <a:spcAft>
                <a:spcPts val="1000"/>
              </a:spcAft>
              <a:buNone/>
            </a:pPr>
            <a:r>
              <a:rPr lang="tr-TR" sz="1400" dirty="0" smtClean="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ESKİ </a:t>
            </a:r>
            <a:r>
              <a:rPr lang="tr-TR" sz="14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KAYMAKAMLIK PLAJI ÇEVRE DÜZENLEMESİ YAPILIP, MEVCUT MEVSİM ŞARTALARINA GÖRE AÇILMASI PLANLANMAKTADIR.</a:t>
            </a:r>
          </a:p>
          <a:p>
            <a:pPr marL="0" indent="0">
              <a:spcAft>
                <a:spcPts val="1000"/>
              </a:spcAft>
              <a:buNone/>
            </a:pPr>
            <a:r>
              <a:rPr lang="tr-TR" sz="14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YÖRESEL ÜRÜNLER </a:t>
            </a:r>
            <a:r>
              <a:rPr lang="tr-TR" sz="1400" dirty="0" smtClean="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PAZARI DÜZENLİ </a:t>
            </a:r>
            <a:r>
              <a:rPr lang="tr-TR" sz="14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HİZMET VERMEKTEDİR</a:t>
            </a:r>
          </a:p>
        </p:txBody>
      </p:sp>
      <p:sp>
        <p:nvSpPr>
          <p:cNvPr id="4" name="Slayt Numarası Yer Tutucusu 3">
            <a:extLst>
              <a:ext uri="{FF2B5EF4-FFF2-40B4-BE49-F238E27FC236}">
                <a16:creationId xmlns:a16="http://schemas.microsoft.com/office/drawing/2014/main" id="{907042F0-2A7C-4098-8E0A-8DF14C736066}"/>
              </a:ext>
            </a:extLst>
          </p:cNvPr>
          <p:cNvSpPr>
            <a:spLocks noGrp="1"/>
          </p:cNvSpPr>
          <p:nvPr>
            <p:ph type="sldNum" sz="quarter" idx="12"/>
          </p:nvPr>
        </p:nvSpPr>
        <p:spPr/>
        <p:txBody>
          <a:bodyPr/>
          <a:lstStyle/>
          <a:p>
            <a:fld id="{4B13ACF3-0F2D-4C6A-AD1F-FFBCFBC22504}" type="slidenum">
              <a:rPr lang="tr-TR" smtClean="0">
                <a:solidFill>
                  <a:schemeClr val="tx1"/>
                </a:solidFill>
                <a:effectLst>
                  <a:outerShdw blurRad="38100" dist="38100" dir="2700000" algn="tl">
                    <a:srgbClr val="000000">
                      <a:alpha val="43137"/>
                    </a:srgbClr>
                  </a:outerShdw>
                </a:effectLst>
              </a:rPr>
              <a:pPr/>
              <a:t>83</a:t>
            </a:fld>
            <a:endParaRPr lang="tr-TR">
              <a:solidFill>
                <a:schemeClr val="tx1"/>
              </a:solidFill>
              <a:effectLst>
                <a:outerShdw blurRad="38100" dist="38100" dir="2700000" algn="tl">
                  <a:srgbClr val="000000">
                    <a:alpha val="43137"/>
                  </a:srgbClr>
                </a:outerShdw>
              </a:effectLst>
            </a:endParaRPr>
          </a:p>
        </p:txBody>
      </p:sp>
      <p:sp>
        <p:nvSpPr>
          <p:cNvPr id="5" name="Başlık 1">
            <a:extLst>
              <a:ext uri="{FF2B5EF4-FFF2-40B4-BE49-F238E27FC236}">
                <a16:creationId xmlns:a16="http://schemas.microsoft.com/office/drawing/2014/main" id="{84D406E2-EDB9-614E-1366-49B06AC467F7}"/>
              </a:ext>
            </a:extLst>
          </p:cNvPr>
          <p:cNvSpPr txBox="1">
            <a:spLocks/>
          </p:cNvSpPr>
          <p:nvPr/>
        </p:nvSpPr>
        <p:spPr>
          <a:xfrm>
            <a:off x="182216" y="3406569"/>
            <a:ext cx="8229600" cy="545713"/>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tr-TR" sz="3000" b="1" dirty="0">
                <a:solidFill>
                  <a:schemeClr val="tx1"/>
                </a:solidFill>
                <a:effectLst>
                  <a:outerShdw blurRad="38100" dist="38100" dir="2700000" algn="tl">
                    <a:srgbClr val="000000">
                      <a:alpha val="43137"/>
                    </a:srgbClr>
                  </a:outerShdw>
                </a:effectLst>
              </a:rPr>
              <a:t>KIYI KENT A.Ş. </a:t>
            </a:r>
          </a:p>
        </p:txBody>
      </p:sp>
      <p:sp>
        <p:nvSpPr>
          <p:cNvPr id="6" name="İçerik Yer Tutucusu 2">
            <a:extLst>
              <a:ext uri="{FF2B5EF4-FFF2-40B4-BE49-F238E27FC236}">
                <a16:creationId xmlns:a16="http://schemas.microsoft.com/office/drawing/2014/main" id="{AA59CDBF-3566-5C96-5484-4FF27A3CE178}"/>
              </a:ext>
            </a:extLst>
          </p:cNvPr>
          <p:cNvSpPr txBox="1">
            <a:spLocks/>
          </p:cNvSpPr>
          <p:nvPr/>
        </p:nvSpPr>
        <p:spPr>
          <a:xfrm>
            <a:off x="457200" y="4053223"/>
            <a:ext cx="8795320" cy="781469"/>
          </a:xfrm>
          <a:prstGeom prst="rect">
            <a:avLst/>
          </a:prstGeom>
        </p:spPr>
        <p:txBody>
          <a:bodyPr vert="horz">
            <a:normAutofit lnSpcReduction="10000"/>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a:spcAft>
                <a:spcPts val="1000"/>
              </a:spcAft>
              <a:buFont typeface="Wingdings 2"/>
              <a:buNone/>
            </a:pPr>
            <a:r>
              <a:rPr lang="tr-TR" sz="14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OLİMPİK BİNİCİLİK MERKEZİMİZDE RUTİN FAALİYETLER ARALIKSIZ SÜRDÜRÜLMEKTEDİR.</a:t>
            </a:r>
          </a:p>
          <a:p>
            <a:pPr marL="0" indent="0">
              <a:spcAft>
                <a:spcPts val="1000"/>
              </a:spcAft>
              <a:buFont typeface="Wingdings 2"/>
              <a:buNone/>
            </a:pPr>
            <a:r>
              <a:rPr lang="tr-TR" sz="14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SEYİRTEPE CAFE VE RESTAURANTTIMIZ HİZMET KALİTESİNİ SÜRDÜRMEKTEDİR. </a:t>
            </a:r>
          </a:p>
          <a:p>
            <a:pPr marL="0" indent="0">
              <a:spcAft>
                <a:spcPts val="1000"/>
              </a:spcAft>
              <a:buFont typeface="Wingdings 2"/>
              <a:buNone/>
            </a:pPr>
            <a:endParaRPr lang="tr-TR" sz="14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1 Başlık">
            <a:extLst>
              <a:ext uri="{FF2B5EF4-FFF2-40B4-BE49-F238E27FC236}">
                <a16:creationId xmlns:a16="http://schemas.microsoft.com/office/drawing/2014/main" id="{DF129C24-8E58-BCCC-0F21-02BBC401EA27}"/>
              </a:ext>
            </a:extLst>
          </p:cNvPr>
          <p:cNvSpPr txBox="1">
            <a:spLocks/>
          </p:cNvSpPr>
          <p:nvPr/>
        </p:nvSpPr>
        <p:spPr>
          <a:xfrm>
            <a:off x="0" y="29441"/>
            <a:ext cx="9144000" cy="370609"/>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tr-TR" sz="2000" dirty="0">
                <a:solidFill>
                  <a:schemeClr val="tx1"/>
                </a:solidFill>
                <a:effectLst>
                  <a:outerShdw blurRad="38100" dist="38100" dir="2700000" algn="tl">
                    <a:srgbClr val="000000">
                      <a:alpha val="43137"/>
                    </a:srgbClr>
                  </a:outerShdw>
                </a:effectLst>
                <a:highlight>
                  <a:srgbClr val="FF0000"/>
                </a:highlight>
              </a:rPr>
              <a:t>İŞTİRAKLER MÜDÜRLÜĞÜ</a:t>
            </a:r>
          </a:p>
        </p:txBody>
      </p:sp>
    </p:spTree>
    <p:extLst>
      <p:ext uri="{BB962C8B-B14F-4D97-AF65-F5344CB8AC3E}">
        <p14:creationId xmlns:p14="http://schemas.microsoft.com/office/powerpoint/2010/main" val="2484996884"/>
      </p:ext>
    </p:extLst>
  </p:cSld>
  <p:clrMapOvr>
    <a:masterClrMapping/>
  </p:clrMapOvr>
  <p:transition>
    <p:wipe dir="r"/>
  </p:transition>
</p:sld>
</file>

<file path=ppt/slides/slide8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Dikdörtgen 3"/>
          <p:cNvSpPr/>
          <p:nvPr/>
        </p:nvSpPr>
        <p:spPr>
          <a:xfrm>
            <a:off x="1400577" y="1347614"/>
            <a:ext cx="6574236" cy="2123658"/>
          </a:xfrm>
          <a:prstGeom prst="rect">
            <a:avLst/>
          </a:prstGeom>
        </p:spPr>
        <p:txBody>
          <a:bodyPr wrap="none">
            <a:spAutoFit/>
          </a:bodyPr>
          <a:lstStyle/>
          <a:p>
            <a:pPr algn="ctr"/>
            <a:r>
              <a:rPr lang="tr-TR" sz="6600" b="1" dirty="0">
                <a:effectLst>
                  <a:outerShdw blurRad="38100" dist="38100" dir="2700000" algn="tl">
                    <a:srgbClr val="000000">
                      <a:alpha val="43137"/>
                    </a:srgbClr>
                  </a:outerShdw>
                </a:effectLst>
                <a:latin typeface="Calibri (Başlıklar)"/>
              </a:rPr>
              <a:t>GENÇLİK VE SPOR </a:t>
            </a:r>
          </a:p>
          <a:p>
            <a:pPr algn="ctr"/>
            <a:r>
              <a:rPr lang="tr-TR" sz="6600" b="1" dirty="0">
                <a:effectLst>
                  <a:outerShdw blurRad="38100" dist="38100" dir="2700000" algn="tl">
                    <a:srgbClr val="000000">
                      <a:alpha val="43137"/>
                    </a:srgbClr>
                  </a:outerShdw>
                </a:effectLst>
                <a:latin typeface="Calibri (Başlıklar)"/>
              </a:rPr>
              <a:t>MÜDÜRLÜĞÜ</a:t>
            </a:r>
            <a:endParaRPr lang="tr-TR" sz="6600" dirty="0">
              <a:effectLst>
                <a:outerShdw blurRad="38100" dist="38100" dir="2700000" algn="tl">
                  <a:srgbClr val="000000">
                    <a:alpha val="43137"/>
                  </a:srgbClr>
                </a:outerShdw>
              </a:effectLst>
              <a:latin typeface="Calibri (Başlıklar)"/>
            </a:endParaRPr>
          </a:p>
        </p:txBody>
      </p:sp>
      <p:sp>
        <p:nvSpPr>
          <p:cNvPr id="2" name="Slayt Numarası Yer Tutucusu 1">
            <a:extLst>
              <a:ext uri="{FF2B5EF4-FFF2-40B4-BE49-F238E27FC236}">
                <a16:creationId xmlns:a16="http://schemas.microsoft.com/office/drawing/2014/main" id="{C9DC3CEC-7E65-4604-B94B-9374E4C40EFF}"/>
              </a:ext>
            </a:extLst>
          </p:cNvPr>
          <p:cNvSpPr>
            <a:spLocks noGrp="1"/>
          </p:cNvSpPr>
          <p:nvPr>
            <p:ph type="sldNum" sz="quarter" idx="12"/>
          </p:nvPr>
        </p:nvSpPr>
        <p:spPr/>
        <p:txBody>
          <a:bodyPr/>
          <a:lstStyle/>
          <a:p>
            <a:fld id="{4B13ACF3-0F2D-4C6A-AD1F-FFBCFBC22504}" type="slidenum">
              <a:rPr lang="tr-TR" smtClean="0">
                <a:solidFill>
                  <a:schemeClr val="tx1"/>
                </a:solidFill>
                <a:effectLst>
                  <a:outerShdw blurRad="38100" dist="38100" dir="2700000" algn="tl">
                    <a:srgbClr val="000000">
                      <a:alpha val="43137"/>
                    </a:srgbClr>
                  </a:outerShdw>
                </a:effectLst>
              </a:rPr>
              <a:pPr/>
              <a:t>84</a:t>
            </a:fld>
            <a:endParaRPr lang="tr-TR">
              <a:solidFill>
                <a:schemeClr val="tx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616259852"/>
      </p:ext>
    </p:extLst>
  </p:cSld>
  <p:clrMapOvr>
    <a:masterClrMapping/>
  </p:clrMapOvr>
  <p:transition>
    <p:wipe dir="r"/>
  </p:transition>
</p:sld>
</file>

<file path=ppt/slides/slide8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ayt Numarası Yer Tutucusu 3">
            <a:extLst>
              <a:ext uri="{FF2B5EF4-FFF2-40B4-BE49-F238E27FC236}">
                <a16:creationId xmlns:a16="http://schemas.microsoft.com/office/drawing/2014/main" id="{27406DA1-2A00-4FCB-BD44-348BE842166E}"/>
              </a:ext>
            </a:extLst>
          </p:cNvPr>
          <p:cNvSpPr>
            <a:spLocks noGrp="1"/>
          </p:cNvSpPr>
          <p:nvPr>
            <p:ph type="sldNum" sz="quarter" idx="12"/>
          </p:nvPr>
        </p:nvSpPr>
        <p:spPr/>
        <p:txBody>
          <a:bodyPr/>
          <a:lstStyle/>
          <a:p>
            <a:fld id="{4B13ACF3-0F2D-4C6A-AD1F-FFBCFBC22504}" type="slidenum">
              <a:rPr lang="tr-TR" smtClean="0">
                <a:solidFill>
                  <a:schemeClr val="tx1"/>
                </a:solidFill>
                <a:effectLst>
                  <a:outerShdw blurRad="38100" dist="38100" dir="2700000" algn="tl">
                    <a:srgbClr val="000000">
                      <a:alpha val="43137"/>
                    </a:srgbClr>
                  </a:outerShdw>
                </a:effectLst>
              </a:rPr>
              <a:pPr/>
              <a:t>85</a:t>
            </a:fld>
            <a:endParaRPr lang="tr-TR">
              <a:solidFill>
                <a:schemeClr val="tx1"/>
              </a:solidFill>
              <a:effectLst>
                <a:outerShdw blurRad="38100" dist="38100" dir="2700000" algn="tl">
                  <a:srgbClr val="000000">
                    <a:alpha val="43137"/>
                  </a:srgbClr>
                </a:outerShdw>
              </a:effectLst>
            </a:endParaRPr>
          </a:p>
        </p:txBody>
      </p:sp>
      <p:sp>
        <p:nvSpPr>
          <p:cNvPr id="2" name="Dikdörtgen 1">
            <a:extLst>
              <a:ext uri="{FF2B5EF4-FFF2-40B4-BE49-F238E27FC236}">
                <a16:creationId xmlns:a16="http://schemas.microsoft.com/office/drawing/2014/main" id="{F3796D66-4F87-5017-6437-09B351C299F7}"/>
              </a:ext>
            </a:extLst>
          </p:cNvPr>
          <p:cNvSpPr/>
          <p:nvPr/>
        </p:nvSpPr>
        <p:spPr>
          <a:xfrm>
            <a:off x="318245" y="1491630"/>
            <a:ext cx="2592288" cy="2712281"/>
          </a:xfrm>
          <a:prstGeom prst="rect">
            <a:avLst/>
          </a:prstGeom>
        </p:spPr>
        <p:txBody>
          <a:bodyPr wrap="square">
            <a:spAutoFit/>
          </a:bodyPr>
          <a:lstStyle/>
          <a:p>
            <a:pPr>
              <a:lnSpc>
                <a:spcPct val="107000"/>
              </a:lnSpc>
              <a:spcAft>
                <a:spcPts val="800"/>
              </a:spcAft>
            </a:pPr>
            <a:r>
              <a:rPr lang="tr-TR" sz="20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 </a:t>
            </a:r>
            <a:r>
              <a:rPr lang="tr-TR" sz="2000" dirty="0" smtClean="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İlçedeki okullarımıza spor malzemesi desteği verildi. </a:t>
            </a:r>
            <a:r>
              <a:rPr lang="tr-TR" sz="2000" u="sng" dirty="0" smtClean="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Basketbol</a:t>
            </a:r>
            <a:r>
              <a:rPr lang="tr-TR" sz="2000" u="sng"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 futbol, voleybol topları, masa tenisi raketi ve topu, t-</a:t>
            </a:r>
            <a:r>
              <a:rPr lang="tr-TR" sz="2000" u="sng" dirty="0" err="1">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shirt</a:t>
            </a:r>
            <a:r>
              <a:rPr lang="tr-TR" sz="2000" u="sng"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 yelek ve huni verilmiştir.</a:t>
            </a:r>
            <a:endParaRPr lang="tr-TR" sz="2000" u="sng" dirty="0">
              <a:effectLst>
                <a:outerShdw blurRad="38100" dist="38100" dir="2700000" algn="tl">
                  <a:srgbClr val="000000">
                    <a:alpha val="43137"/>
                  </a:srgbClr>
                </a:outerShdw>
              </a:effectLst>
            </a:endParaRPr>
          </a:p>
        </p:txBody>
      </p:sp>
      <p:sp>
        <p:nvSpPr>
          <p:cNvPr id="3" name="Dikdörtgen 2">
            <a:extLst>
              <a:ext uri="{FF2B5EF4-FFF2-40B4-BE49-F238E27FC236}">
                <a16:creationId xmlns:a16="http://schemas.microsoft.com/office/drawing/2014/main" id="{9B967FA5-8679-B672-FB57-1C29FCD57EE0}"/>
              </a:ext>
            </a:extLst>
          </p:cNvPr>
          <p:cNvSpPr/>
          <p:nvPr/>
        </p:nvSpPr>
        <p:spPr>
          <a:xfrm>
            <a:off x="0" y="437203"/>
            <a:ext cx="9144000" cy="586314"/>
          </a:xfrm>
          <a:prstGeom prst="rect">
            <a:avLst/>
          </a:prstGeom>
        </p:spPr>
        <p:txBody>
          <a:bodyPr wrap="square">
            <a:spAutoFit/>
          </a:bodyPr>
          <a:lstStyle/>
          <a:p>
            <a:pPr algn="ctr">
              <a:lnSpc>
                <a:spcPct val="107000"/>
              </a:lnSpc>
              <a:spcAft>
                <a:spcPts val="800"/>
              </a:spcAft>
            </a:pPr>
            <a:r>
              <a:rPr lang="tr-TR" sz="3000" b="1" u="sng"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SPOR MALZEMELERİ DESTEĞİ VERDİĞİMİZ OKULLAR</a:t>
            </a:r>
            <a:endParaRPr lang="tr-TR" sz="3000" u="sng" dirty="0">
              <a:effectLst>
                <a:outerShdw blurRad="38100" dist="38100" dir="2700000" algn="tl">
                  <a:srgbClr val="000000">
                    <a:alpha val="43137"/>
                  </a:srgbClr>
                </a:outerShdw>
              </a:effectLst>
            </a:endParaRPr>
          </a:p>
        </p:txBody>
      </p:sp>
      <p:pic>
        <p:nvPicPr>
          <p:cNvPr id="8" name="Resim 7" descr="çim, çocuk, kişi, şahıs, genç içeren bir resim&#10;&#10;Açıklama otomatik olarak oluşturuldu">
            <a:extLst>
              <a:ext uri="{FF2B5EF4-FFF2-40B4-BE49-F238E27FC236}">
                <a16:creationId xmlns:a16="http://schemas.microsoft.com/office/drawing/2014/main" id="{8B115451-3A8B-D4EA-8B85-3CD542450B7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99571" y="1248609"/>
            <a:ext cx="2828913" cy="188594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6" name="Resim 5" descr="kişi, şahıs, dış mekan içeren bir resim&#10;&#10;Açıklama otomatik olarak oluşturuldu">
            <a:extLst>
              <a:ext uri="{FF2B5EF4-FFF2-40B4-BE49-F238E27FC236}">
                <a16:creationId xmlns:a16="http://schemas.microsoft.com/office/drawing/2014/main" id="{7A338ED9-EEC9-8BBB-8BA4-9D20A743631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17793" y="1230030"/>
            <a:ext cx="2828913" cy="190803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9" name="Resim 8" descr="kişi, şahıs, dış mekan içeren bir resim&#10;&#10;Açıklama otomatik olarak oluşturuldu">
            <a:extLst>
              <a:ext uri="{FF2B5EF4-FFF2-40B4-BE49-F238E27FC236}">
                <a16:creationId xmlns:a16="http://schemas.microsoft.com/office/drawing/2014/main" id="{74C90EC0-8F86-95DE-64FA-BEB59E3D4F2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80616" y="3206088"/>
            <a:ext cx="2903265" cy="188594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1" name="Resim 10" descr="bina, dış mekan, kişi, şahıs, adam, insan içeren bir resim&#10;&#10;Açıklama otomatik olarak oluşturuldu">
            <a:extLst>
              <a:ext uri="{FF2B5EF4-FFF2-40B4-BE49-F238E27FC236}">
                <a16:creationId xmlns:a16="http://schemas.microsoft.com/office/drawing/2014/main" id="{C6260E42-ABEF-1530-9683-2FCEB6A109A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148681" y="3206087"/>
            <a:ext cx="2828913" cy="183945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5" name="1 Başlık">
            <a:extLst>
              <a:ext uri="{FF2B5EF4-FFF2-40B4-BE49-F238E27FC236}">
                <a16:creationId xmlns:a16="http://schemas.microsoft.com/office/drawing/2014/main" id="{913A642B-081F-0518-6E5A-258E0EE3BF88}"/>
              </a:ext>
            </a:extLst>
          </p:cNvPr>
          <p:cNvSpPr txBox="1">
            <a:spLocks/>
          </p:cNvSpPr>
          <p:nvPr/>
        </p:nvSpPr>
        <p:spPr>
          <a:xfrm>
            <a:off x="0" y="29441"/>
            <a:ext cx="9144000" cy="370609"/>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tr-TR" sz="2000" dirty="0">
                <a:solidFill>
                  <a:schemeClr val="tx1"/>
                </a:solidFill>
                <a:effectLst>
                  <a:outerShdw blurRad="38100" dist="38100" dir="2700000" algn="tl">
                    <a:srgbClr val="000000">
                      <a:alpha val="43137"/>
                    </a:srgbClr>
                  </a:outerShdw>
                </a:effectLst>
                <a:highlight>
                  <a:srgbClr val="FF0000"/>
                </a:highlight>
              </a:rPr>
              <a:t>GENÇLİK VE SPOR MÜDÜRLÜĞÜ</a:t>
            </a:r>
          </a:p>
        </p:txBody>
      </p:sp>
    </p:spTree>
    <p:extLst>
      <p:ext uri="{BB962C8B-B14F-4D97-AF65-F5344CB8AC3E}">
        <p14:creationId xmlns:p14="http://schemas.microsoft.com/office/powerpoint/2010/main" val="480640254"/>
      </p:ext>
    </p:extLst>
  </p:cSld>
  <p:clrMapOvr>
    <a:masterClrMapping/>
  </p:clrMapOvr>
  <p:transition>
    <p:wipe dir="r"/>
  </p:transition>
</p:sld>
</file>

<file path=ppt/slides/slide8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ayt Numarası Yer Tutucusu 3">
            <a:extLst>
              <a:ext uri="{FF2B5EF4-FFF2-40B4-BE49-F238E27FC236}">
                <a16:creationId xmlns:a16="http://schemas.microsoft.com/office/drawing/2014/main" id="{27406DA1-2A00-4FCB-BD44-348BE842166E}"/>
              </a:ext>
            </a:extLst>
          </p:cNvPr>
          <p:cNvSpPr>
            <a:spLocks noGrp="1"/>
          </p:cNvSpPr>
          <p:nvPr>
            <p:ph type="sldNum" sz="quarter" idx="12"/>
          </p:nvPr>
        </p:nvSpPr>
        <p:spPr/>
        <p:txBody>
          <a:bodyPr/>
          <a:lstStyle/>
          <a:p>
            <a:fld id="{4B13ACF3-0F2D-4C6A-AD1F-FFBCFBC22504}" type="slidenum">
              <a:rPr lang="tr-TR" smtClean="0">
                <a:solidFill>
                  <a:schemeClr val="tx1"/>
                </a:solidFill>
                <a:effectLst>
                  <a:outerShdw blurRad="38100" dist="38100" dir="2700000" algn="tl">
                    <a:srgbClr val="000000">
                      <a:alpha val="43137"/>
                    </a:srgbClr>
                  </a:outerShdw>
                </a:effectLst>
              </a:rPr>
              <a:pPr/>
              <a:t>86</a:t>
            </a:fld>
            <a:endParaRPr lang="tr-TR">
              <a:solidFill>
                <a:schemeClr val="tx1"/>
              </a:solidFill>
              <a:effectLst>
                <a:outerShdw blurRad="38100" dist="38100" dir="2700000" algn="tl">
                  <a:srgbClr val="000000">
                    <a:alpha val="43137"/>
                  </a:srgbClr>
                </a:outerShdw>
              </a:effectLst>
            </a:endParaRPr>
          </a:p>
        </p:txBody>
      </p:sp>
      <p:sp>
        <p:nvSpPr>
          <p:cNvPr id="12" name="Unvan 5">
            <a:extLst>
              <a:ext uri="{FF2B5EF4-FFF2-40B4-BE49-F238E27FC236}">
                <a16:creationId xmlns:a16="http://schemas.microsoft.com/office/drawing/2014/main" id="{5B367689-31D3-61A6-44A8-C10B4D17AD7E}"/>
              </a:ext>
            </a:extLst>
          </p:cNvPr>
          <p:cNvSpPr>
            <a:spLocks noGrp="1"/>
          </p:cNvSpPr>
          <p:nvPr>
            <p:ph type="title"/>
          </p:nvPr>
        </p:nvSpPr>
        <p:spPr>
          <a:xfrm>
            <a:off x="107504" y="507331"/>
            <a:ext cx="8928992" cy="452293"/>
          </a:xfrm>
        </p:spPr>
        <p:txBody>
          <a:bodyPr>
            <a:normAutofit fontScale="90000"/>
          </a:bodyPr>
          <a:lstStyle/>
          <a:p>
            <a:pPr algn="ctr"/>
            <a:r>
              <a:rPr lang="tr-TR" sz="2800" b="1" dirty="0">
                <a:solidFill>
                  <a:schemeClr val="tx1"/>
                </a:solidFill>
                <a:effectLst>
                  <a:outerShdw blurRad="38100" dist="38100" dir="2700000" algn="tl">
                    <a:srgbClr val="000000">
                      <a:alpha val="43137"/>
                    </a:srgbClr>
                  </a:outerShdw>
                </a:effectLst>
              </a:rPr>
              <a:t>ANTRENMAN SAHALARIMIZ</a:t>
            </a:r>
          </a:p>
        </p:txBody>
      </p:sp>
      <p:sp>
        <p:nvSpPr>
          <p:cNvPr id="13" name="İçerik Yer Tutucusu 6">
            <a:extLst>
              <a:ext uri="{FF2B5EF4-FFF2-40B4-BE49-F238E27FC236}">
                <a16:creationId xmlns:a16="http://schemas.microsoft.com/office/drawing/2014/main" id="{5C644E8C-B568-32C9-576A-1B679B1DC93D}"/>
              </a:ext>
            </a:extLst>
          </p:cNvPr>
          <p:cNvSpPr>
            <a:spLocks noGrp="1"/>
          </p:cNvSpPr>
          <p:nvPr>
            <p:ph sz="half" idx="1"/>
          </p:nvPr>
        </p:nvSpPr>
        <p:spPr>
          <a:xfrm>
            <a:off x="251520" y="1201789"/>
            <a:ext cx="5181600" cy="3565474"/>
          </a:xfrm>
        </p:spPr>
        <p:txBody>
          <a:bodyPr>
            <a:normAutofit lnSpcReduction="10000"/>
          </a:bodyPr>
          <a:lstStyle/>
          <a:p>
            <a:pPr marL="0" indent="0">
              <a:buNone/>
            </a:pPr>
            <a:r>
              <a:rPr lang="tr-TR" sz="1400" b="1" dirty="0">
                <a:effectLst>
                  <a:outerShdw blurRad="38100" dist="38100" dir="2700000" algn="tl">
                    <a:srgbClr val="000000">
                      <a:alpha val="43137"/>
                    </a:srgbClr>
                  </a:outerShdw>
                </a:effectLst>
              </a:rPr>
              <a:t> </a:t>
            </a:r>
            <a:r>
              <a:rPr lang="tr-TR" sz="1400" b="1" u="sng" dirty="0">
                <a:effectLst>
                  <a:outerShdw blurRad="38100" dist="38100" dir="2700000" algn="tl">
                    <a:srgbClr val="000000">
                      <a:alpha val="43137"/>
                    </a:srgbClr>
                  </a:outerShdw>
                </a:effectLst>
              </a:rPr>
              <a:t>1-TOPLUM MERKEZİ SPOR SALONU KURSLARIMIZ</a:t>
            </a:r>
          </a:p>
          <a:p>
            <a:pPr lvl="0"/>
            <a:r>
              <a:rPr lang="tr-TR" sz="1400" dirty="0" err="1">
                <a:effectLst>
                  <a:outerShdw blurRad="38100" dist="38100" dir="2700000" algn="tl">
                    <a:srgbClr val="000000">
                      <a:alpha val="43137"/>
                    </a:srgbClr>
                  </a:outerShdw>
                </a:effectLst>
              </a:rPr>
              <a:t>Pilates</a:t>
            </a:r>
            <a:r>
              <a:rPr lang="tr-TR" sz="1400" dirty="0">
                <a:effectLst>
                  <a:outerShdw blurRad="38100" dist="38100" dir="2700000" algn="tl">
                    <a:srgbClr val="000000">
                      <a:alpha val="43137"/>
                    </a:srgbClr>
                  </a:outerShdw>
                </a:effectLst>
              </a:rPr>
              <a:t>                                       </a:t>
            </a:r>
          </a:p>
          <a:p>
            <a:pPr lvl="0"/>
            <a:r>
              <a:rPr lang="tr-TR" sz="1400" dirty="0">
                <a:effectLst>
                  <a:outerShdw blurRad="38100" dist="38100" dir="2700000" algn="tl">
                    <a:srgbClr val="000000">
                      <a:alpha val="43137"/>
                    </a:srgbClr>
                  </a:outerShdw>
                </a:effectLst>
              </a:rPr>
              <a:t>Boks </a:t>
            </a:r>
          </a:p>
          <a:p>
            <a:pPr lvl="0"/>
            <a:r>
              <a:rPr lang="tr-TR" sz="1400" dirty="0">
                <a:effectLst>
                  <a:outerShdw blurRad="38100" dist="38100" dir="2700000" algn="tl">
                    <a:srgbClr val="000000">
                      <a:alpha val="43137"/>
                    </a:srgbClr>
                  </a:outerShdw>
                </a:effectLst>
              </a:rPr>
              <a:t>Futsal</a:t>
            </a:r>
          </a:p>
          <a:p>
            <a:pPr lvl="0"/>
            <a:r>
              <a:rPr lang="tr-TR" sz="1400" dirty="0">
                <a:effectLst>
                  <a:outerShdw blurRad="38100" dist="38100" dir="2700000" algn="tl">
                    <a:srgbClr val="000000">
                      <a:alpha val="43137"/>
                    </a:srgbClr>
                  </a:outerShdw>
                </a:effectLst>
              </a:rPr>
              <a:t>Jimnastik</a:t>
            </a:r>
          </a:p>
          <a:p>
            <a:pPr lvl="0"/>
            <a:r>
              <a:rPr lang="tr-TR" sz="1400" dirty="0">
                <a:effectLst>
                  <a:outerShdw blurRad="38100" dist="38100" dir="2700000" algn="tl">
                    <a:srgbClr val="000000">
                      <a:alpha val="43137"/>
                    </a:srgbClr>
                  </a:outerShdw>
                </a:effectLst>
              </a:rPr>
              <a:t>Masa Tenisi</a:t>
            </a:r>
          </a:p>
          <a:p>
            <a:pPr lvl="0"/>
            <a:r>
              <a:rPr lang="tr-TR" sz="1400" dirty="0">
                <a:effectLst>
                  <a:outerShdw blurRad="38100" dist="38100" dir="2700000" algn="tl">
                    <a:srgbClr val="000000">
                      <a:alpha val="43137"/>
                    </a:srgbClr>
                  </a:outerShdw>
                </a:effectLst>
              </a:rPr>
              <a:t>Basketbol</a:t>
            </a:r>
          </a:p>
          <a:p>
            <a:pPr lvl="0"/>
            <a:r>
              <a:rPr lang="tr-TR" sz="1400" dirty="0">
                <a:effectLst>
                  <a:outerShdw blurRad="38100" dist="38100" dir="2700000" algn="tl">
                    <a:srgbClr val="000000">
                      <a:alpha val="43137"/>
                    </a:srgbClr>
                  </a:outerShdw>
                </a:effectLst>
              </a:rPr>
              <a:t>Voleybol  </a:t>
            </a:r>
          </a:p>
          <a:p>
            <a:pPr marL="0" lvl="0" indent="0">
              <a:buNone/>
            </a:pPr>
            <a:endParaRPr lang="tr-TR" sz="1400" dirty="0">
              <a:effectLst>
                <a:outerShdw blurRad="38100" dist="38100" dir="2700000" algn="tl">
                  <a:srgbClr val="000000">
                    <a:alpha val="43137"/>
                  </a:srgbClr>
                </a:outerShdw>
              </a:effectLst>
            </a:endParaRPr>
          </a:p>
          <a:p>
            <a:pPr marL="0" lvl="0" indent="0">
              <a:buNone/>
            </a:pPr>
            <a:r>
              <a:rPr lang="tr-TR" sz="1400" b="1" u="sng" dirty="0">
                <a:effectLst>
                  <a:outerShdw blurRad="38100" dist="38100" dir="2700000" algn="tl">
                    <a:srgbClr val="000000">
                      <a:alpha val="43137"/>
                    </a:srgbClr>
                  </a:outerShdw>
                </a:effectLst>
              </a:rPr>
              <a:t>2- SEMT SAHALARIMIZDAKİ KURSLARIMIZ</a:t>
            </a:r>
            <a:endParaRPr lang="tr-TR" sz="1400" u="sng" dirty="0">
              <a:effectLst>
                <a:outerShdw blurRad="38100" dist="38100" dir="2700000" algn="tl">
                  <a:srgbClr val="000000">
                    <a:alpha val="43137"/>
                  </a:srgbClr>
                </a:outerShdw>
              </a:effectLst>
            </a:endParaRPr>
          </a:p>
          <a:p>
            <a:pPr lvl="0"/>
            <a:r>
              <a:rPr lang="tr-TR" sz="1400" dirty="0" err="1">
                <a:effectLst>
                  <a:outerShdw blurRad="38100" dist="38100" dir="2700000" algn="tl">
                    <a:srgbClr val="000000">
                      <a:alpha val="43137"/>
                    </a:srgbClr>
                  </a:outerShdw>
                </a:effectLst>
              </a:rPr>
              <a:t>Memursen</a:t>
            </a:r>
            <a:r>
              <a:rPr lang="tr-TR" sz="1400" dirty="0">
                <a:effectLst>
                  <a:outerShdw blurRad="38100" dist="38100" dir="2700000" algn="tl">
                    <a:srgbClr val="000000">
                      <a:alpha val="43137"/>
                    </a:srgbClr>
                  </a:outerShdw>
                </a:effectLst>
              </a:rPr>
              <a:t> Toki Semt Sahası (Futbol)</a:t>
            </a:r>
          </a:p>
          <a:p>
            <a:pPr lvl="0"/>
            <a:r>
              <a:rPr lang="tr-TR" sz="1400" dirty="0">
                <a:effectLst>
                  <a:outerShdw blurRad="38100" dist="38100" dir="2700000" algn="tl">
                    <a:srgbClr val="000000">
                      <a:alpha val="43137"/>
                    </a:srgbClr>
                  </a:outerShdw>
                </a:effectLst>
              </a:rPr>
              <a:t>Eski </a:t>
            </a:r>
            <a:r>
              <a:rPr lang="tr-TR" sz="1400" dirty="0" err="1">
                <a:effectLst>
                  <a:outerShdw blurRad="38100" dist="38100" dir="2700000" algn="tl">
                    <a:srgbClr val="000000">
                      <a:alpha val="43137"/>
                    </a:srgbClr>
                  </a:outerShdw>
                </a:effectLst>
              </a:rPr>
              <a:t>Toki</a:t>
            </a:r>
            <a:r>
              <a:rPr lang="tr-TR" sz="1400" dirty="0">
                <a:effectLst>
                  <a:outerShdw blurRad="38100" dist="38100" dir="2700000" algn="tl">
                    <a:srgbClr val="000000">
                      <a:alpha val="43137"/>
                    </a:srgbClr>
                  </a:outerShdw>
                </a:effectLst>
              </a:rPr>
              <a:t> Semt Sahası (Futbol)</a:t>
            </a:r>
          </a:p>
          <a:p>
            <a:pPr lvl="0"/>
            <a:r>
              <a:rPr lang="tr-TR" sz="1400" dirty="0">
                <a:effectLst>
                  <a:outerShdw blurRad="38100" dist="38100" dir="2700000" algn="tl">
                    <a:srgbClr val="000000">
                      <a:alpha val="43137"/>
                    </a:srgbClr>
                  </a:outerShdw>
                </a:effectLst>
              </a:rPr>
              <a:t>Yeni </a:t>
            </a:r>
            <a:r>
              <a:rPr lang="tr-TR" sz="1400" dirty="0" err="1">
                <a:effectLst>
                  <a:outerShdw blurRad="38100" dist="38100" dir="2700000" algn="tl">
                    <a:srgbClr val="000000">
                      <a:alpha val="43137"/>
                    </a:srgbClr>
                  </a:outerShdw>
                </a:effectLst>
              </a:rPr>
              <a:t>Toki</a:t>
            </a:r>
            <a:r>
              <a:rPr lang="tr-TR" sz="1400" dirty="0">
                <a:effectLst>
                  <a:outerShdw blurRad="38100" dist="38100" dir="2700000" algn="tl">
                    <a:srgbClr val="000000">
                      <a:alpha val="43137"/>
                    </a:srgbClr>
                  </a:outerShdw>
                </a:effectLst>
              </a:rPr>
              <a:t> Semt Sahası (Futbol)</a:t>
            </a:r>
          </a:p>
          <a:p>
            <a:pPr lvl="0"/>
            <a:r>
              <a:rPr lang="tr-TR" sz="1400" dirty="0">
                <a:effectLst>
                  <a:outerShdw blurRad="38100" dist="38100" dir="2700000" algn="tl">
                    <a:srgbClr val="000000">
                      <a:alpha val="43137"/>
                    </a:srgbClr>
                  </a:outerShdw>
                </a:effectLst>
              </a:rPr>
              <a:t>Kiracılar </a:t>
            </a:r>
            <a:r>
              <a:rPr lang="tr-TR" sz="1400" dirty="0" err="1">
                <a:effectLst>
                  <a:outerShdw blurRad="38100" dist="38100" dir="2700000" algn="tl">
                    <a:srgbClr val="000000">
                      <a:alpha val="43137"/>
                    </a:srgbClr>
                  </a:outerShdw>
                </a:effectLst>
              </a:rPr>
              <a:t>Toki</a:t>
            </a:r>
            <a:r>
              <a:rPr lang="tr-TR" sz="1400" dirty="0">
                <a:effectLst>
                  <a:outerShdw blurRad="38100" dist="38100" dir="2700000" algn="tl">
                    <a:srgbClr val="000000">
                      <a:alpha val="43137"/>
                    </a:srgbClr>
                  </a:outerShdw>
                </a:effectLst>
              </a:rPr>
              <a:t> Semt Sahası (Futbol)</a:t>
            </a:r>
          </a:p>
        </p:txBody>
      </p:sp>
      <p:sp>
        <p:nvSpPr>
          <p:cNvPr id="14" name="İçerik Yer Tutucusu 7">
            <a:extLst>
              <a:ext uri="{FF2B5EF4-FFF2-40B4-BE49-F238E27FC236}">
                <a16:creationId xmlns:a16="http://schemas.microsoft.com/office/drawing/2014/main" id="{2360D6DD-67C6-AD25-1BB2-7D5A958D8773}"/>
              </a:ext>
            </a:extLst>
          </p:cNvPr>
          <p:cNvSpPr txBox="1">
            <a:spLocks/>
          </p:cNvSpPr>
          <p:nvPr/>
        </p:nvSpPr>
        <p:spPr>
          <a:xfrm>
            <a:off x="5220072" y="1210059"/>
            <a:ext cx="3816424" cy="3449923"/>
          </a:xfrm>
          <a:prstGeom prst="rect">
            <a:avLst/>
          </a:prstGeom>
        </p:spPr>
        <p:txBody>
          <a:bodyPr>
            <a:normAutofit lnSpcReduction="10000"/>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a:buFont typeface="Wingdings 2"/>
              <a:buNone/>
            </a:pPr>
            <a:r>
              <a:rPr lang="tr-TR" sz="1400" b="1" u="sng" dirty="0">
                <a:effectLst>
                  <a:outerShdw blurRad="38100" dist="38100" dir="2700000" algn="tl">
                    <a:srgbClr val="000000">
                      <a:alpha val="43137"/>
                    </a:srgbClr>
                  </a:outerShdw>
                </a:effectLst>
              </a:rPr>
              <a:t>3- NUR TATAR SPOR KOMPLEKSİ</a:t>
            </a:r>
            <a:endParaRPr lang="tr-TR" sz="1400" u="sng" dirty="0">
              <a:effectLst>
                <a:outerShdw blurRad="38100" dist="38100" dir="2700000" algn="tl">
                  <a:srgbClr val="000000">
                    <a:alpha val="43137"/>
                  </a:srgbClr>
                </a:outerShdw>
              </a:effectLst>
            </a:endParaRPr>
          </a:p>
          <a:p>
            <a:r>
              <a:rPr lang="tr-TR" sz="1400" dirty="0">
                <a:effectLst>
                  <a:outerShdw blurRad="38100" dist="38100" dir="2700000" algn="tl">
                    <a:srgbClr val="000000">
                      <a:alpha val="43137"/>
                    </a:srgbClr>
                  </a:outerShdw>
                </a:effectLst>
              </a:rPr>
              <a:t>Boks</a:t>
            </a:r>
          </a:p>
          <a:p>
            <a:r>
              <a:rPr lang="tr-TR" sz="1400" dirty="0">
                <a:effectLst>
                  <a:outerShdw blurRad="38100" dist="38100" dir="2700000" algn="tl">
                    <a:srgbClr val="000000">
                      <a:alpha val="43137"/>
                    </a:srgbClr>
                  </a:outerShdw>
                </a:effectLst>
              </a:rPr>
              <a:t>Futbol</a:t>
            </a:r>
          </a:p>
          <a:p>
            <a:pPr marL="0" indent="0">
              <a:buNone/>
            </a:pPr>
            <a:endParaRPr lang="tr-TR" sz="1400" dirty="0">
              <a:effectLst>
                <a:outerShdw blurRad="38100" dist="38100" dir="2700000" algn="tl">
                  <a:srgbClr val="000000">
                    <a:alpha val="43137"/>
                  </a:srgbClr>
                </a:outerShdw>
              </a:effectLst>
            </a:endParaRPr>
          </a:p>
          <a:p>
            <a:pPr marL="0" indent="0">
              <a:buFont typeface="Wingdings 2"/>
              <a:buNone/>
            </a:pPr>
            <a:r>
              <a:rPr lang="tr-TR" sz="1400" b="1" u="sng" dirty="0">
                <a:effectLst>
                  <a:outerShdw blurRad="38100" dist="38100" dir="2700000" algn="tl">
                    <a:srgbClr val="000000">
                      <a:alpha val="43137"/>
                    </a:srgbClr>
                  </a:outerShdw>
                </a:effectLst>
              </a:rPr>
              <a:t>4- ATATÜRK STADI </a:t>
            </a:r>
            <a:endParaRPr lang="tr-TR" sz="1400" u="sng" dirty="0">
              <a:effectLst>
                <a:outerShdw blurRad="38100" dist="38100" dir="2700000" algn="tl">
                  <a:srgbClr val="000000">
                    <a:alpha val="43137"/>
                  </a:srgbClr>
                </a:outerShdw>
              </a:effectLst>
            </a:endParaRPr>
          </a:p>
          <a:p>
            <a:r>
              <a:rPr lang="tr-TR" sz="1400" dirty="0">
                <a:effectLst>
                  <a:outerShdw blurRad="38100" dist="38100" dir="2700000" algn="tl">
                    <a:srgbClr val="000000">
                      <a:alpha val="43137"/>
                    </a:srgbClr>
                  </a:outerShdw>
                </a:effectLst>
              </a:rPr>
              <a:t>Atletizm</a:t>
            </a:r>
          </a:p>
          <a:p>
            <a:pPr marL="0" indent="0">
              <a:buNone/>
            </a:pPr>
            <a:endParaRPr lang="tr-TR" sz="1400" dirty="0">
              <a:effectLst>
                <a:outerShdw blurRad="38100" dist="38100" dir="2700000" algn="tl">
                  <a:srgbClr val="000000">
                    <a:alpha val="43137"/>
                  </a:srgbClr>
                </a:outerShdw>
              </a:effectLst>
            </a:endParaRPr>
          </a:p>
          <a:p>
            <a:pPr marL="0" indent="0">
              <a:buFont typeface="Wingdings 2"/>
              <a:buNone/>
            </a:pPr>
            <a:r>
              <a:rPr lang="tr-TR" sz="1400" b="1" dirty="0">
                <a:effectLst>
                  <a:outerShdw blurRad="38100" dist="38100" dir="2700000" algn="tl">
                    <a:srgbClr val="000000">
                      <a:alpha val="43137"/>
                    </a:srgbClr>
                  </a:outerShdw>
                </a:effectLst>
              </a:rPr>
              <a:t>5- </a:t>
            </a:r>
            <a:r>
              <a:rPr lang="tr-TR" sz="1400" b="1" u="sng" dirty="0">
                <a:effectLst>
                  <a:outerShdw blurRad="38100" dist="38100" dir="2700000" algn="tl">
                    <a:srgbClr val="000000">
                      <a:alpha val="43137"/>
                    </a:srgbClr>
                  </a:outerShdw>
                </a:effectLst>
              </a:rPr>
              <a:t>SÜPHAN SPOR SALONU</a:t>
            </a:r>
            <a:endParaRPr lang="tr-TR" sz="1400" u="sng" dirty="0">
              <a:effectLst>
                <a:outerShdw blurRad="38100" dist="38100" dir="2700000" algn="tl">
                  <a:srgbClr val="000000">
                    <a:alpha val="43137"/>
                  </a:srgbClr>
                </a:outerShdw>
              </a:effectLst>
            </a:endParaRPr>
          </a:p>
          <a:p>
            <a:r>
              <a:rPr lang="tr-TR" sz="1400" dirty="0">
                <a:effectLst>
                  <a:outerShdw blurRad="38100" dist="38100" dir="2700000" algn="tl">
                    <a:srgbClr val="000000">
                      <a:alpha val="43137"/>
                    </a:srgbClr>
                  </a:outerShdw>
                </a:effectLst>
              </a:rPr>
              <a:t>Beden Eğitimi Hazırlık Kursu</a:t>
            </a:r>
          </a:p>
          <a:p>
            <a:pPr marL="0" indent="0">
              <a:buNone/>
            </a:pPr>
            <a:endParaRPr lang="tr-TR" sz="1400" dirty="0">
              <a:effectLst>
                <a:outerShdw blurRad="38100" dist="38100" dir="2700000" algn="tl">
                  <a:srgbClr val="000000">
                    <a:alpha val="43137"/>
                  </a:srgbClr>
                </a:outerShdw>
              </a:effectLst>
            </a:endParaRPr>
          </a:p>
          <a:p>
            <a:pPr marL="0" indent="0">
              <a:buFont typeface="Wingdings 2"/>
              <a:buNone/>
            </a:pPr>
            <a:r>
              <a:rPr lang="tr-TR" sz="1400" b="1" dirty="0">
                <a:effectLst>
                  <a:outerShdw blurRad="38100" dist="38100" dir="2700000" algn="tl">
                    <a:srgbClr val="000000">
                      <a:alpha val="43137"/>
                    </a:srgbClr>
                  </a:outerShdw>
                </a:effectLst>
              </a:rPr>
              <a:t>6- </a:t>
            </a:r>
            <a:r>
              <a:rPr lang="tr-TR" sz="1400" dirty="0">
                <a:effectLst>
                  <a:outerShdw blurRad="38100" dist="38100" dir="2700000" algn="tl">
                    <a:srgbClr val="000000">
                      <a:alpha val="43137"/>
                    </a:srgbClr>
                  </a:outerShdw>
                </a:effectLst>
              </a:rPr>
              <a:t>Yapımı bitmek üzere olan Nur Tatar Yüzme Havuzu ve Gençlik merkezinde faaliyetlerimiz olacaktır.</a:t>
            </a:r>
          </a:p>
          <a:p>
            <a:pPr marL="0" indent="0">
              <a:buFont typeface="Wingdings 2"/>
              <a:buNone/>
            </a:pPr>
            <a:r>
              <a:rPr lang="tr-TR" sz="1400" b="1" dirty="0">
                <a:effectLst>
                  <a:outerShdw blurRad="38100" dist="38100" dir="2700000" algn="tl">
                    <a:srgbClr val="000000">
                      <a:alpha val="43137"/>
                    </a:srgbClr>
                  </a:outerShdw>
                </a:effectLst>
              </a:rPr>
              <a:t>7-</a:t>
            </a:r>
            <a:r>
              <a:rPr lang="tr-TR" sz="1400" dirty="0">
                <a:effectLst>
                  <a:outerShdw blurRad="38100" dist="38100" dir="2700000" algn="tl">
                    <a:srgbClr val="000000">
                      <a:alpha val="43137"/>
                    </a:srgbClr>
                  </a:outerShdw>
                </a:effectLst>
              </a:rPr>
              <a:t>Kent Meydanı etkinliklerimiz.</a:t>
            </a:r>
          </a:p>
        </p:txBody>
      </p:sp>
      <p:sp>
        <p:nvSpPr>
          <p:cNvPr id="6" name="1 Başlık">
            <a:extLst>
              <a:ext uri="{FF2B5EF4-FFF2-40B4-BE49-F238E27FC236}">
                <a16:creationId xmlns:a16="http://schemas.microsoft.com/office/drawing/2014/main" id="{AEC70594-F510-F22C-D16E-A949AD91A8E7}"/>
              </a:ext>
            </a:extLst>
          </p:cNvPr>
          <p:cNvSpPr txBox="1">
            <a:spLocks/>
          </p:cNvSpPr>
          <p:nvPr/>
        </p:nvSpPr>
        <p:spPr>
          <a:xfrm>
            <a:off x="0" y="29441"/>
            <a:ext cx="9144000" cy="370609"/>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tr-TR" sz="2000" dirty="0">
                <a:solidFill>
                  <a:schemeClr val="tx1"/>
                </a:solidFill>
                <a:effectLst>
                  <a:outerShdw blurRad="38100" dist="38100" dir="2700000" algn="tl">
                    <a:srgbClr val="000000">
                      <a:alpha val="43137"/>
                    </a:srgbClr>
                  </a:outerShdw>
                </a:effectLst>
                <a:highlight>
                  <a:srgbClr val="FF0000"/>
                </a:highlight>
              </a:rPr>
              <a:t>GENÇLİK VE SPOR MÜDÜRLÜĞÜ</a:t>
            </a:r>
          </a:p>
        </p:txBody>
      </p:sp>
    </p:spTree>
    <p:extLst>
      <p:ext uri="{BB962C8B-B14F-4D97-AF65-F5344CB8AC3E}">
        <p14:creationId xmlns:p14="http://schemas.microsoft.com/office/powerpoint/2010/main" val="3436201894"/>
      </p:ext>
    </p:extLst>
  </p:cSld>
  <p:clrMapOvr>
    <a:masterClrMapping/>
  </p:clrMapOvr>
  <p:transition>
    <p:wipe dir="r"/>
  </p:transition>
</p:sld>
</file>

<file path=ppt/slides/slide8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p:cNvSpPr>
            <a:spLocks noGrp="1"/>
          </p:cNvSpPr>
          <p:nvPr>
            <p:ph type="title"/>
          </p:nvPr>
        </p:nvSpPr>
        <p:spPr>
          <a:xfrm>
            <a:off x="251520" y="1707654"/>
            <a:ext cx="8291264" cy="1611636"/>
          </a:xfrm>
        </p:spPr>
        <p:txBody>
          <a:bodyPr>
            <a:noAutofit/>
          </a:bodyPr>
          <a:lstStyle/>
          <a:p>
            <a:pPr algn="ctr"/>
            <a:r>
              <a:rPr lang="tr-TR" sz="6600" b="1" dirty="0">
                <a:solidFill>
                  <a:schemeClr val="tx1"/>
                </a:solidFill>
                <a:effectLst>
                  <a:outerShdw blurRad="38100" dist="38100" dir="2700000" algn="tl">
                    <a:srgbClr val="000000">
                      <a:alpha val="43137"/>
                    </a:srgbClr>
                  </a:outerShdw>
                </a:effectLst>
              </a:rPr>
              <a:t>KADIN VE AİLE</a:t>
            </a:r>
            <a:br>
              <a:rPr lang="tr-TR" sz="6600" b="1" dirty="0">
                <a:solidFill>
                  <a:schemeClr val="tx1"/>
                </a:solidFill>
                <a:effectLst>
                  <a:outerShdw blurRad="38100" dist="38100" dir="2700000" algn="tl">
                    <a:srgbClr val="000000">
                      <a:alpha val="43137"/>
                    </a:srgbClr>
                  </a:outerShdw>
                </a:effectLst>
              </a:rPr>
            </a:br>
            <a:r>
              <a:rPr lang="tr-TR" sz="6600" b="1" dirty="0">
                <a:solidFill>
                  <a:schemeClr val="tx1"/>
                </a:solidFill>
                <a:effectLst>
                  <a:outerShdw blurRad="38100" dist="38100" dir="2700000" algn="tl">
                    <a:srgbClr val="000000">
                      <a:alpha val="43137"/>
                    </a:srgbClr>
                  </a:outerShdw>
                </a:effectLst>
              </a:rPr>
              <a:t>MÜDÜRLÜĞÜ</a:t>
            </a:r>
          </a:p>
        </p:txBody>
      </p:sp>
      <p:sp>
        <p:nvSpPr>
          <p:cNvPr id="3" name="Slayt Numarası Yer Tutucusu 2">
            <a:extLst>
              <a:ext uri="{FF2B5EF4-FFF2-40B4-BE49-F238E27FC236}">
                <a16:creationId xmlns:a16="http://schemas.microsoft.com/office/drawing/2014/main" id="{14F2581C-C6C7-478F-ABB6-877EA5DAE85E}"/>
              </a:ext>
            </a:extLst>
          </p:cNvPr>
          <p:cNvSpPr>
            <a:spLocks noGrp="1"/>
          </p:cNvSpPr>
          <p:nvPr>
            <p:ph type="sldNum" sz="quarter" idx="12"/>
          </p:nvPr>
        </p:nvSpPr>
        <p:spPr/>
        <p:txBody>
          <a:bodyPr/>
          <a:lstStyle/>
          <a:p>
            <a:fld id="{4B13ACF3-0F2D-4C6A-AD1F-FFBCFBC22504}" type="slidenum">
              <a:rPr lang="tr-TR" smtClean="0">
                <a:solidFill>
                  <a:schemeClr val="tx1"/>
                </a:solidFill>
                <a:effectLst>
                  <a:outerShdw blurRad="38100" dist="38100" dir="2700000" algn="tl">
                    <a:srgbClr val="000000">
                      <a:alpha val="43137"/>
                    </a:srgbClr>
                  </a:outerShdw>
                </a:effectLst>
              </a:rPr>
              <a:pPr/>
              <a:t>87</a:t>
            </a:fld>
            <a:endParaRPr lang="tr-TR">
              <a:solidFill>
                <a:schemeClr val="tx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22933003"/>
      </p:ext>
    </p:extLst>
  </p:cSld>
  <p:clrMapOvr>
    <a:masterClrMapping/>
  </p:clrMapOvr>
  <p:transition>
    <p:wipe dir="r"/>
  </p:transition>
</p:sld>
</file>

<file path=ppt/slides/slide8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33DC585A-8619-42D2-A975-DE0792B3972C}"/>
              </a:ext>
            </a:extLst>
          </p:cNvPr>
          <p:cNvSpPr>
            <a:spLocks noGrp="1"/>
          </p:cNvSpPr>
          <p:nvPr>
            <p:ph type="title"/>
          </p:nvPr>
        </p:nvSpPr>
        <p:spPr>
          <a:xfrm>
            <a:off x="539552" y="512440"/>
            <a:ext cx="8229600" cy="459508"/>
          </a:xfrm>
        </p:spPr>
        <p:txBody>
          <a:bodyPr>
            <a:normAutofit fontScale="90000"/>
          </a:bodyPr>
          <a:lstStyle/>
          <a:p>
            <a:pPr algn="ctr"/>
            <a:r>
              <a:rPr lang="tr-TR" sz="3000" b="1" dirty="0">
                <a:solidFill>
                  <a:schemeClr val="tx1"/>
                </a:solidFill>
                <a:effectLst>
                  <a:outerShdw blurRad="38100" dist="38100" dir="2700000" algn="tl">
                    <a:srgbClr val="000000">
                      <a:alpha val="43137"/>
                    </a:srgbClr>
                  </a:outerShdw>
                </a:effectLst>
              </a:rPr>
              <a:t>AİLE VE TOPLUM MERKEZİ FAALİYETLERİ</a:t>
            </a:r>
          </a:p>
        </p:txBody>
      </p:sp>
      <p:sp>
        <p:nvSpPr>
          <p:cNvPr id="5" name="1 Başlık">
            <a:extLst>
              <a:ext uri="{FF2B5EF4-FFF2-40B4-BE49-F238E27FC236}">
                <a16:creationId xmlns:a16="http://schemas.microsoft.com/office/drawing/2014/main" id="{53A3F3E4-0848-45DF-A5DB-C4A4262ECD03}"/>
              </a:ext>
            </a:extLst>
          </p:cNvPr>
          <p:cNvSpPr txBox="1">
            <a:spLocks/>
          </p:cNvSpPr>
          <p:nvPr/>
        </p:nvSpPr>
        <p:spPr bwMode="auto">
          <a:xfrm rot="5400000" flipV="1">
            <a:off x="1035019" y="2939189"/>
            <a:ext cx="3980198" cy="45719"/>
          </a:xfrm>
          <a:prstGeom prst="rect">
            <a:avLst/>
          </a:prstGeom>
          <a:solidFill>
            <a:schemeClr val="tx1"/>
          </a:solidFill>
          <a:ln w="9525">
            <a:noFill/>
            <a:miter lim="800000"/>
            <a:headEnd/>
            <a:tailEnd/>
          </a:ln>
        </p:spPr>
        <p:txBody>
          <a:bodyPr anchor="ctr"/>
          <a:lstStyle/>
          <a:p>
            <a:pPr algn="ctr"/>
            <a:endParaRPr lang="tr-TR" dirty="0">
              <a:effectLst>
                <a:outerShdw blurRad="38100" dist="38100" dir="2700000" algn="tl">
                  <a:srgbClr val="000000">
                    <a:alpha val="43137"/>
                  </a:srgbClr>
                </a:outerShdw>
              </a:effectLst>
              <a:latin typeface="Calibri" pitchFamily="34" charset="0"/>
            </a:endParaRPr>
          </a:p>
        </p:txBody>
      </p:sp>
      <p:sp>
        <p:nvSpPr>
          <p:cNvPr id="6" name="1 Başlık">
            <a:extLst>
              <a:ext uri="{FF2B5EF4-FFF2-40B4-BE49-F238E27FC236}">
                <a16:creationId xmlns:a16="http://schemas.microsoft.com/office/drawing/2014/main" id="{0B02E330-68FC-43A0-9673-85A6605E1677}"/>
              </a:ext>
            </a:extLst>
          </p:cNvPr>
          <p:cNvSpPr txBox="1">
            <a:spLocks/>
          </p:cNvSpPr>
          <p:nvPr/>
        </p:nvSpPr>
        <p:spPr bwMode="auto">
          <a:xfrm rot="5400000" flipV="1">
            <a:off x="4143217" y="2939188"/>
            <a:ext cx="3980199" cy="45719"/>
          </a:xfrm>
          <a:prstGeom prst="rect">
            <a:avLst/>
          </a:prstGeom>
          <a:solidFill>
            <a:schemeClr val="tx1"/>
          </a:solidFill>
          <a:ln w="9525">
            <a:noFill/>
            <a:miter lim="800000"/>
            <a:headEnd/>
            <a:tailEnd/>
          </a:ln>
        </p:spPr>
        <p:txBody>
          <a:bodyPr anchor="ctr"/>
          <a:lstStyle/>
          <a:p>
            <a:pPr algn="ctr"/>
            <a:endParaRPr lang="tr-TR" dirty="0">
              <a:effectLst>
                <a:outerShdw blurRad="38100" dist="38100" dir="2700000" algn="tl">
                  <a:srgbClr val="000000">
                    <a:alpha val="43137"/>
                  </a:srgbClr>
                </a:outerShdw>
              </a:effectLst>
              <a:latin typeface="Calibri" pitchFamily="34" charset="0"/>
            </a:endParaRPr>
          </a:p>
        </p:txBody>
      </p:sp>
      <p:sp>
        <p:nvSpPr>
          <p:cNvPr id="7" name="Metin kutusu 6">
            <a:extLst>
              <a:ext uri="{FF2B5EF4-FFF2-40B4-BE49-F238E27FC236}">
                <a16:creationId xmlns:a16="http://schemas.microsoft.com/office/drawing/2014/main" id="{47644625-5662-4D03-83FD-BE53C48A41B9}"/>
              </a:ext>
            </a:extLst>
          </p:cNvPr>
          <p:cNvSpPr txBox="1"/>
          <p:nvPr/>
        </p:nvSpPr>
        <p:spPr>
          <a:xfrm>
            <a:off x="135226" y="3507854"/>
            <a:ext cx="2894562" cy="1600438"/>
          </a:xfrm>
          <a:prstGeom prst="rect">
            <a:avLst/>
          </a:prstGeom>
          <a:noFill/>
        </p:spPr>
        <p:txBody>
          <a:bodyPr wrap="square" rtlCol="0">
            <a:spAutoFit/>
          </a:bodyPr>
          <a:lstStyle/>
          <a:p>
            <a:r>
              <a:rPr lang="tr-TR" sz="1400" dirty="0">
                <a:effectLst>
                  <a:outerShdw blurRad="38100" dist="38100" dir="2700000" algn="tl">
                    <a:srgbClr val="000000">
                      <a:alpha val="43137"/>
                    </a:srgbClr>
                  </a:outerShdw>
                </a:effectLst>
              </a:rPr>
              <a:t>Sensörlerle etrafı algılayan robot,</a:t>
            </a:r>
            <a:r>
              <a:rPr lang="tr-TR" sz="1400" b="1" dirty="0">
                <a:effectLst>
                  <a:outerShdw blurRad="38100" dist="38100" dir="2700000" algn="tl">
                    <a:srgbClr val="000000">
                      <a:alpha val="43137"/>
                    </a:srgbClr>
                  </a:outerShdw>
                </a:effectLst>
              </a:rPr>
              <a:t> </a:t>
            </a:r>
            <a:r>
              <a:rPr lang="tr-TR" sz="1400" dirty="0">
                <a:effectLst>
                  <a:outerShdw blurRad="38100" dist="38100" dir="2700000" algn="tl">
                    <a:srgbClr val="000000">
                      <a:alpha val="43137"/>
                    </a:srgbClr>
                  </a:outerShdw>
                </a:effectLst>
              </a:rPr>
              <a:t>motorlar sayesinde eylemleri gerçekleştirecek. Bu eylemlerin ne olacağına ise insanlar tarafından verilen komutlarla dolu hesaplama birimleri karar verecek olan çocuklarımız.</a:t>
            </a:r>
          </a:p>
        </p:txBody>
      </p:sp>
      <p:sp>
        <p:nvSpPr>
          <p:cNvPr id="9" name="Başlık 3">
            <a:extLst>
              <a:ext uri="{FF2B5EF4-FFF2-40B4-BE49-F238E27FC236}">
                <a16:creationId xmlns:a16="http://schemas.microsoft.com/office/drawing/2014/main" id="{A63419C8-EC19-4235-B427-E4CBD957BD29}"/>
              </a:ext>
            </a:extLst>
          </p:cNvPr>
          <p:cNvSpPr txBox="1">
            <a:spLocks/>
          </p:cNvSpPr>
          <p:nvPr/>
        </p:nvSpPr>
        <p:spPr>
          <a:xfrm>
            <a:off x="225964" y="874805"/>
            <a:ext cx="2798882" cy="514692"/>
          </a:xfrm>
          <a:prstGeom prst="rect">
            <a:avLst/>
          </a:prstGeom>
        </p:spPr>
        <p:txBody>
          <a:bodyPr vert="horz" lIns="0" rIns="0" bIns="0" anchor="b">
            <a:normAutofit fontScale="975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tr-TR" sz="2000" dirty="0">
                <a:solidFill>
                  <a:schemeClr val="tx1"/>
                </a:solidFill>
                <a:effectLst>
                  <a:outerShdw blurRad="38100" dist="38100" dir="2700000" algn="tl">
                    <a:srgbClr val="000000">
                      <a:alpha val="43137"/>
                    </a:srgbClr>
                  </a:outerShdw>
                </a:effectLst>
              </a:rPr>
              <a:t>ROBOTİK KODLAMA</a:t>
            </a:r>
          </a:p>
        </p:txBody>
      </p:sp>
      <p:sp>
        <p:nvSpPr>
          <p:cNvPr id="11" name="Başlık 3">
            <a:extLst>
              <a:ext uri="{FF2B5EF4-FFF2-40B4-BE49-F238E27FC236}">
                <a16:creationId xmlns:a16="http://schemas.microsoft.com/office/drawing/2014/main" id="{2355D24E-7469-413A-9D34-EF43C08EA702}"/>
              </a:ext>
            </a:extLst>
          </p:cNvPr>
          <p:cNvSpPr txBox="1">
            <a:spLocks/>
          </p:cNvSpPr>
          <p:nvPr/>
        </p:nvSpPr>
        <p:spPr>
          <a:xfrm>
            <a:off x="3275855" y="1109095"/>
            <a:ext cx="2692095" cy="325734"/>
          </a:xfrm>
          <a:prstGeom prst="rect">
            <a:avLst/>
          </a:prstGeom>
        </p:spPr>
        <p:txBody>
          <a:bodyPr vert="horz" lIns="0" rIns="0" bIns="0" anchor="b">
            <a:normAutofit fontScale="97500" lnSpcReduction="1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tr-TR" sz="2000" dirty="0">
                <a:solidFill>
                  <a:schemeClr val="tx1"/>
                </a:solidFill>
                <a:effectLst>
                  <a:outerShdw blurRad="38100" dist="38100" dir="2700000" algn="tl">
                    <a:srgbClr val="000000">
                      <a:alpha val="43137"/>
                    </a:srgbClr>
                  </a:outerShdw>
                </a:effectLst>
              </a:rPr>
              <a:t>İNGİLİZCE KURSU</a:t>
            </a:r>
          </a:p>
        </p:txBody>
      </p:sp>
      <p:sp>
        <p:nvSpPr>
          <p:cNvPr id="12" name="Metin kutusu 11">
            <a:extLst>
              <a:ext uri="{FF2B5EF4-FFF2-40B4-BE49-F238E27FC236}">
                <a16:creationId xmlns:a16="http://schemas.microsoft.com/office/drawing/2014/main" id="{79F6AD2E-71B1-4B20-B0EB-019B5337F0C5}"/>
              </a:ext>
            </a:extLst>
          </p:cNvPr>
          <p:cNvSpPr txBox="1"/>
          <p:nvPr/>
        </p:nvSpPr>
        <p:spPr>
          <a:xfrm>
            <a:off x="3234562" y="3863104"/>
            <a:ext cx="2758037" cy="738664"/>
          </a:xfrm>
          <a:prstGeom prst="rect">
            <a:avLst/>
          </a:prstGeom>
          <a:noFill/>
        </p:spPr>
        <p:txBody>
          <a:bodyPr wrap="square" rtlCol="0">
            <a:spAutoFit/>
          </a:bodyPr>
          <a:lstStyle/>
          <a:p>
            <a:r>
              <a:rPr lang="tr-TR" sz="1400" dirty="0">
                <a:effectLst>
                  <a:outerShdw blurRad="38100" dist="38100" dir="2700000" algn="tl">
                    <a:srgbClr val="000000">
                      <a:alpha val="43137"/>
                    </a:srgbClr>
                  </a:outerShdw>
                </a:effectLst>
              </a:rPr>
              <a:t>İngilizce kursumuzda çocuklarımız yeni dillere ve yeni dünyalara kapılar aralıyor.</a:t>
            </a:r>
          </a:p>
        </p:txBody>
      </p:sp>
      <p:sp>
        <p:nvSpPr>
          <p:cNvPr id="15" name="Metin kutusu 14">
            <a:extLst>
              <a:ext uri="{FF2B5EF4-FFF2-40B4-BE49-F238E27FC236}">
                <a16:creationId xmlns:a16="http://schemas.microsoft.com/office/drawing/2014/main" id="{A6DB09ED-3E1A-4295-8E85-7FD03306A41A}"/>
              </a:ext>
            </a:extLst>
          </p:cNvPr>
          <p:cNvSpPr txBox="1"/>
          <p:nvPr/>
        </p:nvSpPr>
        <p:spPr>
          <a:xfrm>
            <a:off x="6394771" y="3647661"/>
            <a:ext cx="2588299" cy="954107"/>
          </a:xfrm>
          <a:prstGeom prst="rect">
            <a:avLst/>
          </a:prstGeom>
          <a:noFill/>
        </p:spPr>
        <p:txBody>
          <a:bodyPr wrap="square" rtlCol="0">
            <a:spAutoFit/>
          </a:bodyPr>
          <a:lstStyle/>
          <a:p>
            <a:r>
              <a:rPr lang="tr-TR" sz="1400" dirty="0">
                <a:effectLst>
                  <a:outerShdw blurRad="38100" dist="38100" dir="2700000" algn="tl">
                    <a:srgbClr val="000000">
                      <a:alpha val="43137"/>
                    </a:srgbClr>
                  </a:outerShdw>
                </a:effectLst>
              </a:rPr>
              <a:t>Bu kursta ahşap </a:t>
            </a:r>
            <a:r>
              <a:rPr lang="tr-TR" sz="1400" dirty="0" err="1">
                <a:effectLst>
                  <a:outerShdw blurRad="38100" dist="38100" dir="2700000" algn="tl">
                    <a:srgbClr val="000000">
                      <a:alpha val="43137"/>
                    </a:srgbClr>
                  </a:outerShdw>
                </a:effectLst>
              </a:rPr>
              <a:t>boyama,bal</a:t>
            </a:r>
            <a:r>
              <a:rPr lang="tr-TR" sz="1400" dirty="0">
                <a:effectLst>
                  <a:outerShdw blurRad="38100" dist="38100" dir="2700000" algn="tl">
                    <a:srgbClr val="000000">
                      <a:alpha val="43137"/>
                    </a:srgbClr>
                  </a:outerShdw>
                </a:effectLst>
              </a:rPr>
              <a:t> kabağı oyumu, alanlarda kursiyerlere eğitim verilmektedir.</a:t>
            </a:r>
          </a:p>
        </p:txBody>
      </p:sp>
      <p:sp>
        <p:nvSpPr>
          <p:cNvPr id="16" name="Başlık 3">
            <a:extLst>
              <a:ext uri="{FF2B5EF4-FFF2-40B4-BE49-F238E27FC236}">
                <a16:creationId xmlns:a16="http://schemas.microsoft.com/office/drawing/2014/main" id="{6F47CD10-07D8-4F5B-8251-6BB288F37D66}"/>
              </a:ext>
            </a:extLst>
          </p:cNvPr>
          <p:cNvSpPr txBox="1">
            <a:spLocks/>
          </p:cNvSpPr>
          <p:nvPr/>
        </p:nvSpPr>
        <p:spPr>
          <a:xfrm>
            <a:off x="6354942" y="1117191"/>
            <a:ext cx="2765416" cy="325734"/>
          </a:xfrm>
          <a:prstGeom prst="rect">
            <a:avLst/>
          </a:prstGeom>
        </p:spPr>
        <p:txBody>
          <a:bodyPr vert="horz" lIns="0" rIns="0" bIns="0" anchor="b">
            <a:normAutofit fontScale="97500" lnSpcReduction="1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tr-TR" sz="2000" dirty="0">
                <a:solidFill>
                  <a:schemeClr val="tx1"/>
                </a:solidFill>
                <a:effectLst>
                  <a:outerShdw blurRad="38100" dist="38100" dir="2700000" algn="tl">
                    <a:srgbClr val="000000">
                      <a:alpha val="43137"/>
                    </a:srgbClr>
                  </a:outerShdw>
                </a:effectLst>
              </a:rPr>
              <a:t>EL SANATLARI</a:t>
            </a:r>
          </a:p>
        </p:txBody>
      </p:sp>
      <p:sp>
        <p:nvSpPr>
          <p:cNvPr id="2" name="Slayt Numarası Yer Tutucusu 1">
            <a:extLst>
              <a:ext uri="{FF2B5EF4-FFF2-40B4-BE49-F238E27FC236}">
                <a16:creationId xmlns:a16="http://schemas.microsoft.com/office/drawing/2014/main" id="{722C3325-0846-49C7-A14E-39B7B3D89F13}"/>
              </a:ext>
            </a:extLst>
          </p:cNvPr>
          <p:cNvSpPr>
            <a:spLocks noGrp="1"/>
          </p:cNvSpPr>
          <p:nvPr>
            <p:ph type="sldNum" sz="quarter" idx="12"/>
          </p:nvPr>
        </p:nvSpPr>
        <p:spPr/>
        <p:txBody>
          <a:bodyPr/>
          <a:lstStyle/>
          <a:p>
            <a:fld id="{4B13ACF3-0F2D-4C6A-AD1F-FFBCFBC22504}" type="slidenum">
              <a:rPr lang="tr-TR" smtClean="0">
                <a:solidFill>
                  <a:schemeClr val="tx1"/>
                </a:solidFill>
                <a:effectLst>
                  <a:outerShdw blurRad="38100" dist="38100" dir="2700000" algn="tl">
                    <a:srgbClr val="000000">
                      <a:alpha val="43137"/>
                    </a:srgbClr>
                  </a:outerShdw>
                </a:effectLst>
              </a:rPr>
              <a:pPr/>
              <a:t>88</a:t>
            </a:fld>
            <a:endParaRPr lang="tr-TR">
              <a:solidFill>
                <a:schemeClr val="tx1"/>
              </a:solidFill>
              <a:effectLst>
                <a:outerShdw blurRad="38100" dist="38100" dir="2700000" algn="tl">
                  <a:srgbClr val="000000">
                    <a:alpha val="43137"/>
                  </a:srgbClr>
                </a:outerShdw>
              </a:effectLst>
            </a:endParaRPr>
          </a:p>
        </p:txBody>
      </p:sp>
      <p:pic>
        <p:nvPicPr>
          <p:cNvPr id="3" name="Resim 2">
            <a:extLst>
              <a:ext uri="{FF2B5EF4-FFF2-40B4-BE49-F238E27FC236}">
                <a16:creationId xmlns:a16="http://schemas.microsoft.com/office/drawing/2014/main" id="{CCD8DD20-8617-2180-62C2-9E15C13299F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3406" y="1489226"/>
            <a:ext cx="2656581" cy="201862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8" name="Resim 7">
            <a:extLst>
              <a:ext uri="{FF2B5EF4-FFF2-40B4-BE49-F238E27FC236}">
                <a16:creationId xmlns:a16="http://schemas.microsoft.com/office/drawing/2014/main" id="{BA1F397B-8238-AE2D-9048-AB6224AE0AD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31840" y="1489227"/>
            <a:ext cx="2888343" cy="204208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Resim 9">
            <a:extLst>
              <a:ext uri="{FF2B5EF4-FFF2-40B4-BE49-F238E27FC236}">
                <a16:creationId xmlns:a16="http://schemas.microsoft.com/office/drawing/2014/main" id="{2E229E16-29CB-C88B-F475-20834BC7B79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22658"/>
          <a:stretch/>
        </p:blipFill>
        <p:spPr>
          <a:xfrm>
            <a:off x="6255458" y="1588169"/>
            <a:ext cx="2645136" cy="192740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3" name="1 Başlık">
            <a:extLst>
              <a:ext uri="{FF2B5EF4-FFF2-40B4-BE49-F238E27FC236}">
                <a16:creationId xmlns:a16="http://schemas.microsoft.com/office/drawing/2014/main" id="{E995B449-3EA1-4008-2D7B-EC8DAE5BDDDD}"/>
              </a:ext>
            </a:extLst>
          </p:cNvPr>
          <p:cNvSpPr txBox="1">
            <a:spLocks/>
          </p:cNvSpPr>
          <p:nvPr/>
        </p:nvSpPr>
        <p:spPr>
          <a:xfrm>
            <a:off x="0" y="29441"/>
            <a:ext cx="9144000" cy="370609"/>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tr-TR" sz="2000" dirty="0">
                <a:solidFill>
                  <a:schemeClr val="tx1"/>
                </a:solidFill>
                <a:effectLst>
                  <a:outerShdw blurRad="38100" dist="38100" dir="2700000" algn="tl">
                    <a:srgbClr val="000000">
                      <a:alpha val="43137"/>
                    </a:srgbClr>
                  </a:outerShdw>
                </a:effectLst>
                <a:highlight>
                  <a:srgbClr val="FF0000"/>
                </a:highlight>
              </a:rPr>
              <a:t>KADIN VE AİLE MÜDÜRLÜĞÜ</a:t>
            </a:r>
          </a:p>
        </p:txBody>
      </p:sp>
    </p:spTree>
    <p:extLst>
      <p:ext uri="{BB962C8B-B14F-4D97-AF65-F5344CB8AC3E}">
        <p14:creationId xmlns:p14="http://schemas.microsoft.com/office/powerpoint/2010/main" val="1106034272"/>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decel="50000" fill="hold">
                                          <p:stCondLst>
                                            <p:cond delay="0"/>
                                          </p:stCondLst>
                                        </p:cTn>
                                        <p:tgtEl>
                                          <p:spTgt spid="3"/>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3"/>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3"/>
                                        </p:tgtEl>
                                        <p:attrNameLst>
                                          <p:attrName>ppt_w</p:attrName>
                                        </p:attrNameLst>
                                      </p:cBhvr>
                                      <p:tavLst>
                                        <p:tav tm="0">
                                          <p:val>
                                            <p:strVal val="#ppt_w*.05"/>
                                          </p:val>
                                        </p:tav>
                                        <p:tav tm="100000">
                                          <p:val>
                                            <p:strVal val="#ppt_w"/>
                                          </p:val>
                                        </p:tav>
                                      </p:tavLst>
                                    </p:anim>
                                    <p:anim calcmode="lin" valueType="num">
                                      <p:cBhvr>
                                        <p:cTn id="10" dur="1000" fill="hold"/>
                                        <p:tgtEl>
                                          <p:spTgt spid="3"/>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3"/>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3"/>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3"/>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52" presetClass="entr" presetSubtype="0" fill="hold" nodeType="clickEffect">
                                  <p:stCondLst>
                                    <p:cond delay="500"/>
                                  </p:stCondLst>
                                  <p:childTnLst>
                                    <p:set>
                                      <p:cBhvr>
                                        <p:cTn id="18" dur="1" fill="hold">
                                          <p:stCondLst>
                                            <p:cond delay="0"/>
                                          </p:stCondLst>
                                        </p:cTn>
                                        <p:tgtEl>
                                          <p:spTgt spid="8"/>
                                        </p:tgtEl>
                                        <p:attrNameLst>
                                          <p:attrName>style.visibility</p:attrName>
                                        </p:attrNameLst>
                                      </p:cBhvr>
                                      <p:to>
                                        <p:strVal val="visible"/>
                                      </p:to>
                                    </p:set>
                                    <p:animScale>
                                      <p:cBhvr>
                                        <p:cTn id="19" dur="1000" decel="50000" fill="hold">
                                          <p:stCondLst>
                                            <p:cond delay="0"/>
                                          </p:stCondLst>
                                        </p:cTn>
                                        <p:tgtEl>
                                          <p:spTgt spid="8"/>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0" dur="1000" decel="50000" fill="hold">
                                          <p:stCondLst>
                                            <p:cond delay="0"/>
                                          </p:stCondLst>
                                        </p:cTn>
                                        <p:tgtEl>
                                          <p:spTgt spid="8"/>
                                        </p:tgtEl>
                                        <p:attrNameLst>
                                          <p:attrName>ppt_x</p:attrName>
                                          <p:attrName>ppt_y</p:attrName>
                                        </p:attrNameLst>
                                      </p:cBhvr>
                                    </p:animMotion>
                                    <p:animEffect transition="in" filter="fade">
                                      <p:cBhvr>
                                        <p:cTn id="21"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33DC585A-8619-42D2-A975-DE0792B3972C}"/>
              </a:ext>
            </a:extLst>
          </p:cNvPr>
          <p:cNvSpPr>
            <a:spLocks noGrp="1"/>
          </p:cNvSpPr>
          <p:nvPr>
            <p:ph type="title"/>
          </p:nvPr>
        </p:nvSpPr>
        <p:spPr>
          <a:xfrm>
            <a:off x="539552" y="555526"/>
            <a:ext cx="8229600" cy="459508"/>
          </a:xfrm>
        </p:spPr>
        <p:txBody>
          <a:bodyPr>
            <a:normAutofit fontScale="90000"/>
          </a:bodyPr>
          <a:lstStyle/>
          <a:p>
            <a:pPr algn="ctr"/>
            <a:r>
              <a:rPr lang="tr-TR" sz="3000" b="1" dirty="0">
                <a:solidFill>
                  <a:schemeClr val="tx1"/>
                </a:solidFill>
                <a:effectLst>
                  <a:outerShdw blurRad="38100" dist="38100" dir="2700000" algn="tl">
                    <a:srgbClr val="000000">
                      <a:alpha val="43137"/>
                    </a:srgbClr>
                  </a:outerShdw>
                </a:effectLst>
              </a:rPr>
              <a:t>AİLE VE TOPLUM MERKEZİ FAALİYETLERİ</a:t>
            </a:r>
          </a:p>
        </p:txBody>
      </p:sp>
      <p:sp>
        <p:nvSpPr>
          <p:cNvPr id="5" name="1 Başlık">
            <a:extLst>
              <a:ext uri="{FF2B5EF4-FFF2-40B4-BE49-F238E27FC236}">
                <a16:creationId xmlns:a16="http://schemas.microsoft.com/office/drawing/2014/main" id="{53A3F3E4-0848-45DF-A5DB-C4A4262ECD03}"/>
              </a:ext>
            </a:extLst>
          </p:cNvPr>
          <p:cNvSpPr txBox="1">
            <a:spLocks/>
          </p:cNvSpPr>
          <p:nvPr/>
        </p:nvSpPr>
        <p:spPr bwMode="auto">
          <a:xfrm rot="5400000">
            <a:off x="1102281" y="2960732"/>
            <a:ext cx="3937112" cy="45719"/>
          </a:xfrm>
          <a:prstGeom prst="rect">
            <a:avLst/>
          </a:prstGeom>
          <a:solidFill>
            <a:schemeClr val="tx1"/>
          </a:solidFill>
          <a:ln w="9525">
            <a:noFill/>
            <a:miter lim="800000"/>
            <a:headEnd/>
            <a:tailEnd/>
          </a:ln>
        </p:spPr>
        <p:txBody>
          <a:bodyPr anchor="ctr"/>
          <a:lstStyle/>
          <a:p>
            <a:pPr algn="ctr"/>
            <a:endParaRPr lang="tr-TR" dirty="0">
              <a:effectLst>
                <a:outerShdw blurRad="38100" dist="38100" dir="2700000" algn="tl">
                  <a:srgbClr val="000000">
                    <a:alpha val="43137"/>
                  </a:srgbClr>
                </a:outerShdw>
              </a:effectLst>
              <a:latin typeface="Calibri" pitchFamily="34" charset="0"/>
            </a:endParaRPr>
          </a:p>
        </p:txBody>
      </p:sp>
      <p:sp>
        <p:nvSpPr>
          <p:cNvPr id="6" name="1 Başlık">
            <a:extLst>
              <a:ext uri="{FF2B5EF4-FFF2-40B4-BE49-F238E27FC236}">
                <a16:creationId xmlns:a16="http://schemas.microsoft.com/office/drawing/2014/main" id="{0B02E330-68FC-43A0-9673-85A6605E1677}"/>
              </a:ext>
            </a:extLst>
          </p:cNvPr>
          <p:cNvSpPr txBox="1">
            <a:spLocks/>
          </p:cNvSpPr>
          <p:nvPr/>
        </p:nvSpPr>
        <p:spPr bwMode="auto">
          <a:xfrm rot="5400000">
            <a:off x="4138470" y="2960731"/>
            <a:ext cx="3937113" cy="45719"/>
          </a:xfrm>
          <a:prstGeom prst="rect">
            <a:avLst/>
          </a:prstGeom>
          <a:solidFill>
            <a:schemeClr val="tx1"/>
          </a:solidFill>
          <a:ln w="9525">
            <a:noFill/>
            <a:miter lim="800000"/>
            <a:headEnd/>
            <a:tailEnd/>
          </a:ln>
        </p:spPr>
        <p:txBody>
          <a:bodyPr anchor="ctr"/>
          <a:lstStyle/>
          <a:p>
            <a:pPr algn="ctr"/>
            <a:endParaRPr lang="tr-TR" dirty="0">
              <a:effectLst>
                <a:outerShdw blurRad="38100" dist="38100" dir="2700000" algn="tl">
                  <a:srgbClr val="000000">
                    <a:alpha val="43137"/>
                  </a:srgbClr>
                </a:outerShdw>
              </a:effectLst>
              <a:latin typeface="Calibri" pitchFamily="34" charset="0"/>
            </a:endParaRPr>
          </a:p>
        </p:txBody>
      </p:sp>
      <p:sp>
        <p:nvSpPr>
          <p:cNvPr id="7" name="Metin kutusu 6">
            <a:extLst>
              <a:ext uri="{FF2B5EF4-FFF2-40B4-BE49-F238E27FC236}">
                <a16:creationId xmlns:a16="http://schemas.microsoft.com/office/drawing/2014/main" id="{47644625-5662-4D03-83FD-BE53C48A41B9}"/>
              </a:ext>
            </a:extLst>
          </p:cNvPr>
          <p:cNvSpPr txBox="1"/>
          <p:nvPr/>
        </p:nvSpPr>
        <p:spPr>
          <a:xfrm>
            <a:off x="153415" y="3186803"/>
            <a:ext cx="2894562" cy="1892826"/>
          </a:xfrm>
          <a:prstGeom prst="rect">
            <a:avLst/>
          </a:prstGeom>
          <a:noFill/>
        </p:spPr>
        <p:txBody>
          <a:bodyPr wrap="square" rtlCol="0">
            <a:spAutoFit/>
          </a:bodyPr>
          <a:lstStyle/>
          <a:p>
            <a:r>
              <a:rPr lang="tr-TR" sz="1300" dirty="0">
                <a:effectLst>
                  <a:outerShdw blurRad="38100" dist="38100" dir="2700000" algn="tl">
                    <a:srgbClr val="000000">
                      <a:alpha val="43137"/>
                    </a:srgbClr>
                  </a:outerShdw>
                </a:effectLst>
              </a:rPr>
              <a:t>Sosyal belediyecilik alanında yaptığımız çalışmalar ile adından söz ettiren Edremit </a:t>
            </a:r>
            <a:r>
              <a:rPr lang="tr-TR" sz="1300" dirty="0" err="1">
                <a:effectLst>
                  <a:outerShdw blurRad="38100" dist="38100" dir="2700000" algn="tl">
                    <a:srgbClr val="000000">
                      <a:alpha val="43137"/>
                    </a:srgbClr>
                  </a:outerShdw>
                </a:effectLst>
              </a:rPr>
              <a:t>Erenkent</a:t>
            </a:r>
            <a:r>
              <a:rPr lang="tr-TR" sz="1300" dirty="0">
                <a:effectLst>
                  <a:outerShdw blurRad="38100" dist="38100" dir="2700000" algn="tl">
                    <a:srgbClr val="000000">
                      <a:alpha val="43137"/>
                    </a:srgbClr>
                  </a:outerShdw>
                </a:effectLst>
              </a:rPr>
              <a:t> TOKİ Toplum Merkezi, dikiş kursumuz hanımlardan yoğun ilgi görüyor. Hem sosyalleşen hem de kendilerini geliştiren hanımlar kursta keyifli zaman geçirirken çocukları ise kreşimizde eğitim alıyor.</a:t>
            </a:r>
          </a:p>
        </p:txBody>
      </p:sp>
      <p:pic>
        <p:nvPicPr>
          <p:cNvPr id="8" name="Resim 7">
            <a:extLst>
              <a:ext uri="{FF2B5EF4-FFF2-40B4-BE49-F238E27FC236}">
                <a16:creationId xmlns:a16="http://schemas.microsoft.com/office/drawing/2014/main" id="{AA1802DD-DBB3-4F36-BD32-899A253F6560}"/>
              </a:ext>
            </a:extLst>
          </p:cNvPr>
          <p:cNvPicPr>
            <a:picLocks noChangeAspect="1"/>
          </p:cNvPicPr>
          <p:nvPr/>
        </p:nvPicPr>
        <p:blipFill rotWithShape="1">
          <a:blip r:embed="rId2"/>
          <a:srcRect l="19643" t="15692" r="7052" b="32890"/>
          <a:stretch/>
        </p:blipFill>
        <p:spPr>
          <a:xfrm>
            <a:off x="191480" y="1495188"/>
            <a:ext cx="2719972" cy="164706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9" name="Başlık 3">
            <a:extLst>
              <a:ext uri="{FF2B5EF4-FFF2-40B4-BE49-F238E27FC236}">
                <a16:creationId xmlns:a16="http://schemas.microsoft.com/office/drawing/2014/main" id="{A63419C8-EC19-4235-B427-E4CBD957BD29}"/>
              </a:ext>
            </a:extLst>
          </p:cNvPr>
          <p:cNvSpPr txBox="1">
            <a:spLocks/>
          </p:cNvSpPr>
          <p:nvPr/>
        </p:nvSpPr>
        <p:spPr>
          <a:xfrm>
            <a:off x="230906" y="1152181"/>
            <a:ext cx="1378496" cy="325734"/>
          </a:xfrm>
          <a:prstGeom prst="rect">
            <a:avLst/>
          </a:prstGeom>
        </p:spPr>
        <p:txBody>
          <a:bodyPr vert="horz" lIns="0" rIns="0" bIns="0" anchor="b">
            <a:normAutofit fontScale="97500" lnSpcReduction="1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tr-TR" sz="2000" dirty="0">
                <a:solidFill>
                  <a:schemeClr val="tx1"/>
                </a:solidFill>
                <a:effectLst>
                  <a:outerShdw blurRad="38100" dist="38100" dir="2700000" algn="tl">
                    <a:srgbClr val="000000">
                      <a:alpha val="43137"/>
                    </a:srgbClr>
                  </a:outerShdw>
                </a:effectLst>
              </a:rPr>
              <a:t>DİKİŞ KURSU</a:t>
            </a:r>
          </a:p>
        </p:txBody>
      </p:sp>
      <p:sp>
        <p:nvSpPr>
          <p:cNvPr id="11" name="Başlık 3">
            <a:extLst>
              <a:ext uri="{FF2B5EF4-FFF2-40B4-BE49-F238E27FC236}">
                <a16:creationId xmlns:a16="http://schemas.microsoft.com/office/drawing/2014/main" id="{2355D24E-7469-413A-9D34-EF43C08EA702}"/>
              </a:ext>
            </a:extLst>
          </p:cNvPr>
          <p:cNvSpPr txBox="1">
            <a:spLocks/>
          </p:cNvSpPr>
          <p:nvPr/>
        </p:nvSpPr>
        <p:spPr>
          <a:xfrm>
            <a:off x="3275856" y="1152181"/>
            <a:ext cx="1584176" cy="325734"/>
          </a:xfrm>
          <a:prstGeom prst="rect">
            <a:avLst/>
          </a:prstGeom>
        </p:spPr>
        <p:txBody>
          <a:bodyPr vert="horz" lIns="0" rIns="0" bIns="0" anchor="b">
            <a:normAutofit fontScale="97500" lnSpcReduction="1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tr-TR" sz="2000" dirty="0">
                <a:solidFill>
                  <a:schemeClr val="tx1"/>
                </a:solidFill>
                <a:effectLst>
                  <a:outerShdw blurRad="38100" dist="38100" dir="2700000" algn="tl">
                    <a:srgbClr val="000000">
                      <a:alpha val="43137"/>
                    </a:srgbClr>
                  </a:outerShdw>
                </a:effectLst>
              </a:rPr>
              <a:t>NAKIŞ KURSU</a:t>
            </a:r>
          </a:p>
        </p:txBody>
      </p:sp>
      <p:sp>
        <p:nvSpPr>
          <p:cNvPr id="12" name="Metin kutusu 11">
            <a:extLst>
              <a:ext uri="{FF2B5EF4-FFF2-40B4-BE49-F238E27FC236}">
                <a16:creationId xmlns:a16="http://schemas.microsoft.com/office/drawing/2014/main" id="{79F6AD2E-71B1-4B20-B0EB-019B5337F0C5}"/>
              </a:ext>
            </a:extLst>
          </p:cNvPr>
          <p:cNvSpPr txBox="1"/>
          <p:nvPr/>
        </p:nvSpPr>
        <p:spPr>
          <a:xfrm>
            <a:off x="3209914" y="3318654"/>
            <a:ext cx="2758037" cy="1600438"/>
          </a:xfrm>
          <a:prstGeom prst="rect">
            <a:avLst/>
          </a:prstGeom>
          <a:noFill/>
        </p:spPr>
        <p:txBody>
          <a:bodyPr wrap="square" rtlCol="0">
            <a:spAutoFit/>
          </a:bodyPr>
          <a:lstStyle/>
          <a:p>
            <a:r>
              <a:rPr lang="tr-TR" sz="1400" dirty="0">
                <a:effectLst>
                  <a:outerShdw blurRad="38100" dist="38100" dir="2700000" algn="tl">
                    <a:srgbClr val="000000">
                      <a:alpha val="43137"/>
                    </a:srgbClr>
                  </a:outerShdw>
                </a:effectLst>
              </a:rPr>
              <a:t>Kursumuzda çeşitli kurdele </a:t>
            </a:r>
            <a:r>
              <a:rPr lang="tr-TR" sz="1400" dirty="0" err="1">
                <a:effectLst>
                  <a:outerShdw blurRad="38100" dist="38100" dir="2700000" algn="tl">
                    <a:srgbClr val="000000">
                      <a:alpha val="43137"/>
                    </a:srgbClr>
                  </a:outerShdw>
                </a:effectLst>
              </a:rPr>
              <a:t>nakışı</a:t>
            </a:r>
            <a:r>
              <a:rPr lang="tr-TR" sz="1400" dirty="0">
                <a:effectLst>
                  <a:outerShdw blurRad="38100" dist="38100" dir="2700000" algn="tl">
                    <a:srgbClr val="000000">
                      <a:alpha val="43137"/>
                    </a:srgbClr>
                  </a:outerShdw>
                </a:effectLst>
              </a:rPr>
              <a:t> teknikleri kullanarak salon takımı, mutfak takımı, çeyiz setleri, pano, tepsi… vb. ürünler ile öğrencilerimiz taleplerine göre istenilen çeşitli ürünler çalışılmaktadır.</a:t>
            </a:r>
          </a:p>
        </p:txBody>
      </p:sp>
      <p:pic>
        <p:nvPicPr>
          <p:cNvPr id="13" name="Resim 12">
            <a:extLst>
              <a:ext uri="{FF2B5EF4-FFF2-40B4-BE49-F238E27FC236}">
                <a16:creationId xmlns:a16="http://schemas.microsoft.com/office/drawing/2014/main" id="{FFC49D63-8524-4E33-865E-8D3C39FDD0BE}"/>
              </a:ext>
            </a:extLst>
          </p:cNvPr>
          <p:cNvPicPr>
            <a:picLocks noChangeAspect="1"/>
          </p:cNvPicPr>
          <p:nvPr/>
        </p:nvPicPr>
        <p:blipFill>
          <a:blip r:embed="rId3"/>
          <a:stretch>
            <a:fillRect/>
          </a:stretch>
        </p:blipFill>
        <p:spPr>
          <a:xfrm>
            <a:off x="3245232" y="1491630"/>
            <a:ext cx="2676999" cy="165579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5" name="Metin kutusu 14">
            <a:extLst>
              <a:ext uri="{FF2B5EF4-FFF2-40B4-BE49-F238E27FC236}">
                <a16:creationId xmlns:a16="http://schemas.microsoft.com/office/drawing/2014/main" id="{A6DB09ED-3E1A-4295-8E85-7FD03306A41A}"/>
              </a:ext>
            </a:extLst>
          </p:cNvPr>
          <p:cNvSpPr txBox="1"/>
          <p:nvPr/>
        </p:nvSpPr>
        <p:spPr>
          <a:xfrm>
            <a:off x="6330647" y="3435846"/>
            <a:ext cx="2588299" cy="1169551"/>
          </a:xfrm>
          <a:prstGeom prst="rect">
            <a:avLst/>
          </a:prstGeom>
          <a:noFill/>
        </p:spPr>
        <p:txBody>
          <a:bodyPr wrap="square" rtlCol="0">
            <a:spAutoFit/>
          </a:bodyPr>
          <a:lstStyle/>
          <a:p>
            <a:r>
              <a:rPr lang="tr-TR" sz="1400" dirty="0">
                <a:effectLst>
                  <a:outerShdw blurRad="38100" dist="38100" dir="2700000" algn="tl">
                    <a:srgbClr val="000000">
                      <a:alpha val="43137"/>
                    </a:srgbClr>
                  </a:outerShdw>
                </a:effectLst>
              </a:rPr>
              <a:t>Bu kursta ahşap boyama, çini boyama, cam boyama, </a:t>
            </a:r>
            <a:r>
              <a:rPr lang="tr-TR" sz="1400" dirty="0" err="1">
                <a:effectLst>
                  <a:outerShdw blurRad="38100" dist="38100" dir="2700000" algn="tl">
                    <a:srgbClr val="000000">
                      <a:alpha val="43137"/>
                    </a:srgbClr>
                  </a:outerShdw>
                </a:effectLst>
              </a:rPr>
              <a:t>filografi</a:t>
            </a:r>
            <a:r>
              <a:rPr lang="tr-TR" sz="1400" dirty="0">
                <a:effectLst>
                  <a:outerShdw blurRad="38100" dist="38100" dir="2700000" algn="tl">
                    <a:srgbClr val="000000">
                      <a:alpha val="43137"/>
                    </a:srgbClr>
                  </a:outerShdw>
                </a:effectLst>
              </a:rPr>
              <a:t> gibi alanlarda kursiyerlere eğitim verilmektedir.</a:t>
            </a:r>
          </a:p>
          <a:p>
            <a:endParaRPr lang="tr-TR" sz="1400" dirty="0">
              <a:effectLst>
                <a:outerShdw blurRad="38100" dist="38100" dir="2700000" algn="tl">
                  <a:srgbClr val="000000">
                    <a:alpha val="43137"/>
                  </a:srgbClr>
                </a:outerShdw>
              </a:effectLst>
            </a:endParaRPr>
          </a:p>
        </p:txBody>
      </p:sp>
      <p:sp>
        <p:nvSpPr>
          <p:cNvPr id="16" name="Başlık 3">
            <a:extLst>
              <a:ext uri="{FF2B5EF4-FFF2-40B4-BE49-F238E27FC236}">
                <a16:creationId xmlns:a16="http://schemas.microsoft.com/office/drawing/2014/main" id="{6F47CD10-07D8-4F5B-8251-6BB288F37D66}"/>
              </a:ext>
            </a:extLst>
          </p:cNvPr>
          <p:cNvSpPr txBox="1">
            <a:spLocks/>
          </p:cNvSpPr>
          <p:nvPr/>
        </p:nvSpPr>
        <p:spPr>
          <a:xfrm>
            <a:off x="6354942" y="1160277"/>
            <a:ext cx="2765416" cy="325734"/>
          </a:xfrm>
          <a:prstGeom prst="rect">
            <a:avLst/>
          </a:prstGeom>
        </p:spPr>
        <p:txBody>
          <a:bodyPr vert="horz" lIns="0" rIns="0" bIns="0" anchor="b">
            <a:normAutofit fontScale="97500" lnSpcReduction="1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tr-TR" sz="2000" dirty="0">
                <a:solidFill>
                  <a:schemeClr val="tx1"/>
                </a:solidFill>
                <a:effectLst>
                  <a:outerShdw blurRad="38100" dist="38100" dir="2700000" algn="tl">
                    <a:srgbClr val="000000">
                      <a:alpha val="43137"/>
                    </a:srgbClr>
                  </a:outerShdw>
                </a:effectLst>
              </a:rPr>
              <a:t>EL SANATLARI KURSU</a:t>
            </a:r>
          </a:p>
        </p:txBody>
      </p:sp>
      <p:pic>
        <p:nvPicPr>
          <p:cNvPr id="17" name="Resim 16">
            <a:extLst>
              <a:ext uri="{FF2B5EF4-FFF2-40B4-BE49-F238E27FC236}">
                <a16:creationId xmlns:a16="http://schemas.microsoft.com/office/drawing/2014/main" id="{52E5432B-BDA4-40ED-9D57-A2AD8CEC20F0}"/>
              </a:ext>
            </a:extLst>
          </p:cNvPr>
          <p:cNvPicPr>
            <a:picLocks noChangeAspect="1"/>
          </p:cNvPicPr>
          <p:nvPr/>
        </p:nvPicPr>
        <p:blipFill>
          <a:blip r:embed="rId4"/>
          <a:stretch>
            <a:fillRect/>
          </a:stretch>
        </p:blipFill>
        <p:spPr>
          <a:xfrm>
            <a:off x="6279934" y="1490271"/>
            <a:ext cx="2719697" cy="164845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 name="Slayt Numarası Yer Tutucusu 1">
            <a:extLst>
              <a:ext uri="{FF2B5EF4-FFF2-40B4-BE49-F238E27FC236}">
                <a16:creationId xmlns:a16="http://schemas.microsoft.com/office/drawing/2014/main" id="{426E2706-A9DE-46DF-9DB6-9BF3D98A4964}"/>
              </a:ext>
            </a:extLst>
          </p:cNvPr>
          <p:cNvSpPr>
            <a:spLocks noGrp="1"/>
          </p:cNvSpPr>
          <p:nvPr>
            <p:ph type="sldNum" sz="quarter" idx="12"/>
          </p:nvPr>
        </p:nvSpPr>
        <p:spPr/>
        <p:txBody>
          <a:bodyPr/>
          <a:lstStyle/>
          <a:p>
            <a:fld id="{4B13ACF3-0F2D-4C6A-AD1F-FFBCFBC22504}" type="slidenum">
              <a:rPr lang="tr-TR" smtClean="0">
                <a:solidFill>
                  <a:schemeClr val="tx1"/>
                </a:solidFill>
                <a:effectLst>
                  <a:outerShdw blurRad="38100" dist="38100" dir="2700000" algn="tl">
                    <a:srgbClr val="000000">
                      <a:alpha val="43137"/>
                    </a:srgbClr>
                  </a:outerShdw>
                </a:effectLst>
              </a:rPr>
              <a:pPr/>
              <a:t>89</a:t>
            </a:fld>
            <a:endParaRPr lang="tr-TR">
              <a:solidFill>
                <a:schemeClr val="tx1"/>
              </a:solidFill>
              <a:effectLst>
                <a:outerShdw blurRad="38100" dist="38100" dir="2700000" algn="tl">
                  <a:srgbClr val="000000">
                    <a:alpha val="43137"/>
                  </a:srgbClr>
                </a:outerShdw>
              </a:effectLst>
            </a:endParaRPr>
          </a:p>
        </p:txBody>
      </p:sp>
      <p:sp>
        <p:nvSpPr>
          <p:cNvPr id="3" name="1 Başlık">
            <a:extLst>
              <a:ext uri="{FF2B5EF4-FFF2-40B4-BE49-F238E27FC236}">
                <a16:creationId xmlns:a16="http://schemas.microsoft.com/office/drawing/2014/main" id="{3B881E33-DD28-C5A0-025C-72C6EE64AE4E}"/>
              </a:ext>
            </a:extLst>
          </p:cNvPr>
          <p:cNvSpPr txBox="1">
            <a:spLocks/>
          </p:cNvSpPr>
          <p:nvPr/>
        </p:nvSpPr>
        <p:spPr>
          <a:xfrm>
            <a:off x="0" y="29441"/>
            <a:ext cx="9144000" cy="370609"/>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tr-TR" sz="2000" dirty="0">
                <a:solidFill>
                  <a:schemeClr val="tx1"/>
                </a:solidFill>
                <a:effectLst>
                  <a:outerShdw blurRad="38100" dist="38100" dir="2700000" algn="tl">
                    <a:srgbClr val="000000">
                      <a:alpha val="43137"/>
                    </a:srgbClr>
                  </a:outerShdw>
                </a:effectLst>
                <a:highlight>
                  <a:srgbClr val="FF0000"/>
                </a:highlight>
              </a:rPr>
              <a:t>KADIN VE AİLE MÜDÜRLÜĞÜ</a:t>
            </a:r>
          </a:p>
        </p:txBody>
      </p:sp>
    </p:spTree>
    <p:extLst>
      <p:ext uri="{BB962C8B-B14F-4D97-AF65-F5344CB8AC3E}">
        <p14:creationId xmlns:p14="http://schemas.microsoft.com/office/powerpoint/2010/main" val="97002028"/>
      </p:ext>
    </p:extLst>
  </p:cSld>
  <p:clrMapOvr>
    <a:masterClrMapping/>
  </p:clrMapOvr>
  <p:transition>
    <p:wipe dir="r"/>
  </p:transition>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2425" y="508166"/>
            <a:ext cx="8793040" cy="704810"/>
          </a:xfrm>
        </p:spPr>
        <p:txBody>
          <a:bodyPr>
            <a:normAutofit/>
          </a:bodyPr>
          <a:lstStyle/>
          <a:p>
            <a:pPr marL="365760" lvl="1" indent="0" algn="ctr">
              <a:buNone/>
            </a:pPr>
            <a:r>
              <a:rPr lang="tr-TR" sz="3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KARLA MÜCADELE </a:t>
            </a:r>
            <a:r>
              <a:rPr lang="tr-TR" sz="3600" b="1" dirty="0">
                <a:effectLst>
                  <a:outerShdw blurRad="38100" dist="38100" dir="2700000" algn="tl">
                    <a:srgbClr val="000000">
                      <a:alpha val="43137"/>
                    </a:srgbClr>
                  </a:outerShdw>
                </a:effectLst>
              </a:rPr>
              <a:t>ÇALIŞMALARI</a:t>
            </a:r>
            <a:endParaRPr lang="tr-TR" b="1" dirty="0">
              <a:effectLst>
                <a:outerShdw blurRad="38100" dist="38100" dir="2700000" algn="tl">
                  <a:srgbClr val="000000">
                    <a:alpha val="43137"/>
                  </a:srgbClr>
                </a:outerShdw>
              </a:effectLst>
              <a:latin typeface="+mj-lt"/>
            </a:endParaRPr>
          </a:p>
        </p:txBody>
      </p:sp>
      <p:sp>
        <p:nvSpPr>
          <p:cNvPr id="6" name="16 Dikdörtgen"/>
          <p:cNvSpPr/>
          <p:nvPr/>
        </p:nvSpPr>
        <p:spPr>
          <a:xfrm>
            <a:off x="234505" y="1203598"/>
            <a:ext cx="8640960" cy="1015663"/>
          </a:xfrm>
          <a:prstGeom prst="rect">
            <a:avLst/>
          </a:prstGeom>
        </p:spPr>
        <p:txBody>
          <a:bodyPr wrap="square">
            <a:spAutoFit/>
          </a:bodyPr>
          <a:lstStyle/>
          <a:p>
            <a:pPr marL="365760" lvl="1" indent="0" algn="ctr">
              <a:buNone/>
            </a:pPr>
            <a:r>
              <a:rPr lang="tr-TR" sz="2000" dirty="0" smtClean="0">
                <a:effectLst>
                  <a:outerShdw blurRad="38100" dist="38100" dir="2700000" algn="tl">
                    <a:srgbClr val="000000">
                      <a:alpha val="43137"/>
                    </a:srgbClr>
                  </a:outerShdw>
                </a:effectLst>
                <a:latin typeface="+mj-lt"/>
              </a:rPr>
              <a:t>2023 </a:t>
            </a:r>
            <a:r>
              <a:rPr lang="tr-TR" sz="2000" dirty="0">
                <a:effectLst>
                  <a:outerShdw blurRad="38100" dist="38100" dir="2700000" algn="tl">
                    <a:srgbClr val="000000">
                      <a:alpha val="43137"/>
                    </a:srgbClr>
                  </a:outerShdw>
                </a:effectLst>
                <a:latin typeface="+mj-lt"/>
              </a:rPr>
              <a:t>yılında; Büyükşehir Belediyesi ile yapılan protokol çerçevesinde sorumluluk sahamızda bulunan merkez ve kırsal mahallelere ait tüm yollarda </a:t>
            </a:r>
            <a:r>
              <a:rPr lang="tr-TR" sz="2000" dirty="0">
                <a:effectLst>
                  <a:outerShdw blurRad="38100" dist="38100" dir="2700000" algn="tl">
                    <a:srgbClr val="000000">
                      <a:alpha val="43137"/>
                    </a:srgbClr>
                  </a:outerShdw>
                </a:effectLst>
                <a:latin typeface="+mj-lt"/>
                <a:cs typeface="Arial" pitchFamily="34" charset="0"/>
              </a:rPr>
              <a:t>Kar Temizleme ve Tuzlama Çalışması sorunuz bir şekilde yürütülmüştür.</a:t>
            </a:r>
            <a:endParaRPr lang="tr-TR" sz="2000" dirty="0">
              <a:effectLst>
                <a:outerShdw blurRad="38100" dist="38100" dir="2700000" algn="tl">
                  <a:srgbClr val="000000">
                    <a:alpha val="43137"/>
                  </a:srgbClr>
                </a:outerShdw>
              </a:effectLst>
              <a:latin typeface="+mj-lt"/>
            </a:endParaRPr>
          </a:p>
        </p:txBody>
      </p:sp>
      <p:pic>
        <p:nvPicPr>
          <p:cNvPr id="4" name="Resim 3">
            <a:extLst>
              <a:ext uri="{FF2B5EF4-FFF2-40B4-BE49-F238E27FC236}">
                <a16:creationId xmlns:a16="http://schemas.microsoft.com/office/drawing/2014/main" id="{BA9AC166-BE2A-881E-AFCF-3CF2B04C7D1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9433"/>
          <a:stretch/>
        </p:blipFill>
        <p:spPr>
          <a:xfrm>
            <a:off x="234505" y="2283718"/>
            <a:ext cx="4499992" cy="273238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Resim 4">
            <a:extLst>
              <a:ext uri="{FF2B5EF4-FFF2-40B4-BE49-F238E27FC236}">
                <a16:creationId xmlns:a16="http://schemas.microsoft.com/office/drawing/2014/main" id="{F738FB7C-DB90-AD1C-0A73-5FC35CB7397A}"/>
              </a:ext>
            </a:extLst>
          </p:cNvPr>
          <p:cNvPicPr>
            <a:picLocks noChangeAspect="1"/>
          </p:cNvPicPr>
          <p:nvPr/>
        </p:nvPicPr>
        <p:blipFill rotWithShape="1">
          <a:blip r:embed="rId3">
            <a:extLst>
              <a:ext uri="{28A0092B-C50C-407E-A947-70E740481C1C}">
                <a14:useLocalDpi xmlns:a14="http://schemas.microsoft.com/office/drawing/2010/main" val="0"/>
              </a:ext>
            </a:extLst>
          </a:blip>
          <a:srcRect b="23077"/>
          <a:stretch/>
        </p:blipFill>
        <p:spPr>
          <a:xfrm>
            <a:off x="4857230" y="2283717"/>
            <a:ext cx="4176464" cy="273238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 name="Slayt Numarası Yer Tutucusu 1">
            <a:extLst>
              <a:ext uri="{FF2B5EF4-FFF2-40B4-BE49-F238E27FC236}">
                <a16:creationId xmlns:a16="http://schemas.microsoft.com/office/drawing/2014/main" id="{D390507D-286B-5118-EF33-190C1DCD560A}"/>
              </a:ext>
            </a:extLst>
          </p:cNvPr>
          <p:cNvSpPr>
            <a:spLocks noGrp="1"/>
          </p:cNvSpPr>
          <p:nvPr>
            <p:ph type="sldNum" sz="quarter" idx="12"/>
          </p:nvPr>
        </p:nvSpPr>
        <p:spPr>
          <a:xfrm>
            <a:off x="8271694" y="4742257"/>
            <a:ext cx="762000" cy="273844"/>
          </a:xfrm>
        </p:spPr>
        <p:txBody>
          <a:bodyPr/>
          <a:lstStyle/>
          <a:p>
            <a:fld id="{4B13ACF3-0F2D-4C6A-AD1F-FFBCFBC22504}" type="slidenum">
              <a:rPr lang="tr-TR" smtClean="0">
                <a:effectLst>
                  <a:outerShdw blurRad="38100" dist="38100" dir="2700000" algn="tl">
                    <a:srgbClr val="000000">
                      <a:alpha val="43137"/>
                    </a:srgbClr>
                  </a:outerShdw>
                </a:effectLst>
              </a:rPr>
              <a:pPr/>
              <a:t>9</a:t>
            </a:fld>
            <a:endParaRPr lang="tr-TR">
              <a:effectLst>
                <a:outerShdw blurRad="38100" dist="38100" dir="2700000" algn="tl">
                  <a:srgbClr val="000000">
                    <a:alpha val="43137"/>
                  </a:srgbClr>
                </a:outerShdw>
              </a:effectLst>
            </a:endParaRPr>
          </a:p>
        </p:txBody>
      </p:sp>
      <p:sp>
        <p:nvSpPr>
          <p:cNvPr id="7" name="1 Başlık">
            <a:extLst>
              <a:ext uri="{FF2B5EF4-FFF2-40B4-BE49-F238E27FC236}">
                <a16:creationId xmlns:a16="http://schemas.microsoft.com/office/drawing/2014/main" id="{6BF684AB-70C1-4E03-D3B2-766E4F877C84}"/>
              </a:ext>
            </a:extLst>
          </p:cNvPr>
          <p:cNvSpPr txBox="1">
            <a:spLocks/>
          </p:cNvSpPr>
          <p:nvPr/>
        </p:nvSpPr>
        <p:spPr>
          <a:xfrm>
            <a:off x="1023902" y="0"/>
            <a:ext cx="6552728" cy="370609"/>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tr-TR" sz="2000" dirty="0">
                <a:solidFill>
                  <a:schemeClr val="tx1"/>
                </a:solidFill>
                <a:effectLst>
                  <a:outerShdw blurRad="38100" dist="38100" dir="2700000" algn="tl">
                    <a:srgbClr val="000000">
                      <a:alpha val="43137"/>
                    </a:srgbClr>
                  </a:outerShdw>
                </a:effectLst>
                <a:highlight>
                  <a:srgbClr val="FF0000"/>
                </a:highlight>
              </a:rPr>
              <a:t>FEN İŞLERİ MÜDÜRLÜĞÜ</a:t>
            </a:r>
          </a:p>
        </p:txBody>
      </p:sp>
    </p:spTree>
    <p:extLst>
      <p:ext uri="{BB962C8B-B14F-4D97-AF65-F5344CB8AC3E}">
        <p14:creationId xmlns:p14="http://schemas.microsoft.com/office/powerpoint/2010/main" val="422642277"/>
      </p:ext>
    </p:extLst>
  </p:cSld>
  <p:clrMapOvr>
    <a:masterClrMapping/>
  </p:clrMapOvr>
  <p:transition>
    <p:wipe dir="r"/>
  </p:transition>
</p:sld>
</file>

<file path=ppt/slides/slide9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1 Başlık">
            <a:extLst>
              <a:ext uri="{FF2B5EF4-FFF2-40B4-BE49-F238E27FC236}">
                <a16:creationId xmlns:a16="http://schemas.microsoft.com/office/drawing/2014/main" id="{53A3F3E4-0848-45DF-A5DB-C4A4262ECD03}"/>
              </a:ext>
            </a:extLst>
          </p:cNvPr>
          <p:cNvSpPr txBox="1">
            <a:spLocks/>
          </p:cNvSpPr>
          <p:nvPr/>
        </p:nvSpPr>
        <p:spPr bwMode="auto">
          <a:xfrm rot="5400000" flipV="1">
            <a:off x="853237" y="2778134"/>
            <a:ext cx="4529170" cy="51701"/>
          </a:xfrm>
          <a:prstGeom prst="rect">
            <a:avLst/>
          </a:prstGeom>
          <a:solidFill>
            <a:schemeClr val="tx1"/>
          </a:solidFill>
          <a:ln w="9525">
            <a:noFill/>
            <a:miter lim="800000"/>
            <a:headEnd/>
            <a:tailEnd/>
          </a:ln>
        </p:spPr>
        <p:txBody>
          <a:bodyPr anchor="ctr"/>
          <a:lstStyle/>
          <a:p>
            <a:pPr algn="ctr"/>
            <a:endParaRPr lang="tr-TR" dirty="0">
              <a:effectLst>
                <a:outerShdw blurRad="38100" dist="38100" dir="2700000" algn="tl">
                  <a:srgbClr val="000000">
                    <a:alpha val="43137"/>
                  </a:srgbClr>
                </a:outerShdw>
              </a:effectLst>
              <a:latin typeface="Calibri" pitchFamily="34" charset="0"/>
            </a:endParaRPr>
          </a:p>
        </p:txBody>
      </p:sp>
      <p:sp>
        <p:nvSpPr>
          <p:cNvPr id="7" name="Metin kutusu 6">
            <a:extLst>
              <a:ext uri="{FF2B5EF4-FFF2-40B4-BE49-F238E27FC236}">
                <a16:creationId xmlns:a16="http://schemas.microsoft.com/office/drawing/2014/main" id="{47644625-5662-4D03-83FD-BE53C48A41B9}"/>
              </a:ext>
            </a:extLst>
          </p:cNvPr>
          <p:cNvSpPr txBox="1"/>
          <p:nvPr/>
        </p:nvSpPr>
        <p:spPr>
          <a:xfrm>
            <a:off x="3525533" y="3618081"/>
            <a:ext cx="2421857" cy="1077218"/>
          </a:xfrm>
          <a:prstGeom prst="rect">
            <a:avLst/>
          </a:prstGeom>
          <a:noFill/>
        </p:spPr>
        <p:txBody>
          <a:bodyPr wrap="square" rtlCol="0">
            <a:spAutoFit/>
          </a:bodyPr>
          <a:lstStyle/>
          <a:p>
            <a:r>
              <a:rPr lang="tr-TR" sz="1600" dirty="0">
                <a:effectLst>
                  <a:outerShdw blurRad="38100" dist="38100" dir="2700000" algn="tl">
                    <a:srgbClr val="000000">
                      <a:alpha val="43137"/>
                    </a:srgbClr>
                  </a:outerShdw>
                </a:effectLst>
              </a:rPr>
              <a:t>Hoş geldin bebek projesi kapsamında 1500 adet bebek bakım seti dağıtıldı.</a:t>
            </a:r>
          </a:p>
        </p:txBody>
      </p:sp>
      <p:sp>
        <p:nvSpPr>
          <p:cNvPr id="9" name="Başlık 3">
            <a:extLst>
              <a:ext uri="{FF2B5EF4-FFF2-40B4-BE49-F238E27FC236}">
                <a16:creationId xmlns:a16="http://schemas.microsoft.com/office/drawing/2014/main" id="{A63419C8-EC19-4235-B427-E4CBD957BD29}"/>
              </a:ext>
            </a:extLst>
          </p:cNvPr>
          <p:cNvSpPr txBox="1">
            <a:spLocks/>
          </p:cNvSpPr>
          <p:nvPr/>
        </p:nvSpPr>
        <p:spPr>
          <a:xfrm>
            <a:off x="3491952" y="529761"/>
            <a:ext cx="2551798" cy="325734"/>
          </a:xfrm>
          <a:prstGeom prst="rect">
            <a:avLst/>
          </a:prstGeom>
        </p:spPr>
        <p:txBody>
          <a:bodyPr vert="horz" lIns="0" rIns="0" bIns="0" anchor="b">
            <a:normAutofit fontScale="97500" lnSpcReduction="1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tr-TR" sz="2000" dirty="0">
                <a:solidFill>
                  <a:schemeClr val="tx1"/>
                </a:solidFill>
                <a:effectLst>
                  <a:outerShdw blurRad="38100" dist="38100" dir="2700000" algn="tl">
                    <a:srgbClr val="000000">
                      <a:alpha val="43137"/>
                    </a:srgbClr>
                  </a:outerShdw>
                </a:effectLst>
              </a:rPr>
              <a:t>HOŞGELDİN BEBEK</a:t>
            </a:r>
          </a:p>
        </p:txBody>
      </p:sp>
      <p:sp>
        <p:nvSpPr>
          <p:cNvPr id="15" name="Metin kutusu 14">
            <a:extLst>
              <a:ext uri="{FF2B5EF4-FFF2-40B4-BE49-F238E27FC236}">
                <a16:creationId xmlns:a16="http://schemas.microsoft.com/office/drawing/2014/main" id="{A6DB09ED-3E1A-4295-8E85-7FD03306A41A}"/>
              </a:ext>
            </a:extLst>
          </p:cNvPr>
          <p:cNvSpPr txBox="1"/>
          <p:nvPr/>
        </p:nvSpPr>
        <p:spPr>
          <a:xfrm>
            <a:off x="6369755" y="3427789"/>
            <a:ext cx="2591349" cy="1384995"/>
          </a:xfrm>
          <a:prstGeom prst="rect">
            <a:avLst/>
          </a:prstGeom>
          <a:noFill/>
        </p:spPr>
        <p:txBody>
          <a:bodyPr wrap="square" rtlCol="0">
            <a:spAutoFit/>
          </a:bodyPr>
          <a:lstStyle/>
          <a:p>
            <a:pPr marL="0" indent="0" algn="just">
              <a:buNone/>
            </a:pPr>
            <a:r>
              <a:rPr lang="tr-TR" sz="1400" b="1" dirty="0">
                <a:effectLst>
                  <a:outerShdw blurRad="38100" dist="38100" dir="2700000" algn="tl">
                    <a:srgbClr val="000000">
                      <a:alpha val="43137"/>
                    </a:srgbClr>
                  </a:outerShdw>
                </a:effectLst>
              </a:rPr>
              <a:t>Deprem anında yapılması gerekler anlatılarak kursiyerler bilinçlendirildi ,tatbikatlarla desteklenen kursumuz yoğun ilgi görmekte</a:t>
            </a:r>
            <a:endParaRPr lang="tr-TR" sz="1400" dirty="0">
              <a:effectLst>
                <a:outerShdw blurRad="38100" dist="38100" dir="2700000" algn="tl">
                  <a:srgbClr val="000000">
                    <a:alpha val="43137"/>
                  </a:srgbClr>
                </a:outerShdw>
              </a:effectLst>
            </a:endParaRPr>
          </a:p>
        </p:txBody>
      </p:sp>
      <p:sp>
        <p:nvSpPr>
          <p:cNvPr id="16" name="Başlık 3">
            <a:extLst>
              <a:ext uri="{FF2B5EF4-FFF2-40B4-BE49-F238E27FC236}">
                <a16:creationId xmlns:a16="http://schemas.microsoft.com/office/drawing/2014/main" id="{6F47CD10-07D8-4F5B-8251-6BB288F37D66}"/>
              </a:ext>
            </a:extLst>
          </p:cNvPr>
          <p:cNvSpPr txBox="1">
            <a:spLocks/>
          </p:cNvSpPr>
          <p:nvPr/>
        </p:nvSpPr>
        <p:spPr>
          <a:xfrm>
            <a:off x="6334827" y="501233"/>
            <a:ext cx="2765416" cy="325734"/>
          </a:xfrm>
          <a:prstGeom prst="rect">
            <a:avLst/>
          </a:prstGeom>
        </p:spPr>
        <p:txBody>
          <a:bodyPr vert="horz" lIns="0" rIns="0" bIns="0" anchor="b">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tr-TR" sz="2000" dirty="0">
                <a:solidFill>
                  <a:schemeClr val="tx1"/>
                </a:solidFill>
                <a:effectLst>
                  <a:outerShdw blurRad="38100" dist="38100" dir="2700000" algn="tl">
                    <a:srgbClr val="000000">
                      <a:alpha val="43137"/>
                    </a:srgbClr>
                  </a:outerShdw>
                </a:effectLst>
              </a:rPr>
              <a:t>DEPREM VE AFET KURSU</a:t>
            </a:r>
          </a:p>
        </p:txBody>
      </p:sp>
      <p:sp>
        <p:nvSpPr>
          <p:cNvPr id="2" name="Slayt Numarası Yer Tutucusu 1">
            <a:extLst>
              <a:ext uri="{FF2B5EF4-FFF2-40B4-BE49-F238E27FC236}">
                <a16:creationId xmlns:a16="http://schemas.microsoft.com/office/drawing/2014/main" id="{1E16311C-2202-46A6-B51A-4AC59851D19F}"/>
              </a:ext>
            </a:extLst>
          </p:cNvPr>
          <p:cNvSpPr>
            <a:spLocks noGrp="1"/>
          </p:cNvSpPr>
          <p:nvPr>
            <p:ph type="sldNum" sz="quarter" idx="12"/>
          </p:nvPr>
        </p:nvSpPr>
        <p:spPr/>
        <p:txBody>
          <a:bodyPr/>
          <a:lstStyle/>
          <a:p>
            <a:fld id="{4B13ACF3-0F2D-4C6A-AD1F-FFBCFBC22504}" type="slidenum">
              <a:rPr lang="tr-TR" smtClean="0">
                <a:solidFill>
                  <a:schemeClr val="tx1"/>
                </a:solidFill>
                <a:effectLst>
                  <a:outerShdw blurRad="38100" dist="38100" dir="2700000" algn="tl">
                    <a:srgbClr val="000000">
                      <a:alpha val="43137"/>
                    </a:srgbClr>
                  </a:outerShdw>
                </a:effectLst>
              </a:rPr>
              <a:pPr/>
              <a:t>90</a:t>
            </a:fld>
            <a:endParaRPr lang="tr-TR">
              <a:solidFill>
                <a:schemeClr val="tx1"/>
              </a:solidFill>
              <a:effectLst>
                <a:outerShdw blurRad="38100" dist="38100" dir="2700000" algn="tl">
                  <a:srgbClr val="000000">
                    <a:alpha val="43137"/>
                  </a:srgbClr>
                </a:outerShdw>
              </a:effectLst>
            </a:endParaRPr>
          </a:p>
        </p:txBody>
      </p:sp>
      <p:pic>
        <p:nvPicPr>
          <p:cNvPr id="3" name="Resim 2">
            <a:extLst>
              <a:ext uri="{FF2B5EF4-FFF2-40B4-BE49-F238E27FC236}">
                <a16:creationId xmlns:a16="http://schemas.microsoft.com/office/drawing/2014/main" id="{E181E9A5-0972-D40C-0AC2-D71B4B073E3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10307"/>
          <a:stretch/>
        </p:blipFill>
        <p:spPr>
          <a:xfrm>
            <a:off x="6267610" y="984647"/>
            <a:ext cx="2591349" cy="223517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4" name="1 Başlık">
            <a:extLst>
              <a:ext uri="{FF2B5EF4-FFF2-40B4-BE49-F238E27FC236}">
                <a16:creationId xmlns:a16="http://schemas.microsoft.com/office/drawing/2014/main" id="{403C4209-7404-8461-4BBE-5B03A48F07F2}"/>
              </a:ext>
            </a:extLst>
          </p:cNvPr>
          <p:cNvSpPr txBox="1">
            <a:spLocks/>
          </p:cNvSpPr>
          <p:nvPr/>
        </p:nvSpPr>
        <p:spPr bwMode="auto">
          <a:xfrm rot="5400000" flipV="1">
            <a:off x="3805016" y="2739967"/>
            <a:ext cx="4529170" cy="51701"/>
          </a:xfrm>
          <a:prstGeom prst="rect">
            <a:avLst/>
          </a:prstGeom>
          <a:solidFill>
            <a:schemeClr val="tx1"/>
          </a:solidFill>
          <a:ln w="9525">
            <a:noFill/>
            <a:miter lim="800000"/>
            <a:headEnd/>
            <a:tailEnd/>
          </a:ln>
        </p:spPr>
        <p:txBody>
          <a:bodyPr anchor="ctr"/>
          <a:lstStyle/>
          <a:p>
            <a:pPr algn="ctr"/>
            <a:endParaRPr lang="tr-TR" dirty="0">
              <a:effectLst>
                <a:outerShdw blurRad="38100" dist="38100" dir="2700000" algn="tl">
                  <a:srgbClr val="000000">
                    <a:alpha val="43137"/>
                  </a:srgbClr>
                </a:outerShdw>
              </a:effectLst>
              <a:latin typeface="Calibri" pitchFamily="34" charset="0"/>
            </a:endParaRPr>
          </a:p>
        </p:txBody>
      </p:sp>
      <p:sp>
        <p:nvSpPr>
          <p:cNvPr id="8" name="Başlık 3">
            <a:extLst>
              <a:ext uri="{FF2B5EF4-FFF2-40B4-BE49-F238E27FC236}">
                <a16:creationId xmlns:a16="http://schemas.microsoft.com/office/drawing/2014/main" id="{B8E5823D-BBC2-DB14-9D3B-87A124B0F046}"/>
              </a:ext>
            </a:extLst>
          </p:cNvPr>
          <p:cNvSpPr txBox="1">
            <a:spLocks/>
          </p:cNvSpPr>
          <p:nvPr/>
        </p:nvSpPr>
        <p:spPr>
          <a:xfrm>
            <a:off x="200791" y="437092"/>
            <a:ext cx="2826282" cy="532659"/>
          </a:xfrm>
          <a:prstGeom prst="rect">
            <a:avLst/>
          </a:prstGeom>
        </p:spPr>
        <p:txBody>
          <a:bodyPr vert="horz" lIns="0" rIns="0" bIns="0" anchor="b">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tr-TR" sz="2000" dirty="0">
                <a:solidFill>
                  <a:schemeClr val="tx1"/>
                </a:solidFill>
                <a:effectLst>
                  <a:outerShdw blurRad="38100" dist="38100" dir="2700000" algn="tl">
                    <a:srgbClr val="000000">
                      <a:alpha val="43137"/>
                    </a:srgbClr>
                  </a:outerShdw>
                </a:effectLst>
              </a:rPr>
              <a:t>HASTA VE YAŞLI BAKIM KURSU</a:t>
            </a:r>
          </a:p>
        </p:txBody>
      </p:sp>
      <p:sp>
        <p:nvSpPr>
          <p:cNvPr id="11" name="Dikdörtgen 10">
            <a:extLst>
              <a:ext uri="{FF2B5EF4-FFF2-40B4-BE49-F238E27FC236}">
                <a16:creationId xmlns:a16="http://schemas.microsoft.com/office/drawing/2014/main" id="{6482A3FF-A8E4-7ADA-A1A4-865892F19865}"/>
              </a:ext>
            </a:extLst>
          </p:cNvPr>
          <p:cNvSpPr/>
          <p:nvPr/>
        </p:nvSpPr>
        <p:spPr>
          <a:xfrm>
            <a:off x="-66798" y="3144904"/>
            <a:ext cx="3114111" cy="1815882"/>
          </a:xfrm>
          <a:prstGeom prst="rect">
            <a:avLst/>
          </a:prstGeom>
        </p:spPr>
        <p:txBody>
          <a:bodyPr wrap="square">
            <a:spAutoFit/>
          </a:bodyPr>
          <a:lstStyle/>
          <a:p>
            <a:pPr marL="285750" indent="-285750">
              <a:buFont typeface="Wingdings" panose="05000000000000000000" pitchFamily="2" charset="2"/>
              <a:buChar char="§"/>
            </a:pPr>
            <a:r>
              <a:rPr lang="tr-TR" sz="1600" dirty="0">
                <a:effectLst>
                  <a:outerShdw blurRad="38100" dist="38100" dir="2700000" algn="tl">
                    <a:srgbClr val="000000">
                      <a:alpha val="43137"/>
                    </a:srgbClr>
                  </a:outerShdw>
                </a:effectLst>
              </a:rPr>
              <a:t>Kamu ile özel hasta ve yaşlı bakım kurumlarında hasta bakımı, yaşlı bakımı, engelli bakımı yapmak isteyen en az ortaokul mezunu kişilerin eğitim alabildiği kursumuzdur.  </a:t>
            </a:r>
          </a:p>
        </p:txBody>
      </p:sp>
      <p:pic>
        <p:nvPicPr>
          <p:cNvPr id="12" name="Resim 11">
            <a:extLst>
              <a:ext uri="{FF2B5EF4-FFF2-40B4-BE49-F238E27FC236}">
                <a16:creationId xmlns:a16="http://schemas.microsoft.com/office/drawing/2014/main" id="{EB8A28B2-06AB-B597-95F3-EAC8816C64F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9889" r="4178" b="33981"/>
          <a:stretch/>
        </p:blipFill>
        <p:spPr>
          <a:xfrm>
            <a:off x="158135" y="969751"/>
            <a:ext cx="2826282" cy="216024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3" name="Resim 12">
            <a:extLst>
              <a:ext uri="{FF2B5EF4-FFF2-40B4-BE49-F238E27FC236}">
                <a16:creationId xmlns:a16="http://schemas.microsoft.com/office/drawing/2014/main" id="{7384E8ED-0707-6329-E6C6-9C85E9A5F0A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78456" y="986810"/>
            <a:ext cx="2606038" cy="223301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6" name="1 Başlık">
            <a:extLst>
              <a:ext uri="{FF2B5EF4-FFF2-40B4-BE49-F238E27FC236}">
                <a16:creationId xmlns:a16="http://schemas.microsoft.com/office/drawing/2014/main" id="{DC8765DF-7976-FB18-91F2-CEC3E8E5C556}"/>
              </a:ext>
            </a:extLst>
          </p:cNvPr>
          <p:cNvSpPr txBox="1">
            <a:spLocks/>
          </p:cNvSpPr>
          <p:nvPr/>
        </p:nvSpPr>
        <p:spPr>
          <a:xfrm>
            <a:off x="0" y="29441"/>
            <a:ext cx="9144000" cy="370609"/>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tr-TR" sz="2000" dirty="0">
                <a:solidFill>
                  <a:schemeClr val="tx1"/>
                </a:solidFill>
                <a:effectLst>
                  <a:outerShdw blurRad="38100" dist="38100" dir="2700000" algn="tl">
                    <a:srgbClr val="000000">
                      <a:alpha val="43137"/>
                    </a:srgbClr>
                  </a:outerShdw>
                </a:effectLst>
                <a:highlight>
                  <a:srgbClr val="FF0000"/>
                </a:highlight>
              </a:rPr>
              <a:t>KADIN VE AİLE MÜDÜRLÜĞÜ</a:t>
            </a:r>
          </a:p>
        </p:txBody>
      </p:sp>
    </p:spTree>
    <p:extLst>
      <p:ext uri="{BB962C8B-B14F-4D97-AF65-F5344CB8AC3E}">
        <p14:creationId xmlns:p14="http://schemas.microsoft.com/office/powerpoint/2010/main" val="3984817361"/>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35" presetClass="entr" presetSubtype="0" fill="hold" nodeType="clickEffect">
                                  <p:stCondLst>
                                    <p:cond delay="250"/>
                                  </p:stCondLst>
                                  <p:childTnLst>
                                    <p:set>
                                      <p:cBhvr>
                                        <p:cTn id="24" dur="1" fill="hold">
                                          <p:stCondLst>
                                            <p:cond delay="0"/>
                                          </p:stCondLst>
                                        </p:cTn>
                                        <p:tgtEl>
                                          <p:spTgt spid="13"/>
                                        </p:tgtEl>
                                        <p:attrNameLst>
                                          <p:attrName>style.visibility</p:attrName>
                                        </p:attrNameLst>
                                      </p:cBhvr>
                                      <p:to>
                                        <p:strVal val="visible"/>
                                      </p:to>
                                    </p:set>
                                    <p:animEffect transition="in" filter="fade">
                                      <p:cBhvr>
                                        <p:cTn id="25" dur="2000"/>
                                        <p:tgtEl>
                                          <p:spTgt spid="13"/>
                                        </p:tgtEl>
                                      </p:cBhvr>
                                    </p:animEffect>
                                    <p:anim calcmode="lin" valueType="num">
                                      <p:cBhvr>
                                        <p:cTn id="26" dur="2000" fill="hold"/>
                                        <p:tgtEl>
                                          <p:spTgt spid="13"/>
                                        </p:tgtEl>
                                        <p:attrNameLst>
                                          <p:attrName>style.rotation</p:attrName>
                                        </p:attrNameLst>
                                      </p:cBhvr>
                                      <p:tavLst>
                                        <p:tav tm="0">
                                          <p:val>
                                            <p:fltVal val="720"/>
                                          </p:val>
                                        </p:tav>
                                        <p:tav tm="100000">
                                          <p:val>
                                            <p:fltVal val="0"/>
                                          </p:val>
                                        </p:tav>
                                      </p:tavLst>
                                    </p:anim>
                                    <p:anim calcmode="lin" valueType="num">
                                      <p:cBhvr>
                                        <p:cTn id="27" dur="2000" fill="hold"/>
                                        <p:tgtEl>
                                          <p:spTgt spid="13"/>
                                        </p:tgtEl>
                                        <p:attrNameLst>
                                          <p:attrName>ppt_h</p:attrName>
                                        </p:attrNameLst>
                                      </p:cBhvr>
                                      <p:tavLst>
                                        <p:tav tm="0">
                                          <p:val>
                                            <p:fltVal val="0"/>
                                          </p:val>
                                        </p:tav>
                                        <p:tav tm="100000">
                                          <p:val>
                                            <p:strVal val="#ppt_h"/>
                                          </p:val>
                                        </p:tav>
                                      </p:tavLst>
                                    </p:anim>
                                    <p:anim calcmode="lin" valueType="num">
                                      <p:cBhvr>
                                        <p:cTn id="28" dur="2000" fill="hold"/>
                                        <p:tgtEl>
                                          <p:spTgt spid="13"/>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33DC585A-8619-42D2-A975-DE0792B3972C}"/>
              </a:ext>
            </a:extLst>
          </p:cNvPr>
          <p:cNvSpPr>
            <a:spLocks noGrp="1"/>
          </p:cNvSpPr>
          <p:nvPr>
            <p:ph type="title"/>
          </p:nvPr>
        </p:nvSpPr>
        <p:spPr>
          <a:xfrm>
            <a:off x="539552" y="489137"/>
            <a:ext cx="8229600" cy="459508"/>
          </a:xfrm>
        </p:spPr>
        <p:txBody>
          <a:bodyPr>
            <a:normAutofit fontScale="90000"/>
          </a:bodyPr>
          <a:lstStyle/>
          <a:p>
            <a:pPr algn="ctr"/>
            <a:r>
              <a:rPr lang="tr-TR" sz="3000" b="1" dirty="0">
                <a:solidFill>
                  <a:schemeClr val="tx1"/>
                </a:solidFill>
                <a:effectLst>
                  <a:outerShdw blurRad="38100" dist="38100" dir="2700000" algn="tl">
                    <a:srgbClr val="000000">
                      <a:alpha val="43137"/>
                    </a:srgbClr>
                  </a:outerShdw>
                </a:effectLst>
              </a:rPr>
              <a:t>AİLE VE TOPLUM MERKEZİ FAALİYETLERİ</a:t>
            </a:r>
          </a:p>
        </p:txBody>
      </p:sp>
      <p:sp>
        <p:nvSpPr>
          <p:cNvPr id="5" name="1 Başlık">
            <a:extLst>
              <a:ext uri="{FF2B5EF4-FFF2-40B4-BE49-F238E27FC236}">
                <a16:creationId xmlns:a16="http://schemas.microsoft.com/office/drawing/2014/main" id="{53A3F3E4-0848-45DF-A5DB-C4A4262ECD03}"/>
              </a:ext>
            </a:extLst>
          </p:cNvPr>
          <p:cNvSpPr txBox="1">
            <a:spLocks/>
          </p:cNvSpPr>
          <p:nvPr/>
        </p:nvSpPr>
        <p:spPr bwMode="auto">
          <a:xfrm rot="5400000">
            <a:off x="1069086" y="2927537"/>
            <a:ext cx="4003501" cy="45719"/>
          </a:xfrm>
          <a:prstGeom prst="rect">
            <a:avLst/>
          </a:prstGeom>
          <a:solidFill>
            <a:schemeClr val="tx1"/>
          </a:solidFill>
          <a:ln w="9525">
            <a:noFill/>
            <a:miter lim="800000"/>
            <a:headEnd/>
            <a:tailEnd/>
          </a:ln>
        </p:spPr>
        <p:txBody>
          <a:bodyPr anchor="ctr"/>
          <a:lstStyle/>
          <a:p>
            <a:pPr algn="ctr"/>
            <a:endParaRPr lang="tr-TR" dirty="0">
              <a:effectLst>
                <a:outerShdw blurRad="38100" dist="38100" dir="2700000" algn="tl">
                  <a:srgbClr val="000000">
                    <a:alpha val="43137"/>
                  </a:srgbClr>
                </a:outerShdw>
              </a:effectLst>
              <a:latin typeface="Calibri" pitchFamily="34" charset="0"/>
            </a:endParaRPr>
          </a:p>
        </p:txBody>
      </p:sp>
      <p:sp>
        <p:nvSpPr>
          <p:cNvPr id="6" name="1 Başlık">
            <a:extLst>
              <a:ext uri="{FF2B5EF4-FFF2-40B4-BE49-F238E27FC236}">
                <a16:creationId xmlns:a16="http://schemas.microsoft.com/office/drawing/2014/main" id="{0B02E330-68FC-43A0-9673-85A6605E1677}"/>
              </a:ext>
            </a:extLst>
          </p:cNvPr>
          <p:cNvSpPr txBox="1">
            <a:spLocks/>
          </p:cNvSpPr>
          <p:nvPr/>
        </p:nvSpPr>
        <p:spPr bwMode="auto">
          <a:xfrm rot="5400000">
            <a:off x="4105276" y="2927536"/>
            <a:ext cx="4003502" cy="45719"/>
          </a:xfrm>
          <a:prstGeom prst="rect">
            <a:avLst/>
          </a:prstGeom>
          <a:solidFill>
            <a:schemeClr val="tx1"/>
          </a:solidFill>
          <a:ln w="9525">
            <a:noFill/>
            <a:miter lim="800000"/>
            <a:headEnd/>
            <a:tailEnd/>
          </a:ln>
        </p:spPr>
        <p:txBody>
          <a:bodyPr anchor="ctr"/>
          <a:lstStyle/>
          <a:p>
            <a:pPr algn="ctr"/>
            <a:endParaRPr lang="tr-TR" dirty="0">
              <a:effectLst>
                <a:outerShdw blurRad="38100" dist="38100" dir="2700000" algn="tl">
                  <a:srgbClr val="000000">
                    <a:alpha val="43137"/>
                  </a:srgbClr>
                </a:outerShdw>
              </a:effectLst>
              <a:latin typeface="Calibri" pitchFamily="34" charset="0"/>
            </a:endParaRPr>
          </a:p>
        </p:txBody>
      </p:sp>
      <p:sp>
        <p:nvSpPr>
          <p:cNvPr id="7" name="Metin kutusu 6">
            <a:extLst>
              <a:ext uri="{FF2B5EF4-FFF2-40B4-BE49-F238E27FC236}">
                <a16:creationId xmlns:a16="http://schemas.microsoft.com/office/drawing/2014/main" id="{47644625-5662-4D03-83FD-BE53C48A41B9}"/>
              </a:ext>
            </a:extLst>
          </p:cNvPr>
          <p:cNvSpPr txBox="1"/>
          <p:nvPr/>
        </p:nvSpPr>
        <p:spPr>
          <a:xfrm>
            <a:off x="135226" y="3563600"/>
            <a:ext cx="2894562" cy="1600438"/>
          </a:xfrm>
          <a:prstGeom prst="rect">
            <a:avLst/>
          </a:prstGeom>
          <a:noFill/>
        </p:spPr>
        <p:txBody>
          <a:bodyPr wrap="square" rtlCol="0">
            <a:spAutoFit/>
          </a:bodyPr>
          <a:lstStyle/>
          <a:p>
            <a:r>
              <a:rPr lang="tr-TR" sz="1400" dirty="0">
                <a:effectLst>
                  <a:outerShdw blurRad="38100" dist="38100" dir="2700000" algn="tl">
                    <a:srgbClr val="000000">
                      <a:alpha val="43137"/>
                    </a:srgbClr>
                  </a:outerShdw>
                </a:effectLst>
              </a:rPr>
              <a:t>Takı yapım teknikleri ile ürün tasarlama aşamalarının öğretildiği bu kursta bir çok malzeme kullanılarak farklı teknikleri de birleştirerek takı tasarlamak için gerekli olan temel beceri ve eğitim verilmektedir.</a:t>
            </a:r>
          </a:p>
        </p:txBody>
      </p:sp>
      <p:sp>
        <p:nvSpPr>
          <p:cNvPr id="9" name="Başlık 3">
            <a:extLst>
              <a:ext uri="{FF2B5EF4-FFF2-40B4-BE49-F238E27FC236}">
                <a16:creationId xmlns:a16="http://schemas.microsoft.com/office/drawing/2014/main" id="{A63419C8-EC19-4235-B427-E4CBD957BD29}"/>
              </a:ext>
            </a:extLst>
          </p:cNvPr>
          <p:cNvSpPr txBox="1">
            <a:spLocks/>
          </p:cNvSpPr>
          <p:nvPr/>
        </p:nvSpPr>
        <p:spPr>
          <a:xfrm>
            <a:off x="230906" y="1085792"/>
            <a:ext cx="2680546" cy="325734"/>
          </a:xfrm>
          <a:prstGeom prst="rect">
            <a:avLst/>
          </a:prstGeom>
        </p:spPr>
        <p:txBody>
          <a:bodyPr vert="horz" lIns="0" rIns="0" bIns="0" anchor="b">
            <a:normAutofit fontScale="97500" lnSpcReduction="1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tr-TR" sz="2000" dirty="0">
                <a:solidFill>
                  <a:schemeClr val="tx1"/>
                </a:solidFill>
                <a:effectLst>
                  <a:outerShdw blurRad="38100" dist="38100" dir="2700000" algn="tl">
                    <a:srgbClr val="000000">
                      <a:alpha val="43137"/>
                    </a:srgbClr>
                  </a:outerShdw>
                </a:effectLst>
              </a:rPr>
              <a:t>TAKI TASARIM KURSU</a:t>
            </a:r>
          </a:p>
        </p:txBody>
      </p:sp>
      <p:sp>
        <p:nvSpPr>
          <p:cNvPr id="11" name="Başlık 3">
            <a:extLst>
              <a:ext uri="{FF2B5EF4-FFF2-40B4-BE49-F238E27FC236}">
                <a16:creationId xmlns:a16="http://schemas.microsoft.com/office/drawing/2014/main" id="{2355D24E-7469-413A-9D34-EF43C08EA702}"/>
              </a:ext>
            </a:extLst>
          </p:cNvPr>
          <p:cNvSpPr txBox="1">
            <a:spLocks/>
          </p:cNvSpPr>
          <p:nvPr/>
        </p:nvSpPr>
        <p:spPr>
          <a:xfrm>
            <a:off x="3275855" y="1085792"/>
            <a:ext cx="2692095" cy="325734"/>
          </a:xfrm>
          <a:prstGeom prst="rect">
            <a:avLst/>
          </a:prstGeom>
        </p:spPr>
        <p:txBody>
          <a:bodyPr vert="horz" lIns="0" rIns="0" bIns="0" anchor="b">
            <a:normAutofit fontScale="97500" lnSpcReduction="1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tr-TR" sz="2000" dirty="0">
                <a:solidFill>
                  <a:schemeClr val="tx1"/>
                </a:solidFill>
                <a:effectLst>
                  <a:outerShdw blurRad="38100" dist="38100" dir="2700000" algn="tl">
                    <a:srgbClr val="000000">
                      <a:alpha val="43137"/>
                    </a:srgbClr>
                  </a:outerShdw>
                </a:effectLst>
              </a:rPr>
              <a:t>RESİM KURSU</a:t>
            </a:r>
          </a:p>
        </p:txBody>
      </p:sp>
      <p:sp>
        <p:nvSpPr>
          <p:cNvPr id="12" name="Metin kutusu 11">
            <a:extLst>
              <a:ext uri="{FF2B5EF4-FFF2-40B4-BE49-F238E27FC236}">
                <a16:creationId xmlns:a16="http://schemas.microsoft.com/office/drawing/2014/main" id="{79F6AD2E-71B1-4B20-B0EB-019B5337F0C5}"/>
              </a:ext>
            </a:extLst>
          </p:cNvPr>
          <p:cNvSpPr txBox="1"/>
          <p:nvPr/>
        </p:nvSpPr>
        <p:spPr>
          <a:xfrm>
            <a:off x="3209914" y="3563600"/>
            <a:ext cx="2758037" cy="1169551"/>
          </a:xfrm>
          <a:prstGeom prst="rect">
            <a:avLst/>
          </a:prstGeom>
          <a:noFill/>
        </p:spPr>
        <p:txBody>
          <a:bodyPr wrap="square" rtlCol="0">
            <a:spAutoFit/>
          </a:bodyPr>
          <a:lstStyle/>
          <a:p>
            <a:r>
              <a:rPr lang="tr-TR" sz="1400" dirty="0">
                <a:effectLst>
                  <a:outerShdw blurRad="38100" dist="38100" dir="2700000" algn="tl">
                    <a:srgbClr val="000000">
                      <a:alpha val="43137"/>
                    </a:srgbClr>
                  </a:outerShdw>
                </a:effectLst>
              </a:rPr>
              <a:t>Bu kursumuzda resim alanında yeteneği olan ve resme ilgisi olanlara kendilerini resim alanında geliştirmeleri üzerine eğitim verilmektedir.</a:t>
            </a:r>
          </a:p>
        </p:txBody>
      </p:sp>
      <p:sp>
        <p:nvSpPr>
          <p:cNvPr id="15" name="Metin kutusu 14">
            <a:extLst>
              <a:ext uri="{FF2B5EF4-FFF2-40B4-BE49-F238E27FC236}">
                <a16:creationId xmlns:a16="http://schemas.microsoft.com/office/drawing/2014/main" id="{A6DB09ED-3E1A-4295-8E85-7FD03306A41A}"/>
              </a:ext>
            </a:extLst>
          </p:cNvPr>
          <p:cNvSpPr txBox="1"/>
          <p:nvPr/>
        </p:nvSpPr>
        <p:spPr>
          <a:xfrm>
            <a:off x="6334661" y="3563600"/>
            <a:ext cx="2588299" cy="1169551"/>
          </a:xfrm>
          <a:prstGeom prst="rect">
            <a:avLst/>
          </a:prstGeom>
          <a:noFill/>
        </p:spPr>
        <p:txBody>
          <a:bodyPr wrap="square" rtlCol="0">
            <a:spAutoFit/>
          </a:bodyPr>
          <a:lstStyle/>
          <a:p>
            <a:r>
              <a:rPr lang="tr-TR" sz="1400" dirty="0">
                <a:effectLst>
                  <a:outerShdw blurRad="38100" dist="38100" dir="2700000" algn="tl">
                    <a:srgbClr val="000000">
                      <a:alpha val="43137"/>
                    </a:srgbClr>
                  </a:outerShdw>
                </a:effectLst>
              </a:rPr>
              <a:t>Bu kursumuzda bağlamanın tarihi gelişimi, bağlamanın tutuluşu gibi temel davranış ve kavrayış becerileri üzerine eğitim verilmektedir. </a:t>
            </a:r>
          </a:p>
        </p:txBody>
      </p:sp>
      <p:sp>
        <p:nvSpPr>
          <p:cNvPr id="16" name="Başlık 3">
            <a:extLst>
              <a:ext uri="{FF2B5EF4-FFF2-40B4-BE49-F238E27FC236}">
                <a16:creationId xmlns:a16="http://schemas.microsoft.com/office/drawing/2014/main" id="{6F47CD10-07D8-4F5B-8251-6BB288F37D66}"/>
              </a:ext>
            </a:extLst>
          </p:cNvPr>
          <p:cNvSpPr txBox="1">
            <a:spLocks/>
          </p:cNvSpPr>
          <p:nvPr/>
        </p:nvSpPr>
        <p:spPr>
          <a:xfrm>
            <a:off x="6354942" y="1093888"/>
            <a:ext cx="2765416" cy="325734"/>
          </a:xfrm>
          <a:prstGeom prst="rect">
            <a:avLst/>
          </a:prstGeom>
        </p:spPr>
        <p:txBody>
          <a:bodyPr vert="horz" lIns="0" rIns="0" bIns="0" anchor="b">
            <a:normAutofit fontScale="97500" lnSpcReduction="1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tr-TR" sz="2000" dirty="0">
                <a:solidFill>
                  <a:schemeClr val="tx1"/>
                </a:solidFill>
                <a:effectLst>
                  <a:outerShdw blurRad="38100" dist="38100" dir="2700000" algn="tl">
                    <a:srgbClr val="000000">
                      <a:alpha val="43137"/>
                    </a:srgbClr>
                  </a:outerShdw>
                </a:effectLst>
              </a:rPr>
              <a:t>BAĞLAMA KURSU</a:t>
            </a:r>
          </a:p>
        </p:txBody>
      </p:sp>
      <p:pic>
        <p:nvPicPr>
          <p:cNvPr id="14" name="Resim 13">
            <a:extLst>
              <a:ext uri="{FF2B5EF4-FFF2-40B4-BE49-F238E27FC236}">
                <a16:creationId xmlns:a16="http://schemas.microsoft.com/office/drawing/2014/main" id="{996E0754-B020-4CD7-ACFC-B022E085CFF9}"/>
              </a:ext>
            </a:extLst>
          </p:cNvPr>
          <p:cNvPicPr>
            <a:picLocks noChangeAspect="1"/>
          </p:cNvPicPr>
          <p:nvPr/>
        </p:nvPicPr>
        <p:blipFill rotWithShape="1">
          <a:blip r:embed="rId2"/>
          <a:srcRect l="879" t="1483" r="-879" b="5464"/>
          <a:stretch/>
        </p:blipFill>
        <p:spPr>
          <a:xfrm>
            <a:off x="230906" y="1520551"/>
            <a:ext cx="2700854" cy="201622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8" name="Resim 17">
            <a:extLst>
              <a:ext uri="{FF2B5EF4-FFF2-40B4-BE49-F238E27FC236}">
                <a16:creationId xmlns:a16="http://schemas.microsoft.com/office/drawing/2014/main" id="{5EDD86E2-B1DB-4E01-A889-B13519BC16F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75856" y="1520552"/>
            <a:ext cx="2688299" cy="201622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9" name="Resim 18">
            <a:extLst>
              <a:ext uri="{FF2B5EF4-FFF2-40B4-BE49-F238E27FC236}">
                <a16:creationId xmlns:a16="http://schemas.microsoft.com/office/drawing/2014/main" id="{EF71EC43-8C23-4CC8-851D-EB207EAA0419}"/>
              </a:ext>
            </a:extLst>
          </p:cNvPr>
          <p:cNvPicPr>
            <a:picLocks noChangeAspect="1"/>
          </p:cNvPicPr>
          <p:nvPr/>
        </p:nvPicPr>
        <p:blipFill>
          <a:blip r:embed="rId4"/>
          <a:stretch>
            <a:fillRect/>
          </a:stretch>
        </p:blipFill>
        <p:spPr>
          <a:xfrm>
            <a:off x="6246104" y="1520551"/>
            <a:ext cx="2765415" cy="201622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 name="Slayt Numarası Yer Tutucusu 1">
            <a:extLst>
              <a:ext uri="{FF2B5EF4-FFF2-40B4-BE49-F238E27FC236}">
                <a16:creationId xmlns:a16="http://schemas.microsoft.com/office/drawing/2014/main" id="{722C3325-0846-49C7-A14E-39B7B3D89F13}"/>
              </a:ext>
            </a:extLst>
          </p:cNvPr>
          <p:cNvSpPr>
            <a:spLocks noGrp="1"/>
          </p:cNvSpPr>
          <p:nvPr>
            <p:ph type="sldNum" sz="quarter" idx="12"/>
          </p:nvPr>
        </p:nvSpPr>
        <p:spPr/>
        <p:txBody>
          <a:bodyPr/>
          <a:lstStyle/>
          <a:p>
            <a:fld id="{4B13ACF3-0F2D-4C6A-AD1F-FFBCFBC22504}" type="slidenum">
              <a:rPr lang="tr-TR" smtClean="0">
                <a:solidFill>
                  <a:schemeClr val="tx1"/>
                </a:solidFill>
                <a:effectLst>
                  <a:outerShdw blurRad="38100" dist="38100" dir="2700000" algn="tl">
                    <a:srgbClr val="000000">
                      <a:alpha val="43137"/>
                    </a:srgbClr>
                  </a:outerShdw>
                </a:effectLst>
              </a:rPr>
              <a:pPr/>
              <a:t>91</a:t>
            </a:fld>
            <a:endParaRPr lang="tr-TR">
              <a:solidFill>
                <a:schemeClr val="tx1"/>
              </a:solidFill>
              <a:effectLst>
                <a:outerShdw blurRad="38100" dist="38100" dir="2700000" algn="tl">
                  <a:srgbClr val="000000">
                    <a:alpha val="43137"/>
                  </a:srgbClr>
                </a:outerShdw>
              </a:effectLst>
            </a:endParaRPr>
          </a:p>
        </p:txBody>
      </p:sp>
      <p:sp>
        <p:nvSpPr>
          <p:cNvPr id="3" name="1 Başlık">
            <a:extLst>
              <a:ext uri="{FF2B5EF4-FFF2-40B4-BE49-F238E27FC236}">
                <a16:creationId xmlns:a16="http://schemas.microsoft.com/office/drawing/2014/main" id="{392579CC-40A9-671F-C77E-62BF3210DE98}"/>
              </a:ext>
            </a:extLst>
          </p:cNvPr>
          <p:cNvSpPr txBox="1">
            <a:spLocks/>
          </p:cNvSpPr>
          <p:nvPr/>
        </p:nvSpPr>
        <p:spPr>
          <a:xfrm>
            <a:off x="0" y="29441"/>
            <a:ext cx="9144000" cy="370609"/>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tr-TR" sz="2000" dirty="0">
                <a:solidFill>
                  <a:schemeClr val="tx1"/>
                </a:solidFill>
                <a:effectLst>
                  <a:outerShdw blurRad="38100" dist="38100" dir="2700000" algn="tl">
                    <a:srgbClr val="000000">
                      <a:alpha val="43137"/>
                    </a:srgbClr>
                  </a:outerShdw>
                </a:effectLst>
                <a:highlight>
                  <a:srgbClr val="FF0000"/>
                </a:highlight>
              </a:rPr>
              <a:t>KADIN VE AİLE MÜDÜRLÜĞÜ</a:t>
            </a:r>
          </a:p>
        </p:txBody>
      </p:sp>
    </p:spTree>
    <p:extLst>
      <p:ext uri="{BB962C8B-B14F-4D97-AF65-F5344CB8AC3E}">
        <p14:creationId xmlns:p14="http://schemas.microsoft.com/office/powerpoint/2010/main" val="1678867354"/>
      </p:ext>
    </p:extLst>
  </p:cSld>
  <p:clrMapOvr>
    <a:masterClrMapping/>
  </p:clrMapOvr>
  <p:transition>
    <p:wipe dir="r"/>
  </p:transition>
</p:sld>
</file>

<file path=ppt/slides/slide9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33DC585A-8619-42D2-A975-DE0792B3972C}"/>
              </a:ext>
            </a:extLst>
          </p:cNvPr>
          <p:cNvSpPr>
            <a:spLocks noGrp="1"/>
          </p:cNvSpPr>
          <p:nvPr>
            <p:ph type="title"/>
          </p:nvPr>
        </p:nvSpPr>
        <p:spPr>
          <a:xfrm>
            <a:off x="539552" y="555526"/>
            <a:ext cx="8229600" cy="459508"/>
          </a:xfrm>
        </p:spPr>
        <p:txBody>
          <a:bodyPr>
            <a:normAutofit fontScale="90000"/>
          </a:bodyPr>
          <a:lstStyle/>
          <a:p>
            <a:pPr algn="ctr"/>
            <a:r>
              <a:rPr lang="tr-TR" sz="3000" b="1" dirty="0">
                <a:solidFill>
                  <a:schemeClr val="tx1"/>
                </a:solidFill>
                <a:effectLst>
                  <a:outerShdw blurRad="38100" dist="38100" dir="2700000" algn="tl">
                    <a:srgbClr val="000000">
                      <a:alpha val="43137"/>
                    </a:srgbClr>
                  </a:outerShdw>
                </a:effectLst>
              </a:rPr>
              <a:t>AİLE VE TOPLUM MERKEZİ FAALİYETLERİ</a:t>
            </a:r>
          </a:p>
        </p:txBody>
      </p:sp>
      <p:sp>
        <p:nvSpPr>
          <p:cNvPr id="5" name="1 Başlık">
            <a:extLst>
              <a:ext uri="{FF2B5EF4-FFF2-40B4-BE49-F238E27FC236}">
                <a16:creationId xmlns:a16="http://schemas.microsoft.com/office/drawing/2014/main" id="{53A3F3E4-0848-45DF-A5DB-C4A4262ECD03}"/>
              </a:ext>
            </a:extLst>
          </p:cNvPr>
          <p:cNvSpPr txBox="1">
            <a:spLocks/>
          </p:cNvSpPr>
          <p:nvPr/>
        </p:nvSpPr>
        <p:spPr bwMode="auto">
          <a:xfrm rot="5400000">
            <a:off x="1102281" y="2960732"/>
            <a:ext cx="3937112" cy="45719"/>
          </a:xfrm>
          <a:prstGeom prst="rect">
            <a:avLst/>
          </a:prstGeom>
          <a:solidFill>
            <a:schemeClr val="tx1"/>
          </a:solidFill>
          <a:ln w="9525">
            <a:noFill/>
            <a:miter lim="800000"/>
            <a:headEnd/>
            <a:tailEnd/>
          </a:ln>
        </p:spPr>
        <p:txBody>
          <a:bodyPr anchor="ctr"/>
          <a:lstStyle/>
          <a:p>
            <a:pPr algn="ctr"/>
            <a:endParaRPr lang="tr-TR" dirty="0">
              <a:effectLst>
                <a:outerShdw blurRad="38100" dist="38100" dir="2700000" algn="tl">
                  <a:srgbClr val="000000">
                    <a:alpha val="43137"/>
                  </a:srgbClr>
                </a:outerShdw>
              </a:effectLst>
              <a:latin typeface="Calibri" pitchFamily="34" charset="0"/>
            </a:endParaRPr>
          </a:p>
        </p:txBody>
      </p:sp>
      <p:sp>
        <p:nvSpPr>
          <p:cNvPr id="6" name="1 Başlık">
            <a:extLst>
              <a:ext uri="{FF2B5EF4-FFF2-40B4-BE49-F238E27FC236}">
                <a16:creationId xmlns:a16="http://schemas.microsoft.com/office/drawing/2014/main" id="{0B02E330-68FC-43A0-9673-85A6605E1677}"/>
              </a:ext>
            </a:extLst>
          </p:cNvPr>
          <p:cNvSpPr txBox="1">
            <a:spLocks/>
          </p:cNvSpPr>
          <p:nvPr/>
        </p:nvSpPr>
        <p:spPr bwMode="auto">
          <a:xfrm rot="5400000">
            <a:off x="4138470" y="2960731"/>
            <a:ext cx="3937113" cy="45719"/>
          </a:xfrm>
          <a:prstGeom prst="rect">
            <a:avLst/>
          </a:prstGeom>
          <a:solidFill>
            <a:schemeClr val="tx1"/>
          </a:solidFill>
          <a:ln w="9525">
            <a:noFill/>
            <a:miter lim="800000"/>
            <a:headEnd/>
            <a:tailEnd/>
          </a:ln>
        </p:spPr>
        <p:txBody>
          <a:bodyPr anchor="ctr"/>
          <a:lstStyle/>
          <a:p>
            <a:pPr algn="ctr"/>
            <a:endParaRPr lang="tr-TR" dirty="0">
              <a:effectLst>
                <a:outerShdw blurRad="38100" dist="38100" dir="2700000" algn="tl">
                  <a:srgbClr val="000000">
                    <a:alpha val="43137"/>
                  </a:srgbClr>
                </a:outerShdw>
              </a:effectLst>
              <a:latin typeface="Calibri" pitchFamily="34" charset="0"/>
            </a:endParaRPr>
          </a:p>
        </p:txBody>
      </p:sp>
      <p:sp>
        <p:nvSpPr>
          <p:cNvPr id="7" name="Metin kutusu 6">
            <a:extLst>
              <a:ext uri="{FF2B5EF4-FFF2-40B4-BE49-F238E27FC236}">
                <a16:creationId xmlns:a16="http://schemas.microsoft.com/office/drawing/2014/main" id="{47644625-5662-4D03-83FD-BE53C48A41B9}"/>
              </a:ext>
            </a:extLst>
          </p:cNvPr>
          <p:cNvSpPr txBox="1"/>
          <p:nvPr/>
        </p:nvSpPr>
        <p:spPr>
          <a:xfrm>
            <a:off x="153415" y="3870796"/>
            <a:ext cx="2894562" cy="1077218"/>
          </a:xfrm>
          <a:prstGeom prst="rect">
            <a:avLst/>
          </a:prstGeom>
          <a:noFill/>
        </p:spPr>
        <p:txBody>
          <a:bodyPr wrap="square" rtlCol="0">
            <a:spAutoFit/>
          </a:bodyPr>
          <a:lstStyle/>
          <a:p>
            <a:r>
              <a:rPr lang="tr-TR" sz="1600" dirty="0">
                <a:effectLst>
                  <a:outerShdw blurRad="38100" dist="38100" dir="2700000" algn="tl">
                    <a:srgbClr val="000000">
                      <a:alpha val="43137"/>
                    </a:srgbClr>
                  </a:outerShdw>
                </a:effectLst>
              </a:rPr>
              <a:t>Bu kursta akıllı tahta ve muhtelif malzemeler mevcut olup gerekli eğitim verilmektedir.</a:t>
            </a:r>
          </a:p>
        </p:txBody>
      </p:sp>
      <p:sp>
        <p:nvSpPr>
          <p:cNvPr id="9" name="Başlık 3">
            <a:extLst>
              <a:ext uri="{FF2B5EF4-FFF2-40B4-BE49-F238E27FC236}">
                <a16:creationId xmlns:a16="http://schemas.microsoft.com/office/drawing/2014/main" id="{A63419C8-EC19-4235-B427-E4CBD957BD29}"/>
              </a:ext>
            </a:extLst>
          </p:cNvPr>
          <p:cNvSpPr txBox="1">
            <a:spLocks/>
          </p:cNvSpPr>
          <p:nvPr/>
        </p:nvSpPr>
        <p:spPr>
          <a:xfrm>
            <a:off x="230906" y="1152181"/>
            <a:ext cx="2680546" cy="325734"/>
          </a:xfrm>
          <a:prstGeom prst="rect">
            <a:avLst/>
          </a:prstGeom>
        </p:spPr>
        <p:txBody>
          <a:bodyPr vert="horz" lIns="0" rIns="0" bIns="0" anchor="b">
            <a:normAutofit fontScale="97500" lnSpcReduction="1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tr-TR" sz="2000" dirty="0">
                <a:solidFill>
                  <a:schemeClr val="tx1"/>
                </a:solidFill>
                <a:effectLst>
                  <a:outerShdw blurRad="38100" dist="38100" dir="2700000" algn="tl">
                    <a:srgbClr val="000000">
                      <a:alpha val="43137"/>
                    </a:srgbClr>
                  </a:outerShdw>
                </a:effectLst>
              </a:rPr>
              <a:t>OKUMA YAZMA KURSU</a:t>
            </a:r>
          </a:p>
        </p:txBody>
      </p:sp>
      <p:sp>
        <p:nvSpPr>
          <p:cNvPr id="11" name="Başlık 3">
            <a:extLst>
              <a:ext uri="{FF2B5EF4-FFF2-40B4-BE49-F238E27FC236}">
                <a16:creationId xmlns:a16="http://schemas.microsoft.com/office/drawing/2014/main" id="{2355D24E-7469-413A-9D34-EF43C08EA702}"/>
              </a:ext>
            </a:extLst>
          </p:cNvPr>
          <p:cNvSpPr txBox="1">
            <a:spLocks/>
          </p:cNvSpPr>
          <p:nvPr/>
        </p:nvSpPr>
        <p:spPr>
          <a:xfrm>
            <a:off x="3275855" y="1152181"/>
            <a:ext cx="2692095" cy="325734"/>
          </a:xfrm>
          <a:prstGeom prst="rect">
            <a:avLst/>
          </a:prstGeom>
        </p:spPr>
        <p:txBody>
          <a:bodyPr vert="horz" lIns="0" rIns="0" bIns="0" anchor="b">
            <a:normAutofit fontScale="97500" lnSpcReduction="1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tr-TR" sz="2000" dirty="0">
                <a:solidFill>
                  <a:schemeClr val="tx1"/>
                </a:solidFill>
                <a:effectLst>
                  <a:outerShdw blurRad="38100" dist="38100" dir="2700000" algn="tl">
                    <a:srgbClr val="000000">
                      <a:alpha val="43137"/>
                    </a:srgbClr>
                  </a:outerShdw>
                </a:effectLst>
              </a:rPr>
              <a:t>KURAN-I KERİM KURSU</a:t>
            </a:r>
          </a:p>
        </p:txBody>
      </p:sp>
      <p:sp>
        <p:nvSpPr>
          <p:cNvPr id="12" name="Metin kutusu 11">
            <a:extLst>
              <a:ext uri="{FF2B5EF4-FFF2-40B4-BE49-F238E27FC236}">
                <a16:creationId xmlns:a16="http://schemas.microsoft.com/office/drawing/2014/main" id="{79F6AD2E-71B1-4B20-B0EB-019B5337F0C5}"/>
              </a:ext>
            </a:extLst>
          </p:cNvPr>
          <p:cNvSpPr txBox="1"/>
          <p:nvPr/>
        </p:nvSpPr>
        <p:spPr>
          <a:xfrm>
            <a:off x="3223744" y="3775951"/>
            <a:ext cx="2758037" cy="1077218"/>
          </a:xfrm>
          <a:prstGeom prst="rect">
            <a:avLst/>
          </a:prstGeom>
          <a:noFill/>
        </p:spPr>
        <p:txBody>
          <a:bodyPr wrap="square" rtlCol="0">
            <a:spAutoFit/>
          </a:bodyPr>
          <a:lstStyle/>
          <a:p>
            <a:r>
              <a:rPr lang="tr-TR" sz="1600" dirty="0">
                <a:effectLst>
                  <a:outerShdw blurRad="38100" dist="38100" dir="2700000" algn="tl">
                    <a:srgbClr val="000000">
                      <a:alpha val="43137"/>
                    </a:srgbClr>
                  </a:outerShdw>
                </a:effectLst>
              </a:rPr>
              <a:t>Bu kursta akıllı tahta ve muhtelif malzemeler mevcut olup gerekli eğitim verilmektedir.</a:t>
            </a:r>
          </a:p>
        </p:txBody>
      </p:sp>
      <p:sp>
        <p:nvSpPr>
          <p:cNvPr id="15" name="Metin kutusu 14">
            <a:extLst>
              <a:ext uri="{FF2B5EF4-FFF2-40B4-BE49-F238E27FC236}">
                <a16:creationId xmlns:a16="http://schemas.microsoft.com/office/drawing/2014/main" id="{A6DB09ED-3E1A-4295-8E85-7FD03306A41A}"/>
              </a:ext>
            </a:extLst>
          </p:cNvPr>
          <p:cNvSpPr txBox="1"/>
          <p:nvPr/>
        </p:nvSpPr>
        <p:spPr>
          <a:xfrm>
            <a:off x="6354942" y="3775951"/>
            <a:ext cx="2588299" cy="1077218"/>
          </a:xfrm>
          <a:prstGeom prst="rect">
            <a:avLst/>
          </a:prstGeom>
          <a:noFill/>
        </p:spPr>
        <p:txBody>
          <a:bodyPr wrap="square" rtlCol="0">
            <a:spAutoFit/>
          </a:bodyPr>
          <a:lstStyle/>
          <a:p>
            <a:r>
              <a:rPr lang="tr-TR" sz="1600" dirty="0">
                <a:effectLst>
                  <a:outerShdw blurRad="38100" dist="38100" dir="2700000" algn="tl">
                    <a:srgbClr val="000000">
                      <a:alpha val="43137"/>
                    </a:srgbClr>
                  </a:outerShdw>
                </a:effectLst>
              </a:rPr>
              <a:t>Bu kursta akıllı tahta, tablet ve bilgisayar bulunmakta olup eğitim verilmektedir.</a:t>
            </a:r>
          </a:p>
        </p:txBody>
      </p:sp>
      <p:sp>
        <p:nvSpPr>
          <p:cNvPr id="16" name="Başlık 3">
            <a:extLst>
              <a:ext uri="{FF2B5EF4-FFF2-40B4-BE49-F238E27FC236}">
                <a16:creationId xmlns:a16="http://schemas.microsoft.com/office/drawing/2014/main" id="{6F47CD10-07D8-4F5B-8251-6BB288F37D66}"/>
              </a:ext>
            </a:extLst>
          </p:cNvPr>
          <p:cNvSpPr txBox="1">
            <a:spLocks/>
          </p:cNvSpPr>
          <p:nvPr/>
        </p:nvSpPr>
        <p:spPr>
          <a:xfrm>
            <a:off x="6354942" y="1160277"/>
            <a:ext cx="2765416" cy="325734"/>
          </a:xfrm>
          <a:prstGeom prst="rect">
            <a:avLst/>
          </a:prstGeom>
        </p:spPr>
        <p:txBody>
          <a:bodyPr vert="horz" lIns="0" rIns="0" bIns="0" anchor="b">
            <a:normAutofit fontScale="97500" lnSpcReduction="1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tr-TR" sz="2000" dirty="0">
                <a:solidFill>
                  <a:schemeClr val="tx1"/>
                </a:solidFill>
                <a:effectLst>
                  <a:outerShdw blurRad="38100" dist="38100" dir="2700000" algn="tl">
                    <a:srgbClr val="000000">
                      <a:alpha val="43137"/>
                    </a:srgbClr>
                  </a:outerShdw>
                </a:effectLst>
              </a:rPr>
              <a:t>BİLGİSAYAR KURSU</a:t>
            </a:r>
          </a:p>
        </p:txBody>
      </p:sp>
      <p:pic>
        <p:nvPicPr>
          <p:cNvPr id="17" name="Resim 16">
            <a:extLst>
              <a:ext uri="{FF2B5EF4-FFF2-40B4-BE49-F238E27FC236}">
                <a16:creationId xmlns:a16="http://schemas.microsoft.com/office/drawing/2014/main" id="{81571C19-BC06-4047-9E3D-058060147F17}"/>
              </a:ext>
            </a:extLst>
          </p:cNvPr>
          <p:cNvPicPr>
            <a:picLocks noChangeAspect="1"/>
          </p:cNvPicPr>
          <p:nvPr/>
        </p:nvPicPr>
        <p:blipFill>
          <a:blip r:embed="rId2"/>
          <a:stretch>
            <a:fillRect/>
          </a:stretch>
        </p:blipFill>
        <p:spPr>
          <a:xfrm>
            <a:off x="146267" y="1708519"/>
            <a:ext cx="2719465" cy="212814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0" name="Resim 19">
            <a:extLst>
              <a:ext uri="{FF2B5EF4-FFF2-40B4-BE49-F238E27FC236}">
                <a16:creationId xmlns:a16="http://schemas.microsoft.com/office/drawing/2014/main" id="{9876FF43-DA9A-4A42-9E9A-D226B0811E06}"/>
              </a:ext>
            </a:extLst>
          </p:cNvPr>
          <p:cNvPicPr>
            <a:picLocks noChangeAspect="1"/>
          </p:cNvPicPr>
          <p:nvPr/>
        </p:nvPicPr>
        <p:blipFill>
          <a:blip r:embed="rId3"/>
          <a:stretch>
            <a:fillRect/>
          </a:stretch>
        </p:blipFill>
        <p:spPr>
          <a:xfrm>
            <a:off x="3184830" y="1701027"/>
            <a:ext cx="2803430" cy="208830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1" name="Resim 20">
            <a:extLst>
              <a:ext uri="{FF2B5EF4-FFF2-40B4-BE49-F238E27FC236}">
                <a16:creationId xmlns:a16="http://schemas.microsoft.com/office/drawing/2014/main" id="{092826AC-13B5-4A1D-98ED-5B14FB4FAED5}"/>
              </a:ext>
            </a:extLst>
          </p:cNvPr>
          <p:cNvPicPr>
            <a:picLocks noChangeAspect="1"/>
          </p:cNvPicPr>
          <p:nvPr/>
        </p:nvPicPr>
        <p:blipFill rotWithShape="1">
          <a:blip r:embed="rId4"/>
          <a:srcRect t="38074" b="17258"/>
          <a:stretch/>
        </p:blipFill>
        <p:spPr>
          <a:xfrm>
            <a:off x="6246105" y="1695475"/>
            <a:ext cx="2782815" cy="209386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 name="Slayt Numarası Yer Tutucusu 1">
            <a:extLst>
              <a:ext uri="{FF2B5EF4-FFF2-40B4-BE49-F238E27FC236}">
                <a16:creationId xmlns:a16="http://schemas.microsoft.com/office/drawing/2014/main" id="{61EA4134-ED7F-4DBD-BFE2-3C73FB20FD2B}"/>
              </a:ext>
            </a:extLst>
          </p:cNvPr>
          <p:cNvSpPr>
            <a:spLocks noGrp="1"/>
          </p:cNvSpPr>
          <p:nvPr>
            <p:ph type="sldNum" sz="quarter" idx="12"/>
          </p:nvPr>
        </p:nvSpPr>
        <p:spPr/>
        <p:txBody>
          <a:bodyPr/>
          <a:lstStyle/>
          <a:p>
            <a:fld id="{4B13ACF3-0F2D-4C6A-AD1F-FFBCFBC22504}" type="slidenum">
              <a:rPr lang="tr-TR" smtClean="0">
                <a:solidFill>
                  <a:schemeClr val="tx1"/>
                </a:solidFill>
                <a:effectLst>
                  <a:outerShdw blurRad="38100" dist="38100" dir="2700000" algn="tl">
                    <a:srgbClr val="000000">
                      <a:alpha val="43137"/>
                    </a:srgbClr>
                  </a:outerShdw>
                </a:effectLst>
              </a:rPr>
              <a:pPr/>
              <a:t>92</a:t>
            </a:fld>
            <a:endParaRPr lang="tr-TR">
              <a:solidFill>
                <a:schemeClr val="tx1"/>
              </a:solidFill>
              <a:effectLst>
                <a:outerShdw blurRad="38100" dist="38100" dir="2700000" algn="tl">
                  <a:srgbClr val="000000">
                    <a:alpha val="43137"/>
                  </a:srgbClr>
                </a:outerShdw>
              </a:effectLst>
            </a:endParaRPr>
          </a:p>
        </p:txBody>
      </p:sp>
      <p:sp>
        <p:nvSpPr>
          <p:cNvPr id="3" name="1 Başlık">
            <a:extLst>
              <a:ext uri="{FF2B5EF4-FFF2-40B4-BE49-F238E27FC236}">
                <a16:creationId xmlns:a16="http://schemas.microsoft.com/office/drawing/2014/main" id="{8CE9D74B-4E1F-A952-6C6F-5F6CF18FB35E}"/>
              </a:ext>
            </a:extLst>
          </p:cNvPr>
          <p:cNvSpPr txBox="1">
            <a:spLocks/>
          </p:cNvSpPr>
          <p:nvPr/>
        </p:nvSpPr>
        <p:spPr>
          <a:xfrm>
            <a:off x="0" y="29441"/>
            <a:ext cx="9144000" cy="370609"/>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tr-TR" sz="2000" dirty="0">
                <a:solidFill>
                  <a:schemeClr val="tx1"/>
                </a:solidFill>
                <a:effectLst>
                  <a:outerShdw blurRad="38100" dist="38100" dir="2700000" algn="tl">
                    <a:srgbClr val="000000">
                      <a:alpha val="43137"/>
                    </a:srgbClr>
                  </a:outerShdw>
                </a:effectLst>
                <a:highlight>
                  <a:srgbClr val="FF0000"/>
                </a:highlight>
              </a:rPr>
              <a:t>KADIN VE AİLE MÜDÜRLÜĞÜ</a:t>
            </a:r>
          </a:p>
        </p:txBody>
      </p:sp>
    </p:spTree>
    <p:extLst>
      <p:ext uri="{BB962C8B-B14F-4D97-AF65-F5344CB8AC3E}">
        <p14:creationId xmlns:p14="http://schemas.microsoft.com/office/powerpoint/2010/main" val="4086102075"/>
      </p:ext>
    </p:extLst>
  </p:cSld>
  <p:clrMapOvr>
    <a:masterClrMapping/>
  </p:clrMapOvr>
  <p:transition>
    <p:wipe dir="r"/>
  </p:transition>
</p:sld>
</file>

<file path=ppt/slides/slide9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33DC585A-8619-42D2-A975-DE0792B3972C}"/>
              </a:ext>
            </a:extLst>
          </p:cNvPr>
          <p:cNvSpPr>
            <a:spLocks noGrp="1"/>
          </p:cNvSpPr>
          <p:nvPr>
            <p:ph type="title"/>
          </p:nvPr>
        </p:nvSpPr>
        <p:spPr>
          <a:xfrm>
            <a:off x="3223744" y="520924"/>
            <a:ext cx="5545408" cy="459508"/>
          </a:xfrm>
        </p:spPr>
        <p:txBody>
          <a:bodyPr>
            <a:normAutofit/>
          </a:bodyPr>
          <a:lstStyle/>
          <a:p>
            <a:pPr algn="ctr"/>
            <a:r>
              <a:rPr lang="tr-TR" sz="2400" dirty="0">
                <a:solidFill>
                  <a:schemeClr val="tx1"/>
                </a:solidFill>
                <a:effectLst>
                  <a:outerShdw blurRad="38100" dist="38100" dir="2700000" algn="tl">
                    <a:srgbClr val="000000">
                      <a:alpha val="43137"/>
                    </a:srgbClr>
                  </a:outerShdw>
                </a:effectLst>
              </a:rPr>
              <a:t>MEHMET AKİF İNAN KADIN YAŞAM MERKEZİ</a:t>
            </a:r>
            <a:endParaRPr lang="tr-TR" sz="3000" b="1" dirty="0">
              <a:solidFill>
                <a:schemeClr val="tx1"/>
              </a:solidFill>
              <a:effectLst>
                <a:outerShdw blurRad="38100" dist="38100" dir="2700000" algn="tl">
                  <a:srgbClr val="000000">
                    <a:alpha val="43137"/>
                  </a:srgbClr>
                </a:outerShdw>
              </a:effectLst>
            </a:endParaRPr>
          </a:p>
        </p:txBody>
      </p:sp>
      <p:sp>
        <p:nvSpPr>
          <p:cNvPr id="5" name="1 Başlık">
            <a:extLst>
              <a:ext uri="{FF2B5EF4-FFF2-40B4-BE49-F238E27FC236}">
                <a16:creationId xmlns:a16="http://schemas.microsoft.com/office/drawing/2014/main" id="{53A3F3E4-0848-45DF-A5DB-C4A4262ECD03}"/>
              </a:ext>
            </a:extLst>
          </p:cNvPr>
          <p:cNvSpPr txBox="1">
            <a:spLocks/>
          </p:cNvSpPr>
          <p:nvPr/>
        </p:nvSpPr>
        <p:spPr bwMode="auto">
          <a:xfrm rot="5400000">
            <a:off x="800519" y="2658969"/>
            <a:ext cx="4540638" cy="45719"/>
          </a:xfrm>
          <a:prstGeom prst="rect">
            <a:avLst/>
          </a:prstGeom>
          <a:solidFill>
            <a:schemeClr val="tx1"/>
          </a:solidFill>
          <a:ln w="9525">
            <a:noFill/>
            <a:miter lim="800000"/>
            <a:headEnd/>
            <a:tailEnd/>
          </a:ln>
        </p:spPr>
        <p:txBody>
          <a:bodyPr anchor="ctr"/>
          <a:lstStyle/>
          <a:p>
            <a:pPr algn="ctr"/>
            <a:endParaRPr lang="tr-TR" dirty="0">
              <a:effectLst>
                <a:outerShdw blurRad="38100" dist="38100" dir="2700000" algn="tl">
                  <a:srgbClr val="000000">
                    <a:alpha val="43137"/>
                  </a:srgbClr>
                </a:outerShdw>
              </a:effectLst>
              <a:latin typeface="Calibri" pitchFamily="34" charset="0"/>
            </a:endParaRPr>
          </a:p>
        </p:txBody>
      </p:sp>
      <p:sp>
        <p:nvSpPr>
          <p:cNvPr id="7" name="Metin kutusu 6">
            <a:extLst>
              <a:ext uri="{FF2B5EF4-FFF2-40B4-BE49-F238E27FC236}">
                <a16:creationId xmlns:a16="http://schemas.microsoft.com/office/drawing/2014/main" id="{47644625-5662-4D03-83FD-BE53C48A41B9}"/>
              </a:ext>
            </a:extLst>
          </p:cNvPr>
          <p:cNvSpPr txBox="1"/>
          <p:nvPr/>
        </p:nvSpPr>
        <p:spPr>
          <a:xfrm>
            <a:off x="107517" y="2850854"/>
            <a:ext cx="2894562" cy="2062103"/>
          </a:xfrm>
          <a:prstGeom prst="rect">
            <a:avLst/>
          </a:prstGeom>
          <a:noFill/>
        </p:spPr>
        <p:txBody>
          <a:bodyPr wrap="square" rtlCol="0">
            <a:spAutoFit/>
          </a:bodyPr>
          <a:lstStyle/>
          <a:p>
            <a:r>
              <a:rPr lang="tr-TR" sz="1600" dirty="0">
                <a:effectLst>
                  <a:outerShdw blurRad="38100" dist="38100" dir="2700000" algn="tl">
                    <a:srgbClr val="000000">
                      <a:alpha val="43137"/>
                    </a:srgbClr>
                  </a:outerShdw>
                </a:effectLst>
              </a:rPr>
              <a:t>Kreşimiz kurslarımızdan eğitim alan annelerimizin daha rahat bir ortamda eğitim alabilmeleri için 36-72 ay arasındaki çocukları ağırlamaktadır. Kreşimiz 2 öğün olarak toplam 48 öğrenciye hizmet vermektedir.</a:t>
            </a:r>
          </a:p>
        </p:txBody>
      </p:sp>
      <p:sp>
        <p:nvSpPr>
          <p:cNvPr id="9" name="Başlık 3">
            <a:extLst>
              <a:ext uri="{FF2B5EF4-FFF2-40B4-BE49-F238E27FC236}">
                <a16:creationId xmlns:a16="http://schemas.microsoft.com/office/drawing/2014/main" id="{A63419C8-EC19-4235-B427-E4CBD957BD29}"/>
              </a:ext>
            </a:extLst>
          </p:cNvPr>
          <p:cNvSpPr txBox="1">
            <a:spLocks/>
          </p:cNvSpPr>
          <p:nvPr/>
        </p:nvSpPr>
        <p:spPr>
          <a:xfrm>
            <a:off x="230906" y="411510"/>
            <a:ext cx="2680546" cy="325734"/>
          </a:xfrm>
          <a:prstGeom prst="rect">
            <a:avLst/>
          </a:prstGeom>
        </p:spPr>
        <p:txBody>
          <a:bodyPr vert="horz" lIns="0" rIns="0" bIns="0" anchor="b">
            <a:normAutofit fontScale="97500" lnSpcReduction="1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tr-TR" sz="2000" dirty="0" smtClean="0">
                <a:solidFill>
                  <a:schemeClr val="tx1"/>
                </a:solidFill>
                <a:effectLst>
                  <a:outerShdw blurRad="38100" dist="38100" dir="2700000" algn="tl">
                    <a:srgbClr val="000000">
                      <a:alpha val="43137"/>
                    </a:srgbClr>
                  </a:outerShdw>
                </a:effectLst>
              </a:rPr>
              <a:t>           KREŞ </a:t>
            </a:r>
            <a:endParaRPr lang="tr-TR" sz="2000" dirty="0">
              <a:solidFill>
                <a:schemeClr val="tx1"/>
              </a:solidFill>
              <a:effectLst>
                <a:outerShdw blurRad="38100" dist="38100" dir="2700000" algn="tl">
                  <a:srgbClr val="000000">
                    <a:alpha val="43137"/>
                  </a:srgbClr>
                </a:outerShdw>
              </a:effectLst>
            </a:endParaRPr>
          </a:p>
        </p:txBody>
      </p:sp>
      <p:sp>
        <p:nvSpPr>
          <p:cNvPr id="11" name="Başlık 3">
            <a:extLst>
              <a:ext uri="{FF2B5EF4-FFF2-40B4-BE49-F238E27FC236}">
                <a16:creationId xmlns:a16="http://schemas.microsoft.com/office/drawing/2014/main" id="{2355D24E-7469-413A-9D34-EF43C08EA702}"/>
              </a:ext>
            </a:extLst>
          </p:cNvPr>
          <p:cNvSpPr txBox="1">
            <a:spLocks/>
          </p:cNvSpPr>
          <p:nvPr/>
        </p:nvSpPr>
        <p:spPr>
          <a:xfrm>
            <a:off x="3275855" y="1117579"/>
            <a:ext cx="2692095" cy="325734"/>
          </a:xfrm>
          <a:prstGeom prst="rect">
            <a:avLst/>
          </a:prstGeom>
        </p:spPr>
        <p:txBody>
          <a:bodyPr vert="horz" lIns="0" rIns="0" bIns="0" anchor="b">
            <a:normAutofit fontScale="97500" lnSpcReduction="1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tr-TR" sz="2000" dirty="0">
                <a:solidFill>
                  <a:schemeClr val="tx1"/>
                </a:solidFill>
                <a:effectLst>
                  <a:outerShdw blurRad="38100" dist="38100" dir="2700000" algn="tl">
                    <a:srgbClr val="000000">
                      <a:alpha val="43137"/>
                    </a:srgbClr>
                  </a:outerShdw>
                </a:effectLst>
              </a:rPr>
              <a:t>TRİKOTAJ ATÖLYESİ</a:t>
            </a:r>
          </a:p>
        </p:txBody>
      </p:sp>
      <p:sp>
        <p:nvSpPr>
          <p:cNvPr id="12" name="Metin kutusu 11">
            <a:extLst>
              <a:ext uri="{FF2B5EF4-FFF2-40B4-BE49-F238E27FC236}">
                <a16:creationId xmlns:a16="http://schemas.microsoft.com/office/drawing/2014/main" id="{79F6AD2E-71B1-4B20-B0EB-019B5337F0C5}"/>
              </a:ext>
            </a:extLst>
          </p:cNvPr>
          <p:cNvSpPr txBox="1"/>
          <p:nvPr/>
        </p:nvSpPr>
        <p:spPr>
          <a:xfrm>
            <a:off x="3244064" y="3631461"/>
            <a:ext cx="2758037" cy="1077218"/>
          </a:xfrm>
          <a:prstGeom prst="rect">
            <a:avLst/>
          </a:prstGeom>
          <a:noFill/>
        </p:spPr>
        <p:txBody>
          <a:bodyPr wrap="square" rtlCol="0">
            <a:spAutoFit/>
          </a:bodyPr>
          <a:lstStyle/>
          <a:p>
            <a:r>
              <a:rPr lang="tr-TR" sz="1600" dirty="0">
                <a:effectLst>
                  <a:outerShdw blurRad="38100" dist="38100" dir="2700000" algn="tl">
                    <a:srgbClr val="000000">
                      <a:alpha val="43137"/>
                    </a:srgbClr>
                  </a:outerShdw>
                </a:effectLst>
              </a:rPr>
              <a:t>Temel Örgü </a:t>
            </a:r>
          </a:p>
          <a:p>
            <a:pPr marL="0" indent="0">
              <a:buNone/>
            </a:pPr>
            <a:r>
              <a:rPr lang="tr-TR" sz="1600" dirty="0">
                <a:effectLst>
                  <a:outerShdw blurRad="38100" dist="38100" dir="2700000" algn="tl">
                    <a:srgbClr val="000000">
                      <a:alpha val="43137"/>
                    </a:srgbClr>
                  </a:outerShdw>
                </a:effectLst>
              </a:rPr>
              <a:t>Tekniklerinin Teorik Ve</a:t>
            </a:r>
          </a:p>
          <a:p>
            <a:pPr marL="0" indent="0">
              <a:buNone/>
            </a:pPr>
            <a:r>
              <a:rPr lang="tr-TR" sz="1600" dirty="0">
                <a:effectLst>
                  <a:outerShdw blurRad="38100" dist="38100" dir="2700000" algn="tl">
                    <a:srgbClr val="000000">
                      <a:alpha val="43137"/>
                    </a:srgbClr>
                  </a:outerShdw>
                </a:effectLst>
              </a:rPr>
              <a:t>Pratik Olarak Öğretildiği</a:t>
            </a:r>
          </a:p>
          <a:p>
            <a:pPr marL="0" indent="0">
              <a:buNone/>
            </a:pPr>
            <a:r>
              <a:rPr lang="tr-TR" sz="1600" dirty="0">
                <a:effectLst>
                  <a:outerShdw blurRad="38100" dist="38100" dir="2700000" algn="tl">
                    <a:srgbClr val="000000">
                      <a:alpha val="43137"/>
                    </a:srgbClr>
                  </a:outerShdw>
                </a:effectLst>
              </a:rPr>
              <a:t>Sınıfımızdır.                     </a:t>
            </a:r>
          </a:p>
        </p:txBody>
      </p:sp>
      <p:sp>
        <p:nvSpPr>
          <p:cNvPr id="15" name="Metin kutusu 14">
            <a:extLst>
              <a:ext uri="{FF2B5EF4-FFF2-40B4-BE49-F238E27FC236}">
                <a16:creationId xmlns:a16="http://schemas.microsoft.com/office/drawing/2014/main" id="{A6DB09ED-3E1A-4295-8E85-7FD03306A41A}"/>
              </a:ext>
            </a:extLst>
          </p:cNvPr>
          <p:cNvSpPr txBox="1"/>
          <p:nvPr/>
        </p:nvSpPr>
        <p:spPr>
          <a:xfrm>
            <a:off x="6185693" y="3627476"/>
            <a:ext cx="2871110" cy="1323439"/>
          </a:xfrm>
          <a:prstGeom prst="rect">
            <a:avLst/>
          </a:prstGeom>
          <a:noFill/>
        </p:spPr>
        <p:txBody>
          <a:bodyPr wrap="square" rtlCol="0">
            <a:spAutoFit/>
          </a:bodyPr>
          <a:lstStyle/>
          <a:p>
            <a:r>
              <a:rPr lang="tr-TR" sz="1600" dirty="0">
                <a:effectLst>
                  <a:outerShdw blurRad="38100" dist="38100" dir="2700000" algn="tl">
                    <a:srgbClr val="000000">
                      <a:alpha val="43137"/>
                    </a:srgbClr>
                  </a:outerShdw>
                </a:effectLst>
              </a:rPr>
              <a:t>Resim Atölyesi Yetişkin Ve Çocuklara  Yönelik Eğitim Verilen Kursumuzda Temel </a:t>
            </a:r>
          </a:p>
          <a:p>
            <a:pPr marL="0" indent="0">
              <a:buNone/>
            </a:pPr>
            <a:r>
              <a:rPr lang="tr-TR" sz="1600" dirty="0">
                <a:effectLst>
                  <a:outerShdw blurRad="38100" dist="38100" dir="2700000" algn="tl">
                    <a:srgbClr val="000000">
                      <a:alpha val="43137"/>
                    </a:srgbClr>
                  </a:outerShdw>
                </a:effectLst>
              </a:rPr>
              <a:t>Resim Çizme Becerileri</a:t>
            </a:r>
          </a:p>
          <a:p>
            <a:pPr marL="0" indent="0">
              <a:buNone/>
            </a:pPr>
            <a:r>
              <a:rPr lang="tr-TR" sz="1600" dirty="0">
                <a:effectLst>
                  <a:outerShdw blurRad="38100" dist="38100" dir="2700000" algn="tl">
                    <a:srgbClr val="000000">
                      <a:alpha val="43137"/>
                    </a:srgbClr>
                  </a:outerShdw>
                </a:effectLst>
              </a:rPr>
              <a:t>Öğretilmektedir.      </a:t>
            </a:r>
          </a:p>
        </p:txBody>
      </p:sp>
      <p:sp>
        <p:nvSpPr>
          <p:cNvPr id="16" name="Başlık 3">
            <a:extLst>
              <a:ext uri="{FF2B5EF4-FFF2-40B4-BE49-F238E27FC236}">
                <a16:creationId xmlns:a16="http://schemas.microsoft.com/office/drawing/2014/main" id="{6F47CD10-07D8-4F5B-8251-6BB288F37D66}"/>
              </a:ext>
            </a:extLst>
          </p:cNvPr>
          <p:cNvSpPr txBox="1">
            <a:spLocks/>
          </p:cNvSpPr>
          <p:nvPr/>
        </p:nvSpPr>
        <p:spPr>
          <a:xfrm>
            <a:off x="6354942" y="1125675"/>
            <a:ext cx="2765416" cy="325734"/>
          </a:xfrm>
          <a:prstGeom prst="rect">
            <a:avLst/>
          </a:prstGeom>
        </p:spPr>
        <p:txBody>
          <a:bodyPr vert="horz" lIns="0" rIns="0" bIns="0" anchor="b">
            <a:normAutofit fontScale="97500" lnSpcReduction="1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tr-TR" sz="2000" dirty="0">
                <a:solidFill>
                  <a:schemeClr val="tx1"/>
                </a:solidFill>
                <a:effectLst>
                  <a:outerShdw blurRad="38100" dist="38100" dir="2700000" algn="tl">
                    <a:srgbClr val="000000">
                      <a:alpha val="43137"/>
                    </a:srgbClr>
                  </a:outerShdw>
                </a:effectLst>
              </a:rPr>
              <a:t>RESİM ATÖLYESİ</a:t>
            </a:r>
          </a:p>
        </p:txBody>
      </p:sp>
      <p:sp>
        <p:nvSpPr>
          <p:cNvPr id="18" name="1 Başlık">
            <a:extLst>
              <a:ext uri="{FF2B5EF4-FFF2-40B4-BE49-F238E27FC236}">
                <a16:creationId xmlns:a16="http://schemas.microsoft.com/office/drawing/2014/main" id="{BF919B8D-DC2A-4646-81A5-6F6BE0B91D02}"/>
              </a:ext>
            </a:extLst>
          </p:cNvPr>
          <p:cNvSpPr txBox="1">
            <a:spLocks/>
          </p:cNvSpPr>
          <p:nvPr/>
        </p:nvSpPr>
        <p:spPr bwMode="auto">
          <a:xfrm rot="5400000">
            <a:off x="4059810" y="2971341"/>
            <a:ext cx="4039590" cy="57776"/>
          </a:xfrm>
          <a:prstGeom prst="rect">
            <a:avLst/>
          </a:prstGeom>
          <a:solidFill>
            <a:schemeClr val="tx1"/>
          </a:solidFill>
          <a:ln w="9525">
            <a:noFill/>
            <a:miter lim="800000"/>
            <a:headEnd/>
            <a:tailEnd/>
          </a:ln>
        </p:spPr>
        <p:txBody>
          <a:bodyPr anchor="ctr"/>
          <a:lstStyle/>
          <a:p>
            <a:pPr algn="ctr"/>
            <a:endParaRPr lang="tr-TR" dirty="0">
              <a:effectLst>
                <a:outerShdw blurRad="38100" dist="38100" dir="2700000" algn="tl">
                  <a:srgbClr val="000000">
                    <a:alpha val="43137"/>
                  </a:srgbClr>
                </a:outerShdw>
              </a:effectLst>
              <a:latin typeface="Calibri" pitchFamily="34" charset="0"/>
            </a:endParaRPr>
          </a:p>
        </p:txBody>
      </p:sp>
      <p:pic>
        <p:nvPicPr>
          <p:cNvPr id="19" name="Resim 18">
            <a:extLst>
              <a:ext uri="{FF2B5EF4-FFF2-40B4-BE49-F238E27FC236}">
                <a16:creationId xmlns:a16="http://schemas.microsoft.com/office/drawing/2014/main" id="{6CD696A0-5662-44AD-9654-B745AF7A880F}"/>
              </a:ext>
            </a:extLst>
          </p:cNvPr>
          <p:cNvPicPr>
            <a:picLocks noChangeAspect="1"/>
          </p:cNvPicPr>
          <p:nvPr/>
        </p:nvPicPr>
        <p:blipFill>
          <a:blip r:embed="rId2"/>
          <a:stretch>
            <a:fillRect/>
          </a:stretch>
        </p:blipFill>
        <p:spPr>
          <a:xfrm>
            <a:off x="3268473" y="1468645"/>
            <a:ext cx="2690446" cy="204455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2" name="Resim 21">
            <a:extLst>
              <a:ext uri="{FF2B5EF4-FFF2-40B4-BE49-F238E27FC236}">
                <a16:creationId xmlns:a16="http://schemas.microsoft.com/office/drawing/2014/main" id="{C9A574C4-1A0B-448F-A606-76E085A3730D}"/>
              </a:ext>
            </a:extLst>
          </p:cNvPr>
          <p:cNvPicPr>
            <a:picLocks noChangeAspect="1"/>
          </p:cNvPicPr>
          <p:nvPr/>
        </p:nvPicPr>
        <p:blipFill>
          <a:blip r:embed="rId3"/>
          <a:stretch>
            <a:fillRect/>
          </a:stretch>
        </p:blipFill>
        <p:spPr>
          <a:xfrm>
            <a:off x="6263547" y="1471365"/>
            <a:ext cx="2751660" cy="204227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 name="Slayt Numarası Yer Tutucusu 1">
            <a:extLst>
              <a:ext uri="{FF2B5EF4-FFF2-40B4-BE49-F238E27FC236}">
                <a16:creationId xmlns:a16="http://schemas.microsoft.com/office/drawing/2014/main" id="{BB7F587E-D350-4091-8D74-48047D667B11}"/>
              </a:ext>
            </a:extLst>
          </p:cNvPr>
          <p:cNvSpPr>
            <a:spLocks noGrp="1"/>
          </p:cNvSpPr>
          <p:nvPr>
            <p:ph type="sldNum" sz="quarter" idx="12"/>
          </p:nvPr>
        </p:nvSpPr>
        <p:spPr/>
        <p:txBody>
          <a:bodyPr/>
          <a:lstStyle/>
          <a:p>
            <a:fld id="{4B13ACF3-0F2D-4C6A-AD1F-FFBCFBC22504}" type="slidenum">
              <a:rPr lang="tr-TR" smtClean="0">
                <a:solidFill>
                  <a:schemeClr val="tx1"/>
                </a:solidFill>
                <a:effectLst>
                  <a:outerShdw blurRad="38100" dist="38100" dir="2700000" algn="tl">
                    <a:srgbClr val="000000">
                      <a:alpha val="43137"/>
                    </a:srgbClr>
                  </a:outerShdw>
                </a:effectLst>
              </a:rPr>
              <a:pPr/>
              <a:t>93</a:t>
            </a:fld>
            <a:endParaRPr lang="tr-TR">
              <a:solidFill>
                <a:schemeClr val="tx1"/>
              </a:solidFill>
              <a:effectLst>
                <a:outerShdw blurRad="38100" dist="38100" dir="2700000" algn="tl">
                  <a:srgbClr val="000000">
                    <a:alpha val="43137"/>
                  </a:srgbClr>
                </a:outerShdw>
              </a:effectLst>
            </a:endParaRPr>
          </a:p>
        </p:txBody>
      </p:sp>
      <p:sp>
        <p:nvSpPr>
          <p:cNvPr id="3" name="1 Başlık">
            <a:extLst>
              <a:ext uri="{FF2B5EF4-FFF2-40B4-BE49-F238E27FC236}">
                <a16:creationId xmlns:a16="http://schemas.microsoft.com/office/drawing/2014/main" id="{E654D5A4-5E77-79C6-76C1-C22CA122FECF}"/>
              </a:ext>
            </a:extLst>
          </p:cNvPr>
          <p:cNvSpPr txBox="1">
            <a:spLocks/>
          </p:cNvSpPr>
          <p:nvPr/>
        </p:nvSpPr>
        <p:spPr>
          <a:xfrm>
            <a:off x="0" y="29441"/>
            <a:ext cx="9144000" cy="370609"/>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tr-TR" sz="2000" dirty="0">
                <a:solidFill>
                  <a:schemeClr val="tx1"/>
                </a:solidFill>
                <a:effectLst>
                  <a:outerShdw blurRad="38100" dist="38100" dir="2700000" algn="tl">
                    <a:srgbClr val="000000">
                      <a:alpha val="43137"/>
                    </a:srgbClr>
                  </a:outerShdw>
                </a:effectLst>
                <a:highlight>
                  <a:srgbClr val="FF0000"/>
                </a:highlight>
              </a:rPr>
              <a:t>KADIN VE AİLE MÜDÜRLÜĞÜ</a:t>
            </a:r>
          </a:p>
        </p:txBody>
      </p:sp>
      <p:pic>
        <p:nvPicPr>
          <p:cNvPr id="6" name="Resim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0905" y="980432"/>
            <a:ext cx="2674947" cy="187042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278749154"/>
      </p:ext>
    </p:extLst>
  </p:cSld>
  <p:clrMapOvr>
    <a:masterClrMapping/>
  </p:clrMapOvr>
  <p:transition>
    <p:wipe dir="r"/>
  </p:transition>
</p:sld>
</file>

<file path=ppt/slides/slide9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1 Başlık">
            <a:extLst>
              <a:ext uri="{FF2B5EF4-FFF2-40B4-BE49-F238E27FC236}">
                <a16:creationId xmlns:a16="http://schemas.microsoft.com/office/drawing/2014/main" id="{53A3F3E4-0848-45DF-A5DB-C4A4262ECD03}"/>
              </a:ext>
            </a:extLst>
          </p:cNvPr>
          <p:cNvSpPr txBox="1">
            <a:spLocks/>
          </p:cNvSpPr>
          <p:nvPr/>
        </p:nvSpPr>
        <p:spPr bwMode="auto">
          <a:xfrm rot="5400000" flipV="1">
            <a:off x="2426680" y="2576689"/>
            <a:ext cx="4820984" cy="45719"/>
          </a:xfrm>
          <a:prstGeom prst="rect">
            <a:avLst/>
          </a:prstGeom>
          <a:solidFill>
            <a:schemeClr val="tx1"/>
          </a:solidFill>
          <a:ln w="9525">
            <a:noFill/>
            <a:miter lim="800000"/>
            <a:headEnd/>
            <a:tailEnd/>
          </a:ln>
        </p:spPr>
        <p:txBody>
          <a:bodyPr anchor="ctr"/>
          <a:lstStyle/>
          <a:p>
            <a:pPr algn="ctr"/>
            <a:endParaRPr lang="tr-TR" dirty="0">
              <a:effectLst>
                <a:outerShdw blurRad="38100" dist="38100" dir="2700000" algn="tl">
                  <a:srgbClr val="000000">
                    <a:alpha val="43137"/>
                  </a:srgbClr>
                </a:outerShdw>
              </a:effectLst>
              <a:latin typeface="Calibri" pitchFamily="34" charset="0"/>
            </a:endParaRPr>
          </a:p>
        </p:txBody>
      </p:sp>
      <p:sp>
        <p:nvSpPr>
          <p:cNvPr id="7" name="Metin kutusu 6">
            <a:extLst>
              <a:ext uri="{FF2B5EF4-FFF2-40B4-BE49-F238E27FC236}">
                <a16:creationId xmlns:a16="http://schemas.microsoft.com/office/drawing/2014/main" id="{47644625-5662-4D03-83FD-BE53C48A41B9}"/>
              </a:ext>
            </a:extLst>
          </p:cNvPr>
          <p:cNvSpPr txBox="1"/>
          <p:nvPr/>
        </p:nvSpPr>
        <p:spPr>
          <a:xfrm>
            <a:off x="155446" y="3081397"/>
            <a:ext cx="4443248" cy="2062103"/>
          </a:xfrm>
          <a:prstGeom prst="rect">
            <a:avLst/>
          </a:prstGeom>
          <a:noFill/>
        </p:spPr>
        <p:txBody>
          <a:bodyPr wrap="square" rtlCol="0">
            <a:spAutoFit/>
          </a:bodyPr>
          <a:lstStyle/>
          <a:p>
            <a:pPr marL="342900" indent="-342900" algn="just">
              <a:buFont typeface="Arial" panose="020B0604020202020204" pitchFamily="34" charset="0"/>
              <a:buChar char="•"/>
            </a:pPr>
            <a:r>
              <a:rPr lang="tr-TR" sz="1600" dirty="0">
                <a:effectLst>
                  <a:outerShdw blurRad="38100" dist="38100" dir="2700000" algn="tl">
                    <a:srgbClr val="000000">
                      <a:alpha val="43137"/>
                    </a:srgbClr>
                  </a:outerShdw>
                </a:effectLst>
              </a:rPr>
              <a:t>Toplum Merkezimizde her hafta eğitimler verilmektedir. Bu eğitimler ise Aile içi iletişim, Afet Farkındalık, Hijyen, Kadına Yönelik Şiddetle Mücadele, Kanserle  ilgili farkındalık eğitimi gibi eğimler verilmiş olup ilk yardım anne baba okulu, veremle savaş eğitim, bağımlılık gibi bir çok konuda da eğimler verilmesi planlanmıştır.</a:t>
            </a:r>
          </a:p>
        </p:txBody>
      </p:sp>
      <p:sp>
        <p:nvSpPr>
          <p:cNvPr id="9" name="Başlık 3">
            <a:extLst>
              <a:ext uri="{FF2B5EF4-FFF2-40B4-BE49-F238E27FC236}">
                <a16:creationId xmlns:a16="http://schemas.microsoft.com/office/drawing/2014/main" id="{A63419C8-EC19-4235-B427-E4CBD957BD29}"/>
              </a:ext>
            </a:extLst>
          </p:cNvPr>
          <p:cNvSpPr txBox="1">
            <a:spLocks/>
          </p:cNvSpPr>
          <p:nvPr/>
        </p:nvSpPr>
        <p:spPr>
          <a:xfrm>
            <a:off x="225232" y="347302"/>
            <a:ext cx="2680546" cy="325734"/>
          </a:xfrm>
          <a:prstGeom prst="rect">
            <a:avLst/>
          </a:prstGeom>
        </p:spPr>
        <p:txBody>
          <a:bodyPr vert="horz" lIns="0" rIns="0" bIns="0" anchor="b">
            <a:normAutofit fontScale="97500" lnSpcReduction="1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tr-TR" sz="2000" b="1" dirty="0" smtClean="0">
                <a:solidFill>
                  <a:schemeClr val="tx1"/>
                </a:solidFill>
                <a:effectLst>
                  <a:outerShdw blurRad="38100" dist="38100" dir="2700000" algn="tl">
                    <a:srgbClr val="000000">
                      <a:alpha val="43137"/>
                    </a:srgbClr>
                  </a:outerShdw>
                </a:effectLst>
              </a:rPr>
              <a:t>           SEMİNERLER</a:t>
            </a:r>
            <a:endParaRPr lang="tr-TR" sz="2000" b="1" dirty="0">
              <a:solidFill>
                <a:schemeClr val="tx1"/>
              </a:solidFill>
              <a:effectLst>
                <a:outerShdw blurRad="38100" dist="38100" dir="2700000" algn="tl">
                  <a:srgbClr val="000000">
                    <a:alpha val="43137"/>
                  </a:srgbClr>
                </a:outerShdw>
              </a:effectLst>
            </a:endParaRPr>
          </a:p>
        </p:txBody>
      </p:sp>
      <p:sp>
        <p:nvSpPr>
          <p:cNvPr id="15" name="Metin kutusu 14">
            <a:extLst>
              <a:ext uri="{FF2B5EF4-FFF2-40B4-BE49-F238E27FC236}">
                <a16:creationId xmlns:a16="http://schemas.microsoft.com/office/drawing/2014/main" id="{A6DB09ED-3E1A-4295-8E85-7FD03306A41A}"/>
              </a:ext>
            </a:extLst>
          </p:cNvPr>
          <p:cNvSpPr txBox="1"/>
          <p:nvPr/>
        </p:nvSpPr>
        <p:spPr>
          <a:xfrm>
            <a:off x="5004048" y="3491592"/>
            <a:ext cx="4083209" cy="1600438"/>
          </a:xfrm>
          <a:prstGeom prst="rect">
            <a:avLst/>
          </a:prstGeom>
          <a:noFill/>
        </p:spPr>
        <p:txBody>
          <a:bodyPr wrap="square" rtlCol="0">
            <a:spAutoFit/>
          </a:bodyPr>
          <a:lstStyle/>
          <a:p>
            <a:pPr marL="0" indent="0" algn="just">
              <a:buNone/>
            </a:pPr>
            <a:r>
              <a:rPr lang="tr-TR" sz="1400" b="1" dirty="0">
                <a:effectLst>
                  <a:outerShdw blurRad="38100" dist="38100" dir="2700000" algn="tl">
                    <a:srgbClr val="000000">
                      <a:alpha val="43137"/>
                    </a:srgbClr>
                  </a:outerShdw>
                </a:effectLst>
                <a:latin typeface="+mj-lt"/>
              </a:rPr>
              <a:t>YADES projesi kapsamında 1 yıl içerisinde eğitim , seminer ,gezi, hane ziyaretleri, yaşam alanı temizliği ,kişisel bakım çalışmaları , psikolojik  destek çalışmaları, sağlık destek çalışmaları , tadilat-</a:t>
            </a:r>
            <a:r>
              <a:rPr lang="tr-TR" sz="1400" b="1" dirty="0" err="1">
                <a:effectLst>
                  <a:outerShdw blurRad="38100" dist="38100" dir="2700000" algn="tl">
                    <a:srgbClr val="000000">
                      <a:alpha val="43137"/>
                    </a:srgbClr>
                  </a:outerShdw>
                </a:effectLst>
                <a:latin typeface="+mj-lt"/>
              </a:rPr>
              <a:t>onarım,refakat</a:t>
            </a:r>
            <a:r>
              <a:rPr lang="tr-TR" sz="1400" b="1" dirty="0">
                <a:effectLst>
                  <a:outerShdw blurRad="38100" dist="38100" dir="2700000" algn="tl">
                    <a:srgbClr val="000000">
                      <a:alpha val="43137"/>
                    </a:srgbClr>
                  </a:outerShdw>
                </a:effectLst>
                <a:latin typeface="+mj-lt"/>
              </a:rPr>
              <a:t> hasta nakil, hobi çalışmaları olmak üzere bir çok alanda toplam da 4.856 kişiye hizmet verilmiş.</a:t>
            </a:r>
            <a:endParaRPr lang="tr-TR" sz="1400" dirty="0">
              <a:effectLst>
                <a:outerShdw blurRad="38100" dist="38100" dir="2700000" algn="tl">
                  <a:srgbClr val="000000">
                    <a:alpha val="43137"/>
                  </a:srgbClr>
                </a:outerShdw>
              </a:effectLst>
              <a:latin typeface="+mj-lt"/>
            </a:endParaRPr>
          </a:p>
        </p:txBody>
      </p:sp>
      <p:sp>
        <p:nvSpPr>
          <p:cNvPr id="16" name="Başlık 3">
            <a:extLst>
              <a:ext uri="{FF2B5EF4-FFF2-40B4-BE49-F238E27FC236}">
                <a16:creationId xmlns:a16="http://schemas.microsoft.com/office/drawing/2014/main" id="{6F47CD10-07D8-4F5B-8251-6BB288F37D66}"/>
              </a:ext>
            </a:extLst>
          </p:cNvPr>
          <p:cNvSpPr txBox="1">
            <a:spLocks/>
          </p:cNvSpPr>
          <p:nvPr/>
        </p:nvSpPr>
        <p:spPr>
          <a:xfrm>
            <a:off x="6542092" y="294553"/>
            <a:ext cx="2765416" cy="325734"/>
          </a:xfrm>
          <a:prstGeom prst="rect">
            <a:avLst/>
          </a:prstGeom>
        </p:spPr>
        <p:txBody>
          <a:bodyPr vert="horz" lIns="0" rIns="0" bIns="0" anchor="b">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tr-TR" sz="2000" b="1" dirty="0">
                <a:solidFill>
                  <a:schemeClr val="tx1"/>
                </a:solidFill>
                <a:effectLst>
                  <a:outerShdw blurRad="38100" dist="38100" dir="2700000" algn="tl">
                    <a:srgbClr val="000000">
                      <a:alpha val="43137"/>
                    </a:srgbClr>
                  </a:outerShdw>
                </a:effectLst>
              </a:rPr>
              <a:t>YADES PROJESİ</a:t>
            </a:r>
          </a:p>
        </p:txBody>
      </p:sp>
      <p:sp>
        <p:nvSpPr>
          <p:cNvPr id="2" name="Slayt Numarası Yer Tutucusu 1">
            <a:extLst>
              <a:ext uri="{FF2B5EF4-FFF2-40B4-BE49-F238E27FC236}">
                <a16:creationId xmlns:a16="http://schemas.microsoft.com/office/drawing/2014/main" id="{2DF96A1E-2EAE-4611-A98E-576495B24D86}"/>
              </a:ext>
            </a:extLst>
          </p:cNvPr>
          <p:cNvSpPr>
            <a:spLocks noGrp="1"/>
          </p:cNvSpPr>
          <p:nvPr>
            <p:ph type="sldNum" sz="quarter" idx="12"/>
          </p:nvPr>
        </p:nvSpPr>
        <p:spPr/>
        <p:txBody>
          <a:bodyPr/>
          <a:lstStyle/>
          <a:p>
            <a:fld id="{4B13ACF3-0F2D-4C6A-AD1F-FFBCFBC22504}" type="slidenum">
              <a:rPr lang="tr-TR" smtClean="0">
                <a:solidFill>
                  <a:schemeClr val="tx1"/>
                </a:solidFill>
                <a:effectLst>
                  <a:outerShdw blurRad="38100" dist="38100" dir="2700000" algn="tl">
                    <a:srgbClr val="000000">
                      <a:alpha val="43137"/>
                    </a:srgbClr>
                  </a:outerShdw>
                </a:effectLst>
              </a:rPr>
              <a:pPr/>
              <a:t>94</a:t>
            </a:fld>
            <a:endParaRPr lang="tr-TR">
              <a:solidFill>
                <a:schemeClr val="tx1"/>
              </a:solidFill>
              <a:effectLst>
                <a:outerShdw blurRad="38100" dist="38100" dir="2700000" algn="tl">
                  <a:srgbClr val="000000">
                    <a:alpha val="43137"/>
                  </a:srgbClr>
                </a:outerShdw>
              </a:effectLst>
            </a:endParaRPr>
          </a:p>
        </p:txBody>
      </p:sp>
      <p:pic>
        <p:nvPicPr>
          <p:cNvPr id="4" name="Resim 3" descr="iç mekan, bagaj, tavan, sahne içeren bir resim&#10;&#10;Açıklama otomatik olarak oluşturuldu">
            <a:extLst>
              <a:ext uri="{FF2B5EF4-FFF2-40B4-BE49-F238E27FC236}">
                <a16:creationId xmlns:a16="http://schemas.microsoft.com/office/drawing/2014/main" id="{C97FD5EB-31DD-22F2-AEC0-8CB03C15C61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5349"/>
          <a:stretch/>
        </p:blipFill>
        <p:spPr>
          <a:xfrm>
            <a:off x="395536" y="656458"/>
            <a:ext cx="4176464" cy="235694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 name="1 Başlık">
            <a:extLst>
              <a:ext uri="{FF2B5EF4-FFF2-40B4-BE49-F238E27FC236}">
                <a16:creationId xmlns:a16="http://schemas.microsoft.com/office/drawing/2014/main" id="{AE162A74-3C9A-7B62-5346-00E17D572B28}"/>
              </a:ext>
            </a:extLst>
          </p:cNvPr>
          <p:cNvSpPr txBox="1">
            <a:spLocks/>
          </p:cNvSpPr>
          <p:nvPr/>
        </p:nvSpPr>
        <p:spPr>
          <a:xfrm>
            <a:off x="0" y="29441"/>
            <a:ext cx="9144000" cy="370609"/>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tr-TR" sz="2000" dirty="0">
                <a:solidFill>
                  <a:schemeClr val="tx1"/>
                </a:solidFill>
                <a:effectLst>
                  <a:outerShdw blurRad="38100" dist="38100" dir="2700000" algn="tl">
                    <a:srgbClr val="000000">
                      <a:alpha val="43137"/>
                    </a:srgbClr>
                  </a:outerShdw>
                </a:effectLst>
                <a:highlight>
                  <a:srgbClr val="FF0000"/>
                </a:highlight>
              </a:rPr>
              <a:t>KADIN VE AİLE MÜDÜRLÜĞÜ</a:t>
            </a:r>
          </a:p>
        </p:txBody>
      </p:sp>
      <p:pic>
        <p:nvPicPr>
          <p:cNvPr id="6" name="Resim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02344" y="673035"/>
            <a:ext cx="3718128" cy="2340363"/>
          </a:xfrm>
          <a:prstGeom prst="rect">
            <a:avLst/>
          </a:prstGeom>
        </p:spPr>
      </p:pic>
    </p:spTree>
    <p:extLst>
      <p:ext uri="{BB962C8B-B14F-4D97-AF65-F5344CB8AC3E}">
        <p14:creationId xmlns:p14="http://schemas.microsoft.com/office/powerpoint/2010/main" val="442719210"/>
      </p:ext>
    </p:extLst>
  </p:cSld>
  <p:clrMapOvr>
    <a:masterClrMapping/>
  </p:clrMapOvr>
  <p:transition>
    <p:wipe dir="r"/>
  </p:transition>
</p:sld>
</file>

<file path=ppt/slides/slide9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p:cNvSpPr>
            <a:spLocks noGrp="1"/>
          </p:cNvSpPr>
          <p:nvPr>
            <p:ph type="title"/>
          </p:nvPr>
        </p:nvSpPr>
        <p:spPr>
          <a:xfrm>
            <a:off x="852736" y="1491630"/>
            <a:ext cx="8291264" cy="1611636"/>
          </a:xfrm>
        </p:spPr>
        <p:txBody>
          <a:bodyPr>
            <a:noAutofit/>
          </a:bodyPr>
          <a:lstStyle/>
          <a:p>
            <a:pPr algn="ctr"/>
            <a:r>
              <a:rPr lang="tr-TR" sz="6600" b="1" dirty="0">
                <a:solidFill>
                  <a:schemeClr val="tx1"/>
                </a:solidFill>
                <a:effectLst>
                  <a:outerShdw blurRad="38100" dist="38100" dir="2700000" algn="tl">
                    <a:srgbClr val="000000">
                      <a:alpha val="43137"/>
                    </a:srgbClr>
                  </a:outerShdw>
                </a:effectLst>
              </a:rPr>
              <a:t>MALİ HİZMETLER </a:t>
            </a:r>
            <a:br>
              <a:rPr lang="tr-TR" sz="6600" b="1" dirty="0">
                <a:solidFill>
                  <a:schemeClr val="tx1"/>
                </a:solidFill>
                <a:effectLst>
                  <a:outerShdw blurRad="38100" dist="38100" dir="2700000" algn="tl">
                    <a:srgbClr val="000000">
                      <a:alpha val="43137"/>
                    </a:srgbClr>
                  </a:outerShdw>
                </a:effectLst>
              </a:rPr>
            </a:br>
            <a:r>
              <a:rPr lang="tr-TR" sz="6600" b="1" dirty="0">
                <a:solidFill>
                  <a:schemeClr val="tx1"/>
                </a:solidFill>
                <a:effectLst>
                  <a:outerShdw blurRad="38100" dist="38100" dir="2700000" algn="tl">
                    <a:srgbClr val="000000">
                      <a:alpha val="43137"/>
                    </a:srgbClr>
                  </a:outerShdw>
                </a:effectLst>
              </a:rPr>
              <a:t>MÜDÜRLÜĞÜ</a:t>
            </a:r>
          </a:p>
        </p:txBody>
      </p:sp>
      <p:sp>
        <p:nvSpPr>
          <p:cNvPr id="3" name="Slayt Numarası Yer Tutucusu 2">
            <a:extLst>
              <a:ext uri="{FF2B5EF4-FFF2-40B4-BE49-F238E27FC236}">
                <a16:creationId xmlns:a16="http://schemas.microsoft.com/office/drawing/2014/main" id="{57A2829E-5AF2-4D77-9FD9-F11708716CDC}"/>
              </a:ext>
            </a:extLst>
          </p:cNvPr>
          <p:cNvSpPr>
            <a:spLocks noGrp="1"/>
          </p:cNvSpPr>
          <p:nvPr>
            <p:ph type="sldNum" sz="quarter" idx="12"/>
          </p:nvPr>
        </p:nvSpPr>
        <p:spPr/>
        <p:txBody>
          <a:bodyPr/>
          <a:lstStyle/>
          <a:p>
            <a:fld id="{4B13ACF3-0F2D-4C6A-AD1F-FFBCFBC22504}" type="slidenum">
              <a:rPr lang="tr-TR" smtClean="0">
                <a:solidFill>
                  <a:schemeClr val="tx1"/>
                </a:solidFill>
                <a:effectLst>
                  <a:outerShdw blurRad="38100" dist="38100" dir="2700000" algn="tl">
                    <a:srgbClr val="000000">
                      <a:alpha val="43137"/>
                    </a:srgbClr>
                  </a:outerShdw>
                </a:effectLst>
              </a:rPr>
              <a:pPr/>
              <a:t>95</a:t>
            </a:fld>
            <a:endParaRPr lang="tr-TR">
              <a:solidFill>
                <a:schemeClr val="tx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38562555"/>
      </p:ext>
    </p:extLst>
  </p:cSld>
  <p:clrMapOvr>
    <a:masterClrMapping/>
  </p:clrMapOvr>
  <p:transition>
    <p:wipe dir="r"/>
  </p:transition>
</p:sld>
</file>

<file path=ppt/slides/slide9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B13ACF3-0F2D-4C6A-AD1F-FFBCFBC22504}" type="slidenum">
              <a:rPr lang="tr-TR" smtClean="0"/>
              <a:pPr/>
              <a:t>96</a:t>
            </a:fld>
            <a:endParaRPr lang="tr-TR"/>
          </a:p>
        </p:txBody>
      </p:sp>
      <p:pic>
        <p:nvPicPr>
          <p:cNvPr id="5" name="Resim 4"/>
          <p:cNvPicPr>
            <a:picLocks noChangeAspect="1"/>
          </p:cNvPicPr>
          <p:nvPr/>
        </p:nvPicPr>
        <p:blipFill rotWithShape="1">
          <a:blip r:embed="rId2"/>
          <a:srcRect l="7869" t="22000" r="28738" b="24801"/>
          <a:stretch/>
        </p:blipFill>
        <p:spPr>
          <a:xfrm>
            <a:off x="107504" y="555526"/>
            <a:ext cx="8928992" cy="4485582"/>
          </a:xfrm>
          <a:prstGeom prst="rect">
            <a:avLst/>
          </a:prstGeom>
        </p:spPr>
      </p:pic>
      <p:sp>
        <p:nvSpPr>
          <p:cNvPr id="6" name="1 Başlık">
            <a:extLst>
              <a:ext uri="{FF2B5EF4-FFF2-40B4-BE49-F238E27FC236}">
                <a16:creationId xmlns:a16="http://schemas.microsoft.com/office/drawing/2014/main" id="{B709E0D8-3F61-EB8D-D95C-0E5660BB2F48}"/>
              </a:ext>
            </a:extLst>
          </p:cNvPr>
          <p:cNvSpPr txBox="1">
            <a:spLocks/>
          </p:cNvSpPr>
          <p:nvPr/>
        </p:nvSpPr>
        <p:spPr>
          <a:xfrm>
            <a:off x="0" y="29441"/>
            <a:ext cx="9144000" cy="370609"/>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tr-TR" sz="2000" dirty="0">
                <a:solidFill>
                  <a:schemeClr val="tx1"/>
                </a:solidFill>
                <a:effectLst>
                  <a:outerShdw blurRad="38100" dist="38100" dir="2700000" algn="tl">
                    <a:srgbClr val="000000">
                      <a:alpha val="43137"/>
                    </a:srgbClr>
                  </a:outerShdw>
                </a:effectLst>
                <a:highlight>
                  <a:srgbClr val="FF0000"/>
                </a:highlight>
              </a:rPr>
              <a:t>MALİ HİZMETLER MÜDÜRLÜĞÜ</a:t>
            </a:r>
          </a:p>
        </p:txBody>
      </p:sp>
    </p:spTree>
    <p:extLst>
      <p:ext uri="{BB962C8B-B14F-4D97-AF65-F5344CB8AC3E}">
        <p14:creationId xmlns:p14="http://schemas.microsoft.com/office/powerpoint/2010/main" val="13212064"/>
      </p:ext>
    </p:extLst>
  </p:cSld>
  <p:clrMapOvr>
    <a:masterClrMapping/>
  </p:clrMapOvr>
  <p:transition>
    <p:wipe dir="r"/>
  </p:transition>
</p:sld>
</file>

<file path=ppt/slides/slide9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B13ACF3-0F2D-4C6A-AD1F-FFBCFBC22504}" type="slidenum">
              <a:rPr lang="tr-TR" smtClean="0"/>
              <a:pPr/>
              <a:t>97</a:t>
            </a:fld>
            <a:endParaRPr lang="tr-TR"/>
          </a:p>
        </p:txBody>
      </p:sp>
      <p:pic>
        <p:nvPicPr>
          <p:cNvPr id="5" name="Resim 4"/>
          <p:cNvPicPr>
            <a:picLocks noChangeAspect="1"/>
          </p:cNvPicPr>
          <p:nvPr/>
        </p:nvPicPr>
        <p:blipFill rotWithShape="1">
          <a:blip r:embed="rId2"/>
          <a:srcRect l="7475" t="23401" r="28738" b="26900"/>
          <a:stretch/>
        </p:blipFill>
        <p:spPr>
          <a:xfrm>
            <a:off x="93168" y="627534"/>
            <a:ext cx="8871320" cy="4320480"/>
          </a:xfrm>
          <a:prstGeom prst="rect">
            <a:avLst/>
          </a:prstGeom>
        </p:spPr>
      </p:pic>
      <p:sp>
        <p:nvSpPr>
          <p:cNvPr id="6" name="1 Başlık">
            <a:extLst>
              <a:ext uri="{FF2B5EF4-FFF2-40B4-BE49-F238E27FC236}">
                <a16:creationId xmlns:a16="http://schemas.microsoft.com/office/drawing/2014/main" id="{B709E0D8-3F61-EB8D-D95C-0E5660BB2F48}"/>
              </a:ext>
            </a:extLst>
          </p:cNvPr>
          <p:cNvSpPr txBox="1">
            <a:spLocks/>
          </p:cNvSpPr>
          <p:nvPr/>
        </p:nvSpPr>
        <p:spPr>
          <a:xfrm>
            <a:off x="0" y="29441"/>
            <a:ext cx="9144000" cy="370609"/>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tr-TR" sz="2000" dirty="0">
                <a:solidFill>
                  <a:schemeClr val="tx1"/>
                </a:solidFill>
                <a:effectLst>
                  <a:outerShdw blurRad="38100" dist="38100" dir="2700000" algn="tl">
                    <a:srgbClr val="000000">
                      <a:alpha val="43137"/>
                    </a:srgbClr>
                  </a:outerShdw>
                </a:effectLst>
                <a:highlight>
                  <a:srgbClr val="FF0000"/>
                </a:highlight>
              </a:rPr>
              <a:t>MALİ HİZMETLER MÜDÜRLÜĞÜ</a:t>
            </a:r>
          </a:p>
        </p:txBody>
      </p:sp>
    </p:spTree>
    <p:extLst>
      <p:ext uri="{BB962C8B-B14F-4D97-AF65-F5344CB8AC3E}">
        <p14:creationId xmlns:p14="http://schemas.microsoft.com/office/powerpoint/2010/main" val="2944423978"/>
      </p:ext>
    </p:extLst>
  </p:cSld>
  <p:clrMapOvr>
    <a:masterClrMapping/>
  </p:clrMapOvr>
  <p:transition>
    <p:wipe dir="r"/>
  </p:transition>
</p:sld>
</file>

<file path=ppt/slides/slide9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B13ACF3-0F2D-4C6A-AD1F-FFBCFBC22504}" type="slidenum">
              <a:rPr lang="tr-TR" smtClean="0"/>
              <a:pPr/>
              <a:t>98</a:t>
            </a:fld>
            <a:endParaRPr lang="tr-TR"/>
          </a:p>
        </p:txBody>
      </p:sp>
      <p:pic>
        <p:nvPicPr>
          <p:cNvPr id="2" name="Resim 1"/>
          <p:cNvPicPr>
            <a:picLocks noChangeAspect="1"/>
          </p:cNvPicPr>
          <p:nvPr/>
        </p:nvPicPr>
        <p:blipFill rotWithShape="1">
          <a:blip r:embed="rId2"/>
          <a:srcRect l="7082" t="33200" r="41338" b="8701"/>
          <a:stretch/>
        </p:blipFill>
        <p:spPr>
          <a:xfrm>
            <a:off x="107504" y="483518"/>
            <a:ext cx="8928992" cy="4557485"/>
          </a:xfrm>
          <a:prstGeom prst="rect">
            <a:avLst/>
          </a:prstGeom>
        </p:spPr>
      </p:pic>
      <p:sp>
        <p:nvSpPr>
          <p:cNvPr id="5" name="1 Başlık">
            <a:extLst>
              <a:ext uri="{FF2B5EF4-FFF2-40B4-BE49-F238E27FC236}">
                <a16:creationId xmlns:a16="http://schemas.microsoft.com/office/drawing/2014/main" id="{B709E0D8-3F61-EB8D-D95C-0E5660BB2F48}"/>
              </a:ext>
            </a:extLst>
          </p:cNvPr>
          <p:cNvSpPr txBox="1">
            <a:spLocks/>
          </p:cNvSpPr>
          <p:nvPr/>
        </p:nvSpPr>
        <p:spPr>
          <a:xfrm>
            <a:off x="0" y="29441"/>
            <a:ext cx="9144000" cy="370609"/>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tr-TR" sz="2000" dirty="0">
                <a:solidFill>
                  <a:schemeClr val="tx1"/>
                </a:solidFill>
                <a:effectLst>
                  <a:outerShdw blurRad="38100" dist="38100" dir="2700000" algn="tl">
                    <a:srgbClr val="000000">
                      <a:alpha val="43137"/>
                    </a:srgbClr>
                  </a:outerShdw>
                </a:effectLst>
                <a:highlight>
                  <a:srgbClr val="FF0000"/>
                </a:highlight>
              </a:rPr>
              <a:t>MALİ HİZMETLER MÜDÜRLÜĞÜ</a:t>
            </a:r>
          </a:p>
        </p:txBody>
      </p:sp>
    </p:spTree>
    <p:extLst>
      <p:ext uri="{BB962C8B-B14F-4D97-AF65-F5344CB8AC3E}">
        <p14:creationId xmlns:p14="http://schemas.microsoft.com/office/powerpoint/2010/main" val="3503673739"/>
      </p:ext>
    </p:extLst>
  </p:cSld>
  <p:clrMapOvr>
    <a:masterClrMapping/>
  </p:clrMapOvr>
  <p:transition>
    <p:wipe dir="r"/>
  </p:transition>
</p:sld>
</file>

<file path=ppt/slides/slide9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B13ACF3-0F2D-4C6A-AD1F-FFBCFBC22504}" type="slidenum">
              <a:rPr lang="tr-TR" smtClean="0"/>
              <a:pPr/>
              <a:t>99</a:t>
            </a:fld>
            <a:endParaRPr lang="tr-TR"/>
          </a:p>
        </p:txBody>
      </p:sp>
      <p:pic>
        <p:nvPicPr>
          <p:cNvPr id="2" name="Resim 1"/>
          <p:cNvPicPr>
            <a:picLocks noChangeAspect="1"/>
          </p:cNvPicPr>
          <p:nvPr/>
        </p:nvPicPr>
        <p:blipFill rotWithShape="1">
          <a:blip r:embed="rId2"/>
          <a:srcRect l="7082" t="35300" r="42519" b="29700"/>
          <a:stretch/>
        </p:blipFill>
        <p:spPr>
          <a:xfrm>
            <a:off x="179512" y="400050"/>
            <a:ext cx="8856984" cy="4641056"/>
          </a:xfrm>
          <a:prstGeom prst="rect">
            <a:avLst/>
          </a:prstGeom>
        </p:spPr>
      </p:pic>
      <p:sp>
        <p:nvSpPr>
          <p:cNvPr id="5" name="1 Başlık">
            <a:extLst>
              <a:ext uri="{FF2B5EF4-FFF2-40B4-BE49-F238E27FC236}">
                <a16:creationId xmlns:a16="http://schemas.microsoft.com/office/drawing/2014/main" id="{B709E0D8-3F61-EB8D-D95C-0E5660BB2F48}"/>
              </a:ext>
            </a:extLst>
          </p:cNvPr>
          <p:cNvSpPr txBox="1">
            <a:spLocks/>
          </p:cNvSpPr>
          <p:nvPr/>
        </p:nvSpPr>
        <p:spPr>
          <a:xfrm>
            <a:off x="0" y="29441"/>
            <a:ext cx="9144000" cy="370609"/>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tr-TR" sz="2000" dirty="0">
                <a:solidFill>
                  <a:schemeClr val="tx1"/>
                </a:solidFill>
                <a:effectLst>
                  <a:outerShdw blurRad="38100" dist="38100" dir="2700000" algn="tl">
                    <a:srgbClr val="000000">
                      <a:alpha val="43137"/>
                    </a:srgbClr>
                  </a:outerShdw>
                </a:effectLst>
                <a:highlight>
                  <a:srgbClr val="FF0000"/>
                </a:highlight>
              </a:rPr>
              <a:t>MALİ HİZMETLER MÜDÜRLÜĞÜ</a:t>
            </a:r>
          </a:p>
        </p:txBody>
      </p:sp>
    </p:spTree>
    <p:extLst>
      <p:ext uri="{BB962C8B-B14F-4D97-AF65-F5344CB8AC3E}">
        <p14:creationId xmlns:p14="http://schemas.microsoft.com/office/powerpoint/2010/main" val="3750297142"/>
      </p:ext>
    </p:extLst>
  </p:cSld>
  <p:clrMapOvr>
    <a:masterClrMapping/>
  </p:clrMapOvr>
  <p:transition>
    <p:wipe dir="r"/>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Slice</Template>
  <TotalTime>41865</TotalTime>
  <Words>4527</Words>
  <Application>Microsoft Office PowerPoint</Application>
  <PresentationFormat>Ekran Gösterisi (16:9)</PresentationFormat>
  <Paragraphs>592</Paragraphs>
  <Slides>100</Slides>
  <Notes>4</Notes>
  <HiddenSlides>0</HiddenSlides>
  <MMClips>0</MMClips>
  <ScaleCrop>false</ScaleCrop>
  <HeadingPairs>
    <vt:vector size="6" baseType="variant">
      <vt:variant>
        <vt:lpstr>Kullanılan Yazı Tipleri</vt:lpstr>
      </vt:variant>
      <vt:variant>
        <vt:i4>17</vt:i4>
      </vt:variant>
      <vt:variant>
        <vt:lpstr>Tema</vt:lpstr>
      </vt:variant>
      <vt:variant>
        <vt:i4>1</vt:i4>
      </vt:variant>
      <vt:variant>
        <vt:lpstr>Slayt Başlıkları</vt:lpstr>
      </vt:variant>
      <vt:variant>
        <vt:i4>100</vt:i4>
      </vt:variant>
    </vt:vector>
  </HeadingPairs>
  <TitlesOfParts>
    <vt:vector size="118" baseType="lpstr">
      <vt:lpstr>Agency FB</vt:lpstr>
      <vt:lpstr>Arial</vt:lpstr>
      <vt:lpstr>Arial Black</vt:lpstr>
      <vt:lpstr>Arial Narrow</vt:lpstr>
      <vt:lpstr>Bahnschrift Light</vt:lpstr>
      <vt:lpstr>Calibri</vt:lpstr>
      <vt:lpstr>Calibri (Başlıklar)</vt:lpstr>
      <vt:lpstr>Constantia</vt:lpstr>
      <vt:lpstr>Constantia (Gövde)</vt:lpstr>
      <vt:lpstr>Open Sans</vt:lpstr>
      <vt:lpstr>PT Sans</vt:lpstr>
      <vt:lpstr>Symbol</vt:lpstr>
      <vt:lpstr>Tahoma</vt:lpstr>
      <vt:lpstr>Times New Roman</vt:lpstr>
      <vt:lpstr>Verdana</vt:lpstr>
      <vt:lpstr>Wingdings</vt:lpstr>
      <vt:lpstr>Wingdings 2</vt:lpstr>
      <vt:lpstr>Akış</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PARK VE BAHÇELER MÜDÜRLÜĞÜ</vt:lpstr>
      <vt:lpstr>YAPILAN AĞAÇ DİKİM ÇALIŞMALARI</vt:lpstr>
      <vt:lpstr>PowerPoint Sunusu</vt:lpstr>
      <vt:lpstr>PowerPoint Sunusu</vt:lpstr>
      <vt:lpstr>PowerPoint Sunusu</vt:lpstr>
      <vt:lpstr>PowerPoint Sunusu</vt:lpstr>
      <vt:lpstr>KENTSEL DÖNÜŞÜM KAPSAMINDA YAPILAN İŞLER</vt:lpstr>
      <vt:lpstr>KAÇAK YAPI İLE MÜCADELE</vt:lpstr>
      <vt:lpstr>İnşaatların Ruhsatlarına Uygunluğunun Denetimi</vt:lpstr>
      <vt:lpstr>PowerPoint Sunusu</vt:lpstr>
      <vt:lpstr>  </vt:lpstr>
      <vt:lpstr>Yapı Kullanma Şube Çalışmaları</vt:lpstr>
      <vt:lpstr>PowerPoint Sunusu</vt:lpstr>
      <vt:lpstr>Sıfır Atık Eğitimlerimiz</vt:lpstr>
      <vt:lpstr>Atık Kumbaraları</vt:lpstr>
      <vt:lpstr>Atık Tekstil Kumbaraları</vt:lpstr>
      <vt:lpstr>Konteynerler</vt:lpstr>
      <vt:lpstr>SIFIR ATIK BELGESİ</vt:lpstr>
      <vt:lpstr>PowerPoint Sunusu</vt:lpstr>
      <vt:lpstr>İlçe genelinde tehlike arz eden ve görüntü kirliliği oluşturan toplamda 28 metruk yapının yıkımı ve hafriyat alımı yapılmıştır.</vt:lpstr>
      <vt:lpstr>PowerPoint Sunusu</vt:lpstr>
      <vt:lpstr>PowerPoint Sunusu</vt:lpstr>
      <vt:lpstr>SOKAK HAYVANLARINI REHABİLİTASYON ÇALIŞMALARI</vt:lpstr>
      <vt:lpstr>BESLEME ve BARINMA ÇALIŞMALARIMIZ</vt:lpstr>
      <vt:lpstr>VEKTÖREL İLAÇLAMA ÇALIŞMALARIMIZ</vt:lpstr>
      <vt:lpstr>PowerPoint Sunusu</vt:lpstr>
      <vt:lpstr>1- SÖMESTR TATİLİNDE İLÇE SINIRLARIMIZDA BULUNAN ÖĞRENCİLER İÇİN  TİYATRO, SİNEMA, MÜZE,  PLANETARYUM VE AT ÇİFTLİĞİ ETKİNLİKERİ DÜZENLENDİ. 2- EDREMİT  KENT MEYDANINDA AYRAN AŞI BALIK ETKİNLİĞİ DÜZENLENDİ. 3 - MERAKLI MUCİTLER BİLİM ŞENLİĞİ DÜZENLENDİ. 5 - İLÇE SINIRLARIMIZDA BULUNAN ÖĞRENCİLER SİNEMAYA GÖTÜRÜLDÜ. 6 - MARAŞ DEPREMİNDE ETKİLENEN İLLERDEN İLÇEMİZE GELEN ÇOCUKLARIN EĞLENİP HOŞÇA VAKİT GEÇİREBİLMELERİ   İÇİN OYUN GRUPLARI KURULDU. 7- MALATYA İLİNDE BULUNAN DEPREMZEDE AİLELELERE GIDA KOLİSİ GÖNDERİLDİ. 6- 14 MART TIP BAYRAMINDA İLÇE SINIRLARIMIZDA BULUNAN AİLE HEKİMLİKLERİ ZİYARET EDİLİP ONLARA  HEDİYE VERİLDİ. 8 - KANDİL GÜNLERİN İLÇE SINIRLARIMIZDA BULUNAN BEŞ MERKEZ CAMİİ DE KANDİL SİMİDİ DAĞITILDI. 9- RAMAZANDA İLÇE SINIRLARIMIZDA BULUNAN DEPREMZEDE AİLELER ZİYARET EDİLDİ.AİLELERE MUTFAK ALIŞVERİŞİ  YAPILDI VE GIDA KOLİSİ VERİLDİ. 10- DEPREMDEN ETKİLENEN MALATYA  İLİNDE ÇADIR KENTLERDE KALAN ÇOCUKLAR İÇİN ÇOCUK TİYATRO GRUBUNU GÖNDERDİK.</vt:lpstr>
      <vt:lpstr>PowerPoint Sunusu</vt:lpstr>
      <vt:lpstr>26- 15 TEMMUZ DEMOKRASİ VE  MİLLİ BİRLİK GÜNÜ ETKİNİĞİNDE VATANDAŞLARA  1000 KİŞİLİK AYRAN AŞI,1000 ADET DONDURMA, 2000 ADET TÜRK BAYRAĞI VE 1000 ADET ŞAPKA DAĞITILDI. 27- EDREMİT KENT MEYDANINDA ÜNİVERSİTE TERCİH ÇADIRI KURULDU. 28- HAFTASONLARI KENT MEYDANINDA  ULUSAL VE YEREL SANATÇILARIN  KATILIMIYLA  MÜZİK ETKİNLİĞİ DÜZENLEDİ. 29- EDREMİT KENT MEYDANINDA AŞURE GÜNÜ ETKİNLİĞİ DÜZENLENDİ. 30- MALAZGİRT ZAFERİ ETKİNLİĞİNDE KATILIM SAĞLANDI. 31- İLÇE SINIRLARIMIZDA BULUNAN İHTİYAÇ  SAHİBİ VATANDAŞLARIMIZA    KUMANYA YEMEK DAĞITILDI. 32- SÜREKLİ EĞİTİM MERKEZİNDE ÖĞRENCİLERE SEMİNERLER DÜZENLENDİ. 33- EDREMİT MESİRE ALANINDA GENİŞ HALK KATILIMIYLA PİKNİK ETKİNLİĞİ DÜZENLENDİ. 34- MİYAZAKİ KORU PARKINDA GENÇLERLE PİKNİK ETKİNLİĞİ DÜZENLENDİ. 35- İLÇE SINIRLARIMIZDA BULUNAN LİSE ÖĞRENCİLERİ İÇİN KÜLTÜR GEZİSİ DÜZENLENDİ.(İLİMİZDEKİ MÜZE VE ÖREN YERLERİ) 36- AVRUPA HAREKETLİLİK HAFTASI KAPSAMINDA EDREMİT KENT MEYDANINDA GENİŞ HALK KATILIMIYLA ‘’ BİSİKLETİNİ AL SEN DE GEL’’ ETKİNLİĞİ DÜZENLENDİ. 37- İLÇEMİZİN SOSYO-KÜLTÜREL ETKİNLİKLERİNİ TANITMAK ADINA 13.VAN  DOĞU ANADOLU ULUSLAR ARASI TURİZM VE SEYAHAT FUARINA KATILIM SAĞLADIK.  38- 38.ÖĞRETMENLER GÜNÜ MÜNASEBETİYLE EDREMİT  SEYİR TEPE DE ÖĞRETMENLERE YEMEK ETKİNLİĞİ DÜZENLENDİ. ÖĞRETMENLER GÜNÜ MÜNASEBETİYLE EDREMİT  SEYİR TEPE DE ÖĞRETMENLERE YEMEK ETKİNLİĞİ DÜZENLENDİ.</vt:lpstr>
      <vt:lpstr>39- EDREMİT  SINIRLARI İÇİNDEKİ MAHALLELERİN  OKUL BAHÇESİNDE  ÇOCUK ŞENLİKLERİ DÜZENLEDİK. 40- YAŞLILAR HAFTASI MÜNASEBETİYLE YALNIZ YAŞAYAN YAŞLI  VATANDAŞLARIMIZI ZİYARET ETTİK. 41 -  İLÇE SINIRLARIMIZDA BULUNAN, OKUMA YAZMA KURSLARINA KATILAN KADINLARA SERTİFİKA TÖRENİ DÜZENLENDİ 42- İLÇE SINIRLARIMIZDA BULUNAN TAZİYE EVLERİ DOĞALGAZ DÖNÜŞÜMÜ SAĞLANDI. 43- İLÇE SINIRLARIMIZDA BULUNAN İHTİYAÇ SAHİBİ VATANDAŞLARIMIZA GİYİM YARDIMI YAPILDI. 44-  İLÇE SINIRLARIMIZDA BULUNAN İHTİYAÇ SAHİBİ VATANDAŞLARIMIZA  YAKACAK ODUN YARDIMI YAPILDI. 45- İLÇE SINIRLARIMIZDA BULUNAN BÖLGE VE ARAŞTIRMA HASTANESİ KAMPÜSÜ İÇERİSİNDE SICAK ÇORBA DAĞITILDI.20.000KİŞİLİK. 46- İLÇE SINIRLARIMIZDA BULUNAN İHTİYAÇ SAHİBİ VATANDAŞLARIMIZA  GIDA YARDIMI YARDIMI YAPILDI. 47- İLÇE SINIRLARIMIZDA BULUNAN  YYÜ ÖĞRENCİLERİNE ULAŞIM DESTEĞİ SAĞLANDI.503 KİŞİ. 48- İLÇE SINIRLARIMIZDA BULUNAN İHTİYAÇ SAHİBİ VATANDAŞLARIMIZA  EDREMİT KART DAĞITILDI. 49- İLÇE SINIRLARIMIZDA BULUNAN DEZAVANTAJLI VATANDAŞLAR  İÇİN TEKNE TURLARI DÜZENLENDİ.  50- İLÇE SINIRLARIMIZDA BULUNAN LİSE SON SINIF ÖĞRENCİLERİNE KAYNAK KİTAP SETLERİ  DAĞITILDI. 51- İLİMİZDE DÜZENLENEN 3. ULUSLARARASI TİYATRO FESTİVALİNE KATILDIK. 52- İLÇE SINIRLARIMIZDA BULUNAN  İHTİYAÇ SAHİBİ VATANDAŞLARIMIZA İHTİYAÇ MALZEMESİ DAĞITILDI.(RANZA VE DOLAP) 53- İHTİYAÇ SAHİBİ VATANDAŞLARIMIZA BOT DAĞITILDI. 54 - İLÇEMİZİN TARİHİ TURİSTİK .KÜLTÜREL VE DOĞAL YAPISINI ANLATAN ‘’BİR SAHİL ŞEHRİ EDREMİT KİTABI ÇALIŞMASI YAPILDI. </vt:lpstr>
      <vt:lpstr>MUHTARLIK İŞLERİ   MÜDÜRLÜĞÜ</vt:lpstr>
      <vt:lpstr>PowerPoint Sunusu</vt:lpstr>
      <vt:lpstr>ZABITA  MÜDÜRLÜĞÜ</vt:lpstr>
      <vt:lpstr>YAPILAN DENETİMLER</vt:lpstr>
      <vt:lpstr>İŞLETME DENETİMLERİ</vt:lpstr>
      <vt:lpstr>PowerPoint Sunusu</vt:lpstr>
      <vt:lpstr>İMHA</vt:lpstr>
      <vt:lpstr>YAZI İŞLERİ MÜDÜRLÜĞÜ  </vt:lpstr>
      <vt:lpstr>PowerPoint Sunusu</vt:lpstr>
      <vt:lpstr>YAZI İŞLERİ MÜDÜRLÜĞÜ ENCÜMEN KARARLARI</vt:lpstr>
      <vt:lpstr> </vt:lpstr>
      <vt:lpstr>PLAN VE PROJE  MÜDÜRLÜĞÜ</vt:lpstr>
      <vt:lpstr>PowerPoint Sunusu</vt:lpstr>
      <vt:lpstr>PowerPoint Sunusu</vt:lpstr>
      <vt:lpstr>PowerPoint Sunusu</vt:lpstr>
      <vt:lpstr>PowerPoint Sunusu</vt:lpstr>
      <vt:lpstr>EMLAK İSTİMLAK MÜDÜRLÜĞÜ</vt:lpstr>
      <vt:lpstr>PowerPoint Sunusu</vt:lpstr>
      <vt:lpstr>BİLGİ İŞLEM MÜDÜRLÜĞÜ</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DESTEK HİZMETLERİ MÜDÜRLÜĞÜ</vt:lpstr>
      <vt:lpstr>PowerPoint Sunusu</vt:lpstr>
      <vt:lpstr>PowerPoint Sunusu</vt:lpstr>
      <vt:lpstr>PowerPoint Sunusu</vt:lpstr>
      <vt:lpstr>PowerPoint Sunusu</vt:lpstr>
      <vt:lpstr>PowerPoint Sunusu</vt:lpstr>
      <vt:lpstr>İNSAN KAYNAKLARI MÜDÜRLÜĞÜ</vt:lpstr>
      <vt:lpstr>PowerPoint Sunusu</vt:lpstr>
      <vt:lpstr>PowerPoint Sunusu</vt:lpstr>
      <vt:lpstr>PowerPoint Sunusu</vt:lpstr>
      <vt:lpstr>PowerPoint Sunusu</vt:lpstr>
      <vt:lpstr>İŞTİRAKLER MÜDÜRLÜĞÜ</vt:lpstr>
      <vt:lpstr>MAVİ EDREMİT A.Ş. </vt:lpstr>
      <vt:lpstr>PowerPoint Sunusu</vt:lpstr>
      <vt:lpstr>PowerPoint Sunusu</vt:lpstr>
      <vt:lpstr>ANTRENMAN SAHALARIMIZ</vt:lpstr>
      <vt:lpstr>KADIN VE AİLE MÜDÜRLÜĞÜ</vt:lpstr>
      <vt:lpstr>AİLE VE TOPLUM MERKEZİ FAALİYETLERİ</vt:lpstr>
      <vt:lpstr>AİLE VE TOPLUM MERKEZİ FAALİYETLERİ</vt:lpstr>
      <vt:lpstr>PowerPoint Sunusu</vt:lpstr>
      <vt:lpstr>AİLE VE TOPLUM MERKEZİ FAALİYETLERİ</vt:lpstr>
      <vt:lpstr>AİLE VE TOPLUM MERKEZİ FAALİYETLERİ</vt:lpstr>
      <vt:lpstr>MEHMET AKİF İNAN KADIN YAŞAM MERKEZİ</vt:lpstr>
      <vt:lpstr>PowerPoint Sunusu</vt:lpstr>
      <vt:lpstr>MALİ HİZMETLER  MÜDÜRLÜĞÜ</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BIMOSMAN</dc:creator>
  <cp:lastModifiedBy>MALİ HİZMETLER1</cp:lastModifiedBy>
  <cp:revision>4477</cp:revision>
  <cp:lastPrinted>2024-08-08T08:49:08Z</cp:lastPrinted>
  <dcterms:created xsi:type="dcterms:W3CDTF">2011-03-09T11:04:04Z</dcterms:created>
  <dcterms:modified xsi:type="dcterms:W3CDTF">2024-08-12T08:31:49Z</dcterms:modified>
</cp:coreProperties>
</file>